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1C44E-2F8D-05E0-15A0-89B437850B88}" v="51" dt="2020-09-03T14:22:07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 dirty="0"/>
              <a:t>GCSE FILM STUDIES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COURSE OVERVIEW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pic>
        <p:nvPicPr>
          <p:cNvPr id="4" name="Picture 4" descr="A picture containing sitting, brown, large, old&#10;&#10;Description automatically generated">
            <a:extLst>
              <a:ext uri="{FF2B5EF4-FFF2-40B4-BE49-F238E27FC236}">
                <a16:creationId xmlns:a16="http://schemas.microsoft.com/office/drawing/2014/main" id="{811F1979-8FDB-4E3E-8A2E-96D2DC910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73" y="249799"/>
            <a:ext cx="2367887" cy="1331476"/>
          </a:xfrm>
          <a:prstGeom prst="rect">
            <a:avLst/>
          </a:prstGeom>
        </p:spPr>
      </p:pic>
      <p:pic>
        <p:nvPicPr>
          <p:cNvPr id="5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3F1CCFC-A4E3-4641-B461-F78F30764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75" y="1710874"/>
            <a:ext cx="2379828" cy="1639295"/>
          </a:xfrm>
          <a:prstGeom prst="rect">
            <a:avLst/>
          </a:prstGeom>
        </p:spPr>
      </p:pic>
      <p:pic>
        <p:nvPicPr>
          <p:cNvPr id="6" name="Picture 6" descr="A person sitting on a table&#10;&#10;Description automatically generated">
            <a:extLst>
              <a:ext uri="{FF2B5EF4-FFF2-40B4-BE49-F238E27FC236}">
                <a16:creationId xmlns:a16="http://schemas.microsoft.com/office/drawing/2014/main" id="{6F6459C4-98F9-4BEA-BC07-9F9448C99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206" y="5029770"/>
            <a:ext cx="3937378" cy="1666163"/>
          </a:xfrm>
          <a:prstGeom prst="rect">
            <a:avLst/>
          </a:prstGeom>
        </p:spPr>
      </p:pic>
      <p:pic>
        <p:nvPicPr>
          <p:cNvPr id="7" name="Picture 7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8D90665-AF37-44C2-9E3E-E3CBE51BE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73" y="5034232"/>
            <a:ext cx="2982035" cy="1679984"/>
          </a:xfrm>
          <a:prstGeom prst="rect">
            <a:avLst/>
          </a:prstGeom>
        </p:spPr>
      </p:pic>
      <p:pic>
        <p:nvPicPr>
          <p:cNvPr id="9" name="Picture 9" descr="A group of people standing around a motorcycle&#10;&#10;Description automatically generated">
            <a:extLst>
              <a:ext uri="{FF2B5EF4-FFF2-40B4-BE49-F238E27FC236}">
                <a16:creationId xmlns:a16="http://schemas.microsoft.com/office/drawing/2014/main" id="{CD9F5EBE-1E8A-481F-8227-5DF6DD745A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7504" y="5039891"/>
            <a:ext cx="2891050" cy="1736905"/>
          </a:xfrm>
          <a:prstGeom prst="rect">
            <a:avLst/>
          </a:prstGeom>
        </p:spPr>
      </p:pic>
      <p:pic>
        <p:nvPicPr>
          <p:cNvPr id="1028" name="Picture 4" descr="Image result for tsots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6" y="3472630"/>
            <a:ext cx="2425967" cy="14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561" y="282010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 err="1"/>
              <a:t>Wjec</a:t>
            </a:r>
            <a:r>
              <a:rPr lang="en-US" dirty="0"/>
              <a:t> </a:t>
            </a:r>
            <a:r>
              <a:rPr lang="en-US" dirty="0" err="1"/>
              <a:t>eduqas</a:t>
            </a:r>
            <a:r>
              <a:rPr lang="en-US" dirty="0"/>
              <a:t> </a:t>
            </a:r>
            <a:r>
              <a:rPr lang="en-US" dirty="0" err="1"/>
              <a:t>gcse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film studies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569065"/>
              </p:ext>
            </p:extLst>
          </p:nvPr>
        </p:nvGraphicFramePr>
        <p:xfrm>
          <a:off x="278297" y="1600199"/>
          <a:ext cx="11491004" cy="4998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042">
                  <a:extLst>
                    <a:ext uri="{9D8B030D-6E8A-4147-A177-3AD203B41FA5}">
                      <a16:colId xmlns:a16="http://schemas.microsoft.com/office/drawing/2014/main" val="1747450544"/>
                    </a:ext>
                  </a:extLst>
                </a:gridCol>
                <a:gridCol w="6653962">
                  <a:extLst>
                    <a:ext uri="{9D8B030D-6E8A-4147-A177-3AD203B41FA5}">
                      <a16:colId xmlns:a16="http://schemas.microsoft.com/office/drawing/2014/main" val="4109990376"/>
                    </a:ext>
                  </a:extLst>
                </a:gridCol>
              </a:tblGrid>
              <a:tr h="455960">
                <a:tc>
                  <a:txBody>
                    <a:bodyPr/>
                    <a:lstStyle/>
                    <a:p>
                      <a:r>
                        <a:rPr lang="en-GB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AREA OF STUDY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847472"/>
                  </a:ext>
                </a:extLst>
              </a:tr>
              <a:tr h="1361517"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Component 1: </a:t>
                      </a:r>
                      <a:r>
                        <a:rPr lang="en-GB" sz="18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</a:t>
                      </a:r>
                      <a:r>
                        <a:rPr lang="en-GB" sz="1800" b="1" i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2</a:t>
                      </a:r>
                      <a:endParaRPr lang="en-GB" sz="18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Key Developments in US Film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Written examination: 1 hour 30 minutes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35%of qualification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 A – US Film Comparison</a:t>
                      </a:r>
                    </a:p>
                    <a:p>
                      <a:r>
                        <a:rPr lang="en-GB" i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E.T. the Extra-</a:t>
                      </a:r>
                      <a:r>
                        <a:rPr lang="en-GB" i="1" dirty="0" err="1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Terrestial</a:t>
                      </a:r>
                      <a:r>
                        <a:rPr lang="en-GB" i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(1982) &amp; Invasion of the Body Snatchers (1956)</a:t>
                      </a: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 B – Developments in technology</a:t>
                      </a:r>
                    </a:p>
                    <a:p>
                      <a:r>
                        <a:rPr lang="en-GB" dirty="0">
                          <a:latin typeface="Calibri"/>
                          <a:cs typeface="Calibri"/>
                        </a:rPr>
                        <a:t>Section C – Independent</a:t>
                      </a:r>
                      <a:r>
                        <a:rPr lang="en-GB" baseline="0" dirty="0">
                          <a:latin typeface="Calibri"/>
                          <a:cs typeface="Calibri"/>
                        </a:rPr>
                        <a:t> film – </a:t>
                      </a:r>
                      <a:r>
                        <a:rPr lang="en-GB" i="1" baseline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Whiplash (2014)</a:t>
                      </a:r>
                      <a:endParaRPr lang="en-GB" i="1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75692"/>
                  </a:ext>
                </a:extLst>
              </a:tr>
              <a:tr h="1461572">
                <a:tc>
                  <a:txBody>
                    <a:bodyPr/>
                    <a:lstStyle/>
                    <a:p>
                      <a:r>
                        <a:rPr lang="en-GB" sz="1800" b="1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Component 2: </a:t>
                      </a:r>
                      <a:r>
                        <a:rPr lang="en-GB" sz="18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</a:t>
                      </a:r>
                      <a:r>
                        <a:rPr lang="en-GB" sz="1800" b="1" i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</a:t>
                      </a:r>
                      <a:endParaRPr lang="en-GB" sz="18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Global Film: Narrative, Representation and Film Style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Written examination: 1 hour 30 minutes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35%of qualification 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/>
                          <a:cs typeface="Calibri"/>
                        </a:rPr>
                        <a:t>Section A – English lang film  - </a:t>
                      </a:r>
                      <a:r>
                        <a:rPr lang="en-GB" i="1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Slumdog</a:t>
                      </a:r>
                      <a:r>
                        <a:rPr lang="en-GB" i="1" baseline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Millionaire (2008)</a:t>
                      </a:r>
                      <a:endParaRPr lang="en-GB" i="1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  <a:p>
                      <a:pPr lvl="0">
                        <a:buNone/>
                      </a:pPr>
                      <a:endParaRPr lang="en-GB" i="1" baseline="0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GB" dirty="0">
                          <a:latin typeface="Calibri"/>
                          <a:cs typeface="Calibri"/>
                        </a:rPr>
                        <a:t>Section B – Non-English lang</a:t>
                      </a:r>
                      <a:r>
                        <a:rPr lang="en-GB" baseline="0" dirty="0">
                          <a:latin typeface="Calibri"/>
                          <a:cs typeface="Calibri"/>
                        </a:rPr>
                        <a:t> film – </a:t>
                      </a:r>
                      <a:r>
                        <a:rPr lang="en-GB" i="1" baseline="0" dirty="0" err="1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Tsotsi</a:t>
                      </a:r>
                      <a:r>
                        <a:rPr lang="en-GB" i="1" baseline="0" dirty="0" smtClean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 (2006)</a:t>
                      </a:r>
                      <a:endParaRPr lang="en-GB" i="1" baseline="0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  <a:p>
                      <a:pPr lvl="0">
                        <a:buNone/>
                      </a:pPr>
                      <a:endParaRPr lang="en-GB" i="1" baseline="0" dirty="0">
                        <a:solidFill>
                          <a:srgbClr val="0070C0"/>
                        </a:solidFill>
                        <a:latin typeface="Calibri"/>
                        <a:cs typeface="Calibri"/>
                      </a:endParaRPr>
                    </a:p>
                    <a:p>
                      <a:r>
                        <a:rPr lang="en-GB" baseline="0" dirty="0">
                          <a:latin typeface="Calibri"/>
                          <a:cs typeface="Calibri"/>
                        </a:rPr>
                        <a:t>Section C – UK Film – </a:t>
                      </a:r>
                      <a:r>
                        <a:rPr lang="en-GB" i="1" baseline="0" dirty="0">
                          <a:solidFill>
                            <a:srgbClr val="0070C0"/>
                          </a:solidFill>
                          <a:latin typeface="Calibri"/>
                          <a:cs typeface="Calibri"/>
                        </a:rPr>
                        <a:t>Attack the Block (2011) </a:t>
                      </a:r>
                      <a:endParaRPr lang="en-GB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545383"/>
                  </a:ext>
                </a:extLst>
              </a:tr>
              <a:tr h="1616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Component 3: </a:t>
                      </a:r>
                      <a:r>
                        <a:rPr lang="en-GB" sz="1800" b="1" i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YEAR 1</a:t>
                      </a:r>
                      <a:endParaRPr lang="en-GB" sz="1800" b="1" i="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Non-exam assessment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30%of qualification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Production, 20%, evaluative analysis, 10%</a:t>
                      </a:r>
                    </a:p>
                    <a:p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•either a filmed extract from a genre film (2 minutes to 2½ minutes) 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•or an extract from a screenplay for a genre film(800 to 1000 words)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0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http://purl.org/dc/dcmitype/"/>
    <ds:schemaRef ds:uri="16c05727-aa75-4e4a-9b5f-8a80a1165891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0</TotalTime>
  <Words>184</Words>
  <Application>Microsoft Office PowerPoint</Application>
  <PresentationFormat>Widescreen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Vapor Trail</vt:lpstr>
      <vt:lpstr>GCSE FILM STUDIES</vt:lpstr>
      <vt:lpstr>Wjec eduqas gcse film studies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FILM STUDIES</dc:title>
  <dc:creator/>
  <cp:lastModifiedBy/>
  <cp:revision>31</cp:revision>
  <dcterms:created xsi:type="dcterms:W3CDTF">2020-09-03T13:40:23Z</dcterms:created>
  <dcterms:modified xsi:type="dcterms:W3CDTF">2022-09-27T14:54:14Z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