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31"/>
  </p:notesMasterIdLst>
  <p:sldIdLst>
    <p:sldId id="260" r:id="rId5"/>
    <p:sldId id="261" r:id="rId6"/>
    <p:sldId id="264" r:id="rId7"/>
    <p:sldId id="265" r:id="rId8"/>
    <p:sldId id="266" r:id="rId9"/>
    <p:sldId id="267" r:id="rId10"/>
    <p:sldId id="268" r:id="rId11"/>
    <p:sldId id="269" r:id="rId12"/>
    <p:sldId id="271" r:id="rId13"/>
    <p:sldId id="272" r:id="rId14"/>
    <p:sldId id="282" r:id="rId15"/>
    <p:sldId id="263" r:id="rId16"/>
    <p:sldId id="273" r:id="rId17"/>
    <p:sldId id="274" r:id="rId18"/>
    <p:sldId id="275" r:id="rId19"/>
    <p:sldId id="276" r:id="rId20"/>
    <p:sldId id="277" r:id="rId21"/>
    <p:sldId id="278" r:id="rId22"/>
    <p:sldId id="279" r:id="rId23"/>
    <p:sldId id="283" r:id="rId24"/>
    <p:sldId id="280" r:id="rId25"/>
    <p:sldId id="285" r:id="rId26"/>
    <p:sldId id="286" r:id="rId27"/>
    <p:sldId id="287" r:id="rId28"/>
    <p:sldId id="281" r:id="rId29"/>
    <p:sldId id="284" r:id="rId30"/>
  </p:sldIdLst>
  <p:sldSz cx="9144000" cy="6858000" type="screen4x3"/>
  <p:notesSz cx="6858000" cy="9144000"/>
  <p:embeddedFontLst>
    <p:embeddedFont>
      <p:font typeface="Calibri" panose="020F0502020204030204" pitchFamily="34" charset="0"/>
      <p:regular r:id="rId32"/>
      <p:bold r:id="rId33"/>
      <p:italic r:id="rId34"/>
      <p:boldItalic r:id="rId35"/>
    </p:embeddedFont>
    <p:embeddedFont>
      <p:font typeface="Museo 100" panose="02000000000000000000" pitchFamily="2" charset="0"/>
      <p:regular r:id="rId36"/>
    </p:embeddedFont>
    <p:embeddedFont>
      <p:font typeface="Museo 500" panose="02000000000000000000" pitchFamily="2" charset="0"/>
      <p:regular r:id="rId37"/>
    </p:embeddedFont>
    <p:embeddedFont>
      <p:font typeface="Museo 700" panose="02000000000000000000" pitchFamily="2" charset="0"/>
      <p:bold r:id="rId38"/>
    </p:embeddedFont>
    <p:embeddedFont>
      <p:font typeface="Museo 900" panose="02000000000000000000" pitchFamily="2" charset="0"/>
      <p:bold r:id="rId39"/>
    </p:embeddedFont>
    <p:embeddedFont>
      <p:font typeface="Museo900-Regular" panose="02000000000000000000" pitchFamily="2" charset="0"/>
      <p:bold r:id="rId4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ylvia" initials="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919B"/>
    <a:srgbClr val="C396A3"/>
    <a:srgbClr val="98A639"/>
    <a:srgbClr val="B2CB63"/>
    <a:srgbClr val="6C6F59"/>
    <a:srgbClr val="C0BB9E"/>
    <a:srgbClr val="2F586A"/>
    <a:srgbClr val="364656"/>
    <a:srgbClr val="274754"/>
    <a:srgbClr val="979A7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94660"/>
  </p:normalViewPr>
  <p:slideViewPr>
    <p:cSldViewPr snapToGrid="0" snapToObjects="1" showGuides="1">
      <p:cViewPr varScale="1">
        <p:scale>
          <a:sx n="108" d="100"/>
          <a:sy n="108" d="100"/>
        </p:scale>
        <p:origin x="1692" y="102"/>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3.fntdata"/><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font" Target="fonts/font7.fntdata"/><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4.fntdata"/><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 Heathcote" userId="62419938-1f1d-43ca-9327-cfd6c1894440" providerId="ADAL" clId="{2BEE6281-8D53-4451-85DF-4C991A7C0D12}"/>
    <pc:docChg chg="undo modSld">
      <pc:chgData name="Rob Heathcote" userId="62419938-1f1d-43ca-9327-cfd6c1894440" providerId="ADAL" clId="{2BEE6281-8D53-4451-85DF-4C991A7C0D12}" dt="2019-11-11T14:26:31.505" v="60" actId="1035"/>
      <pc:docMkLst>
        <pc:docMk/>
      </pc:docMkLst>
      <pc:sldChg chg="addSp modSp">
        <pc:chgData name="Rob Heathcote" userId="62419938-1f1d-43ca-9327-cfd6c1894440" providerId="ADAL" clId="{2BEE6281-8D53-4451-85DF-4C991A7C0D12}" dt="2019-11-11T14:26:31.505" v="60" actId="1035"/>
        <pc:sldMkLst>
          <pc:docMk/>
          <pc:sldMk cId="2131137141" sldId="285"/>
        </pc:sldMkLst>
        <pc:spChg chg="mod">
          <ac:chgData name="Rob Heathcote" userId="62419938-1f1d-43ca-9327-cfd6c1894440" providerId="ADAL" clId="{2BEE6281-8D53-4451-85DF-4C991A7C0D12}" dt="2019-11-11T14:25:05.603" v="14" actId="20577"/>
          <ac:spMkLst>
            <pc:docMk/>
            <pc:sldMk cId="2131137141" sldId="285"/>
            <ac:spMk id="2" creationId="{7EF7FFCC-AB1A-4124-BC44-F9815700831C}"/>
          </ac:spMkLst>
        </pc:spChg>
        <pc:spChg chg="add mod">
          <ac:chgData name="Rob Heathcote" userId="62419938-1f1d-43ca-9327-cfd6c1894440" providerId="ADAL" clId="{2BEE6281-8D53-4451-85DF-4C991A7C0D12}" dt="2019-11-11T14:26:24.679" v="54" actId="1076"/>
          <ac:spMkLst>
            <pc:docMk/>
            <pc:sldMk cId="2131137141" sldId="285"/>
            <ac:spMk id="4" creationId="{150B0FF9-5BF0-4306-B7A5-F5D4A8254B9A}"/>
          </ac:spMkLst>
        </pc:spChg>
        <pc:spChg chg="add mod ord">
          <ac:chgData name="Rob Heathcote" userId="62419938-1f1d-43ca-9327-cfd6c1894440" providerId="ADAL" clId="{2BEE6281-8D53-4451-85DF-4C991A7C0D12}" dt="2019-11-11T14:26:21.344" v="53" actId="171"/>
          <ac:spMkLst>
            <pc:docMk/>
            <pc:sldMk cId="2131137141" sldId="285"/>
            <ac:spMk id="5" creationId="{BD2A911B-357F-4892-B553-F524397A9B6B}"/>
          </ac:spMkLst>
        </pc:spChg>
        <pc:spChg chg="add mod">
          <ac:chgData name="Rob Heathcote" userId="62419938-1f1d-43ca-9327-cfd6c1894440" providerId="ADAL" clId="{2BEE6281-8D53-4451-85DF-4C991A7C0D12}" dt="2019-11-11T14:26:31.505" v="60" actId="1035"/>
          <ac:spMkLst>
            <pc:docMk/>
            <pc:sldMk cId="2131137141" sldId="285"/>
            <ac:spMk id="7" creationId="{08BCEB75-F386-438F-A523-C956DFD43147}"/>
          </ac:spMkLst>
        </pc:spChg>
        <pc:grpChg chg="add mod ord">
          <ac:chgData name="Rob Heathcote" userId="62419938-1f1d-43ca-9327-cfd6c1894440" providerId="ADAL" clId="{2BEE6281-8D53-4451-85DF-4C991A7C0D12}" dt="2019-11-11T14:26:16.591" v="51" actId="1076"/>
          <ac:grpSpMkLst>
            <pc:docMk/>
            <pc:sldMk cId="2131137141" sldId="285"/>
            <ac:grpSpMk id="6" creationId="{84685A82-1889-4B23-9BFC-278CB3BF4C8A}"/>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11/11/2019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798D5B-57F4-4A7F-8DDC-A432FF1B0DAA}" type="slidenum">
              <a:rPr lang="en-GB" smtClean="0"/>
              <a:t>1</a:t>
            </a:fld>
            <a:endParaRPr lang="en-GB"/>
          </a:p>
        </p:txBody>
      </p:sp>
    </p:spTree>
    <p:extLst>
      <p:ext uri="{BB962C8B-B14F-4D97-AF65-F5344CB8AC3E}">
        <p14:creationId xmlns:p14="http://schemas.microsoft.com/office/powerpoint/2010/main" val="737809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798D5B-57F4-4A7F-8DDC-A432FF1B0DAA}" type="slidenum">
              <a:rPr lang="en-GB" smtClean="0"/>
              <a:t>13</a:t>
            </a:fld>
            <a:endParaRPr lang="en-GB"/>
          </a:p>
        </p:txBody>
      </p:sp>
    </p:spTree>
    <p:extLst>
      <p:ext uri="{BB962C8B-B14F-4D97-AF65-F5344CB8AC3E}">
        <p14:creationId xmlns:p14="http://schemas.microsoft.com/office/powerpoint/2010/main" val="3302787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798D5B-57F4-4A7F-8DDC-A432FF1B0DAA}" type="slidenum">
              <a:rPr lang="en-GB" smtClean="0"/>
              <a:t>14</a:t>
            </a:fld>
            <a:endParaRPr lang="en-GB"/>
          </a:p>
        </p:txBody>
      </p:sp>
    </p:spTree>
    <p:extLst>
      <p:ext uri="{BB962C8B-B14F-4D97-AF65-F5344CB8AC3E}">
        <p14:creationId xmlns:p14="http://schemas.microsoft.com/office/powerpoint/2010/main" val="189473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798D5B-57F4-4A7F-8DDC-A432FF1B0DAA}" type="slidenum">
              <a:rPr lang="en-GB" smtClean="0"/>
              <a:t>15</a:t>
            </a:fld>
            <a:endParaRPr lang="en-GB"/>
          </a:p>
        </p:txBody>
      </p:sp>
    </p:spTree>
    <p:extLst>
      <p:ext uri="{BB962C8B-B14F-4D97-AF65-F5344CB8AC3E}">
        <p14:creationId xmlns:p14="http://schemas.microsoft.com/office/powerpoint/2010/main" val="1563504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798D5B-57F4-4A7F-8DDC-A432FF1B0DAA}" type="slidenum">
              <a:rPr lang="en-GB" smtClean="0"/>
              <a:t>16</a:t>
            </a:fld>
            <a:endParaRPr lang="en-GB"/>
          </a:p>
        </p:txBody>
      </p:sp>
    </p:spTree>
    <p:extLst>
      <p:ext uri="{BB962C8B-B14F-4D97-AF65-F5344CB8AC3E}">
        <p14:creationId xmlns:p14="http://schemas.microsoft.com/office/powerpoint/2010/main" val="2976765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798D5B-57F4-4A7F-8DDC-A432FF1B0DAA}" type="slidenum">
              <a:rPr lang="en-GB" smtClean="0"/>
              <a:t>17</a:t>
            </a:fld>
            <a:endParaRPr lang="en-GB"/>
          </a:p>
        </p:txBody>
      </p:sp>
    </p:spTree>
    <p:extLst>
      <p:ext uri="{BB962C8B-B14F-4D97-AF65-F5344CB8AC3E}">
        <p14:creationId xmlns:p14="http://schemas.microsoft.com/office/powerpoint/2010/main" val="3815004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798D5B-57F4-4A7F-8DDC-A432FF1B0DAA}" type="slidenum">
              <a:rPr lang="en-GB" smtClean="0"/>
              <a:t>18</a:t>
            </a:fld>
            <a:endParaRPr lang="en-GB"/>
          </a:p>
        </p:txBody>
      </p:sp>
    </p:spTree>
    <p:extLst>
      <p:ext uri="{BB962C8B-B14F-4D97-AF65-F5344CB8AC3E}">
        <p14:creationId xmlns:p14="http://schemas.microsoft.com/office/powerpoint/2010/main" val="1862494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798D5B-57F4-4A7F-8DDC-A432FF1B0DAA}" type="slidenum">
              <a:rPr lang="en-GB" smtClean="0"/>
              <a:t>2</a:t>
            </a:fld>
            <a:endParaRPr lang="en-GB"/>
          </a:p>
        </p:txBody>
      </p:sp>
    </p:spTree>
    <p:extLst>
      <p:ext uri="{BB962C8B-B14F-4D97-AF65-F5344CB8AC3E}">
        <p14:creationId xmlns:p14="http://schemas.microsoft.com/office/powerpoint/2010/main" val="2768648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798D5B-57F4-4A7F-8DDC-A432FF1B0DAA}" type="slidenum">
              <a:rPr lang="en-GB" smtClean="0"/>
              <a:t>3</a:t>
            </a:fld>
            <a:endParaRPr lang="en-GB"/>
          </a:p>
        </p:txBody>
      </p:sp>
    </p:spTree>
    <p:extLst>
      <p:ext uri="{BB962C8B-B14F-4D97-AF65-F5344CB8AC3E}">
        <p14:creationId xmlns:p14="http://schemas.microsoft.com/office/powerpoint/2010/main" val="1933815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798D5B-57F4-4A7F-8DDC-A432FF1B0DAA}" type="slidenum">
              <a:rPr lang="en-GB" smtClean="0"/>
              <a:t>6</a:t>
            </a:fld>
            <a:endParaRPr lang="en-GB"/>
          </a:p>
        </p:txBody>
      </p:sp>
    </p:spTree>
    <p:extLst>
      <p:ext uri="{BB962C8B-B14F-4D97-AF65-F5344CB8AC3E}">
        <p14:creationId xmlns:p14="http://schemas.microsoft.com/office/powerpoint/2010/main" val="4167022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798D5B-57F4-4A7F-8DDC-A432FF1B0DAA}" type="slidenum">
              <a:rPr lang="en-GB" smtClean="0"/>
              <a:t>7</a:t>
            </a:fld>
            <a:endParaRPr lang="en-GB"/>
          </a:p>
        </p:txBody>
      </p:sp>
    </p:spTree>
    <p:extLst>
      <p:ext uri="{BB962C8B-B14F-4D97-AF65-F5344CB8AC3E}">
        <p14:creationId xmlns:p14="http://schemas.microsoft.com/office/powerpoint/2010/main" val="1701691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798D5B-57F4-4A7F-8DDC-A432FF1B0DAA}" type="slidenum">
              <a:rPr lang="en-GB" smtClean="0"/>
              <a:t>8</a:t>
            </a:fld>
            <a:endParaRPr lang="en-GB"/>
          </a:p>
        </p:txBody>
      </p:sp>
    </p:spTree>
    <p:extLst>
      <p:ext uri="{BB962C8B-B14F-4D97-AF65-F5344CB8AC3E}">
        <p14:creationId xmlns:p14="http://schemas.microsoft.com/office/powerpoint/2010/main" val="632593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798D5B-57F4-4A7F-8DDC-A432FF1B0DAA}" type="slidenum">
              <a:rPr lang="en-GB" smtClean="0"/>
              <a:t>9</a:t>
            </a:fld>
            <a:endParaRPr lang="en-GB"/>
          </a:p>
        </p:txBody>
      </p:sp>
    </p:spTree>
    <p:extLst>
      <p:ext uri="{BB962C8B-B14F-4D97-AF65-F5344CB8AC3E}">
        <p14:creationId xmlns:p14="http://schemas.microsoft.com/office/powerpoint/2010/main" val="4255815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798D5B-57F4-4A7F-8DDC-A432FF1B0DAA}" type="slidenum">
              <a:rPr lang="en-GB" smtClean="0"/>
              <a:t>10</a:t>
            </a:fld>
            <a:endParaRPr lang="en-GB"/>
          </a:p>
        </p:txBody>
      </p:sp>
    </p:spTree>
    <p:extLst>
      <p:ext uri="{BB962C8B-B14F-4D97-AF65-F5344CB8AC3E}">
        <p14:creationId xmlns:p14="http://schemas.microsoft.com/office/powerpoint/2010/main" val="457305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798D5B-57F4-4A7F-8DDC-A432FF1B0DAA}" type="slidenum">
              <a:rPr lang="en-GB" smtClean="0"/>
              <a:t>12</a:t>
            </a:fld>
            <a:endParaRPr lang="en-GB"/>
          </a:p>
        </p:txBody>
      </p:sp>
    </p:spTree>
    <p:extLst>
      <p:ext uri="{BB962C8B-B14F-4D97-AF65-F5344CB8AC3E}">
        <p14:creationId xmlns:p14="http://schemas.microsoft.com/office/powerpoint/2010/main" val="35584349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descr="Unit 5.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C396A3"/>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8" name="Picture 7" descr="Logo.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C396A3"/>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C396A3"/>
                </a:solidFill>
                <a:latin typeface="Arial"/>
                <a:cs typeface="Arial"/>
              </a:rPr>
              <a:t>2</a:t>
            </a: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D1919B"/>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369216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C396A3"/>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321667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0" name="Picture 29" descr="Unit 5.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1919B"/>
                </a:solidFill>
                <a:latin typeface="Arial"/>
                <a:cs typeface="Arial"/>
              </a:defRPr>
            </a:lvl2pPr>
            <a:lvl3pPr marL="723900" indent="-279400">
              <a:lnSpc>
                <a:spcPct val="100000"/>
              </a:lnSpc>
              <a:buFont typeface="Arial"/>
              <a:buChar char="•"/>
              <a:defRPr lang="en-US" sz="2000" kern="1200" baseline="0" dirty="0" smtClean="0">
                <a:solidFill>
                  <a:srgbClr val="C396A3"/>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latin typeface="Arial"/>
                <a:cs typeface="Arial"/>
              </a:rPr>
              <a:t>The processor</a:t>
            </a:r>
            <a:endParaRPr lang="en-US" sz="1200" b="1" dirty="0">
              <a:solidFill>
                <a:srgbClr val="FFFFFF"/>
              </a:solidFill>
              <a:latin typeface="Arial"/>
              <a:cs typeface="Arial"/>
            </a:endParaRP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latin typeface="Arial"/>
                <a:cs typeface="Arial"/>
              </a:rPr>
              <a:t>Unit 5 Computer </a:t>
            </a:r>
            <a:r>
              <a:rPr lang="en-GB" sz="1200" b="0" noProof="0" dirty="0">
                <a:solidFill>
                  <a:srgbClr val="FFFFFF"/>
                </a:solidFill>
                <a:latin typeface="Arial"/>
                <a:cs typeface="Arial"/>
              </a:rPr>
              <a:t>organisation</a:t>
            </a:r>
            <a:r>
              <a:rPr lang="en-US" sz="1200" b="0" dirty="0">
                <a:solidFill>
                  <a:srgbClr val="FFFFFF"/>
                </a:solidFill>
                <a:latin typeface="Arial"/>
                <a:cs typeface="Arial"/>
              </a:rPr>
              <a:t> and architecture</a:t>
            </a:r>
          </a:p>
        </p:txBody>
      </p:sp>
      <p:pic>
        <p:nvPicPr>
          <p:cNvPr id="32" name="Picture 31" descr="Logo Unit 5.ai"/>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93600" y="6339600"/>
            <a:ext cx="1476000" cy="294358"/>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3" name="Picture 42" descr="Logo Unit 5.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3600" y="6339600"/>
            <a:ext cx="1476000" cy="294358"/>
          </a:xfrm>
          <a:prstGeom prst="rect">
            <a:avLst/>
          </a:prstGeom>
        </p:spPr>
      </p:pic>
      <p:pic>
        <p:nvPicPr>
          <p:cNvPr id="44" name="Picture 43" descr="Unit 5.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4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47" name="TextBox 4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latin typeface="Arial"/>
                <a:cs typeface="Arial"/>
              </a:rPr>
              <a:t>The processor</a:t>
            </a:r>
            <a:endParaRPr lang="en-US" sz="1200" b="1" dirty="0">
              <a:solidFill>
                <a:srgbClr val="FFFFFF"/>
              </a:solidFill>
              <a:latin typeface="Arial"/>
              <a:cs typeface="Arial"/>
            </a:endParaRP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latin typeface="Arial"/>
                <a:cs typeface="Arial"/>
              </a:rPr>
              <a:t>Unit 5 Computer </a:t>
            </a:r>
            <a:r>
              <a:rPr lang="en-GB" sz="1200" b="0" noProof="0" dirty="0">
                <a:solidFill>
                  <a:srgbClr val="FFFFFF"/>
                </a:solidFill>
                <a:latin typeface="Arial"/>
                <a:cs typeface="Arial"/>
              </a:rPr>
              <a:t>organisation</a:t>
            </a:r>
            <a:r>
              <a:rPr lang="en-US" sz="1200" b="0" dirty="0">
                <a:solidFill>
                  <a:srgbClr val="FFFFFF"/>
                </a:solidFill>
                <a:latin typeface="Arial"/>
                <a:cs typeface="Arial"/>
              </a:rPr>
              <a:t> and architecture</a:t>
            </a:r>
          </a:p>
        </p:txBody>
      </p:sp>
      <p:sp>
        <p:nvSpPr>
          <p:cNvPr id="4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1919B"/>
                </a:solidFill>
                <a:latin typeface="Arial"/>
                <a:cs typeface="Arial"/>
              </a:defRPr>
            </a:lvl2pPr>
            <a:lvl3pPr marL="723900" indent="-279400">
              <a:lnSpc>
                <a:spcPct val="100000"/>
              </a:lnSpc>
              <a:buFont typeface="Arial"/>
              <a:buChar char="•"/>
              <a:defRPr lang="en-US" sz="2000" kern="1200" baseline="0" dirty="0" smtClean="0">
                <a:solidFill>
                  <a:srgbClr val="C396A3"/>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pic>
        <p:nvPicPr>
          <p:cNvPr id="37" name="Picture 36" descr="Unit 5.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3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40" name="TextBox 39"/>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latin typeface="Arial"/>
                <a:cs typeface="Arial"/>
              </a:rPr>
              <a:t>The processor</a:t>
            </a:r>
            <a:endParaRPr lang="en-US" sz="1200" b="1" dirty="0">
              <a:solidFill>
                <a:srgbClr val="FFFFFF"/>
              </a:solidFill>
              <a:latin typeface="Arial"/>
              <a:cs typeface="Arial"/>
            </a:endParaRP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latin typeface="Arial"/>
                <a:cs typeface="Arial"/>
              </a:rPr>
              <a:t>Unit 5 Computer </a:t>
            </a:r>
            <a:r>
              <a:rPr lang="en-GB" sz="1200" b="0" noProof="0" dirty="0">
                <a:solidFill>
                  <a:srgbClr val="FFFFFF"/>
                </a:solidFill>
                <a:latin typeface="Arial"/>
                <a:cs typeface="Arial"/>
              </a:rPr>
              <a:t>organisation</a:t>
            </a:r>
            <a:r>
              <a:rPr lang="en-US" sz="1200" b="0" dirty="0">
                <a:solidFill>
                  <a:srgbClr val="FFFFFF"/>
                </a:solidFill>
                <a:latin typeface="Arial"/>
                <a:cs typeface="Arial"/>
              </a:rPr>
              <a:t> and architecture</a:t>
            </a:r>
          </a:p>
        </p:txBody>
      </p:sp>
      <p:sp>
        <p:nvSpPr>
          <p:cNvPr id="41"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1919B"/>
                </a:solidFill>
                <a:latin typeface="Arial"/>
                <a:cs typeface="Arial"/>
              </a:defRPr>
            </a:lvl2pPr>
            <a:lvl3pPr marL="723900" indent="-279400">
              <a:lnSpc>
                <a:spcPct val="100000"/>
              </a:lnSpc>
              <a:buFont typeface="Arial"/>
              <a:buChar char="•"/>
              <a:defRPr lang="en-US" sz="2000" kern="1200" baseline="0" dirty="0" smtClean="0">
                <a:solidFill>
                  <a:srgbClr val="C396A3"/>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31" name="Picture 30" descr="Unit 5.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3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34" name="TextBox 33"/>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latin typeface="Arial"/>
                <a:cs typeface="Arial"/>
              </a:rPr>
              <a:t>The processor</a:t>
            </a:r>
            <a:endParaRPr lang="en-US" sz="1200" b="1" dirty="0">
              <a:solidFill>
                <a:srgbClr val="FFFFFF"/>
              </a:solidFill>
              <a:latin typeface="Arial"/>
              <a:cs typeface="Arial"/>
            </a:endParaRP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latin typeface="Arial"/>
                <a:cs typeface="Arial"/>
              </a:rPr>
              <a:t>Unit 5 Computer </a:t>
            </a:r>
            <a:r>
              <a:rPr lang="en-GB" sz="1200" b="0" noProof="0" dirty="0">
                <a:solidFill>
                  <a:srgbClr val="FFFFFF"/>
                </a:solidFill>
                <a:latin typeface="Arial"/>
                <a:cs typeface="Arial"/>
              </a:rPr>
              <a:t>organisation</a:t>
            </a:r>
            <a:r>
              <a:rPr lang="en-US" sz="1200" b="0" dirty="0">
                <a:solidFill>
                  <a:srgbClr val="FFFFFF"/>
                </a:solidFill>
                <a:latin typeface="Arial"/>
                <a:cs typeface="Arial"/>
              </a:rPr>
              <a:t> and architecture</a:t>
            </a:r>
          </a:p>
        </p:txBody>
      </p:sp>
      <p:sp>
        <p:nvSpPr>
          <p:cNvPr id="35"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1919B"/>
                </a:solidFill>
                <a:latin typeface="Arial"/>
                <a:cs typeface="Arial"/>
              </a:defRPr>
            </a:lvl2pPr>
            <a:lvl3pPr marL="723900" indent="-279400">
              <a:lnSpc>
                <a:spcPct val="100000"/>
              </a:lnSpc>
              <a:buFont typeface="Arial"/>
              <a:buChar char="•"/>
              <a:defRPr lang="en-US" sz="2000" kern="1200" baseline="0" dirty="0" smtClean="0">
                <a:solidFill>
                  <a:srgbClr val="C396A3"/>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43" name="Picture 42" descr="Logo Unit 5.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3600" y="6339600"/>
            <a:ext cx="1476000" cy="294358"/>
          </a:xfrm>
          <a:prstGeom prst="rect">
            <a:avLst/>
          </a:prstGeom>
        </p:spPr>
      </p:pic>
      <p:pic>
        <p:nvPicPr>
          <p:cNvPr id="44" name="Picture 43" descr="Unit 5.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47" name="TextBox 4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latin typeface="Arial"/>
                <a:cs typeface="Arial"/>
              </a:rPr>
              <a:t>The processor</a:t>
            </a:r>
            <a:endParaRPr lang="en-US" sz="1200" b="1" dirty="0">
              <a:solidFill>
                <a:srgbClr val="FFFFFF"/>
              </a:solidFill>
              <a:latin typeface="Arial"/>
              <a:cs typeface="Arial"/>
            </a:endParaRP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latin typeface="Arial"/>
                <a:cs typeface="Arial"/>
              </a:rPr>
              <a:t>Unit 5 Computer </a:t>
            </a:r>
            <a:r>
              <a:rPr lang="en-GB" sz="1200" b="0" noProof="0" dirty="0">
                <a:solidFill>
                  <a:srgbClr val="FFFFFF"/>
                </a:solidFill>
                <a:latin typeface="Arial"/>
                <a:cs typeface="Arial"/>
              </a:rPr>
              <a:t>organisation</a:t>
            </a:r>
            <a:r>
              <a:rPr lang="en-US" sz="1200" b="0" dirty="0">
                <a:solidFill>
                  <a:srgbClr val="FFFFFF"/>
                </a:solidFill>
                <a:latin typeface="Arial"/>
                <a:cs typeface="Arial"/>
              </a:rPr>
              <a:t> and architecture</a:t>
            </a:r>
          </a:p>
        </p:txBody>
      </p:sp>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4184584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AS Level</a:t>
            </a:r>
          </a:p>
          <a:p>
            <a:pPr lvl="3"/>
            <a:r>
              <a:rPr lang="en-US" sz="2500" dirty="0">
                <a:solidFill>
                  <a:schemeClr val="bg1"/>
                </a:solidFill>
                <a:latin typeface="Museo 100" panose="02000000000000000000" pitchFamily="50" charset="0"/>
              </a:rPr>
              <a:t>Computer Science</a:t>
            </a:r>
          </a:p>
          <a:p>
            <a:pPr lvl="3">
              <a:lnSpc>
                <a:spcPts val="3000"/>
              </a:lnSpc>
            </a:pPr>
            <a:r>
              <a:rPr lang="en-US" sz="2500" dirty="0">
                <a:latin typeface="Museo 100" panose="02000000000000000000" pitchFamily="50" charset="0"/>
              </a:rPr>
              <a:t>Paper 2</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a:latin typeface="Museo 900" panose="02000000000000000000" pitchFamily="50" charset="0"/>
              </a:rPr>
              <a:t>The processor</a:t>
            </a:r>
            <a:endParaRPr lang="en-US" dirty="0">
              <a:latin typeface="Museo 100" panose="02000000000000000000" pitchFamily="50" charset="0"/>
            </a:endParaRPr>
          </a:p>
          <a:p>
            <a:pPr lvl="1">
              <a:spcBef>
                <a:spcPts val="0"/>
              </a:spcBef>
            </a:pPr>
            <a:endParaRPr lang="en-US" sz="2000" dirty="0">
              <a:latin typeface="Museo 100" panose="02000000000000000000" pitchFamily="50" charset="0"/>
            </a:endParaRPr>
          </a:p>
          <a:p>
            <a:pPr lvl="1">
              <a:spcBef>
                <a:spcPts val="0"/>
              </a:spcBef>
            </a:pPr>
            <a:br>
              <a:rPr lang="en-US" sz="2000" dirty="0">
                <a:latin typeface="Museo 100" panose="02000000000000000000" pitchFamily="50" charset="0"/>
              </a:rPr>
            </a:br>
            <a:r>
              <a:rPr lang="en-US" sz="2000" dirty="0">
                <a:latin typeface="Museo 100" panose="02000000000000000000" pitchFamily="50" charset="0"/>
              </a:rPr>
              <a:t>Unit 5</a:t>
            </a:r>
          </a:p>
          <a:p>
            <a:pPr lvl="1"/>
            <a:r>
              <a:rPr lang="en-US" sz="2000" dirty="0">
                <a:latin typeface="Museo 100" panose="02000000000000000000" pitchFamily="50" charset="0"/>
              </a:rPr>
              <a:t>Computer </a:t>
            </a:r>
            <a:r>
              <a:rPr lang="en-GB" sz="2000" dirty="0">
                <a:latin typeface="Museo 100" panose="02000000000000000000" pitchFamily="50" charset="0"/>
              </a:rPr>
              <a:t>organisation</a:t>
            </a:r>
            <a:r>
              <a:rPr lang="en-US" sz="2000" dirty="0">
                <a:latin typeface="Museo 100" panose="02000000000000000000" pitchFamily="50" charset="0"/>
              </a:rPr>
              <a:t> </a:t>
            </a:r>
            <a:br>
              <a:rPr lang="en-US" sz="2000" dirty="0">
                <a:latin typeface="Museo 100" panose="02000000000000000000" pitchFamily="50" charset="0"/>
              </a:rPr>
            </a:br>
            <a:r>
              <a:rPr lang="en-US" sz="2000" dirty="0">
                <a:latin typeface="Museo 100" panose="02000000000000000000" pitchFamily="50" charset="0"/>
              </a:rPr>
              <a:t>and architecture</a:t>
            </a: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Dedicated registers</a:t>
            </a:r>
          </a:p>
        </p:txBody>
      </p:sp>
      <p:sp>
        <p:nvSpPr>
          <p:cNvPr id="3" name="Text Placeholder 2"/>
          <p:cNvSpPr>
            <a:spLocks noGrp="1"/>
          </p:cNvSpPr>
          <p:nvPr>
            <p:ph type="body" sz="quarter" idx="14"/>
          </p:nvPr>
        </p:nvSpPr>
        <p:spPr>
          <a:xfrm>
            <a:off x="724279" y="1704179"/>
            <a:ext cx="8059798" cy="3453607"/>
          </a:xfrm>
        </p:spPr>
        <p:txBody>
          <a:bodyPr/>
          <a:lstStyle/>
          <a:p>
            <a:pPr marL="0" indent="0">
              <a:buNone/>
            </a:pPr>
            <a:r>
              <a:rPr lang="en-GB" dirty="0"/>
              <a:t>The processor uses the following dedicated registers:</a:t>
            </a:r>
          </a:p>
          <a:p>
            <a:pPr marL="447675" lvl="1" indent="-273050"/>
            <a:r>
              <a:rPr lang="en-GB" b="1" dirty="0"/>
              <a:t>Program counter (PC) </a:t>
            </a:r>
            <a:r>
              <a:rPr lang="en-GB" dirty="0"/>
              <a:t>– holds the memory address of the next instruction to be executed</a:t>
            </a:r>
          </a:p>
          <a:p>
            <a:pPr marL="447675" lvl="1" indent="-273050"/>
            <a:r>
              <a:rPr lang="en-GB" b="1" dirty="0"/>
              <a:t>Current Instruction Register (CIR) </a:t>
            </a:r>
            <a:r>
              <a:rPr lang="en-GB" dirty="0"/>
              <a:t>– holds the current instruction</a:t>
            </a:r>
          </a:p>
          <a:p>
            <a:pPr marL="447675" lvl="1" indent="-273050"/>
            <a:r>
              <a:rPr lang="en-GB" b="1" dirty="0"/>
              <a:t>Memory Address Register (MAR)</a:t>
            </a:r>
            <a:r>
              <a:rPr lang="en-GB" dirty="0"/>
              <a:t> - holds the address in memory where the processor is required to fetch or store data from or to</a:t>
            </a:r>
          </a:p>
          <a:p>
            <a:pPr marL="447675" lvl="1" indent="-273050"/>
            <a:r>
              <a:rPr lang="en-GB" b="1" dirty="0"/>
              <a:t>Memory Buffer Register (MBR) </a:t>
            </a:r>
            <a:r>
              <a:rPr lang="en-GB" dirty="0"/>
              <a:t>– temporarily holds data moving between the processor and main memory</a:t>
            </a:r>
          </a:p>
          <a:p>
            <a:pPr marL="447675" lvl="1" indent="-273050"/>
            <a:r>
              <a:rPr lang="en-GB" b="1" dirty="0"/>
              <a:t>Status register (SR) </a:t>
            </a:r>
            <a:r>
              <a:rPr lang="en-GB" dirty="0"/>
              <a:t>– holds information about the current state of operations. It is used to set flags (e.g. carry or overflow) or to detect error conditions</a:t>
            </a:r>
          </a:p>
        </p:txBody>
      </p:sp>
    </p:spTree>
    <p:extLst>
      <p:ext uri="{BB962C8B-B14F-4D97-AF65-F5344CB8AC3E}">
        <p14:creationId xmlns:p14="http://schemas.microsoft.com/office/powerpoint/2010/main" val="694434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The processor</a:t>
            </a:r>
          </a:p>
        </p:txBody>
      </p:sp>
      <p:pic>
        <p:nvPicPr>
          <p:cNvPr id="1026" name="Picture 2" descr="C:\Users\Rob\AppData\Roaming\PixelMetrics\CaptureWiz\Temp\4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033" y="2052175"/>
            <a:ext cx="8021934" cy="364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507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The processor</a:t>
            </a:r>
          </a:p>
        </p:txBody>
      </p:sp>
      <p:sp>
        <p:nvSpPr>
          <p:cNvPr id="5" name="Text Placeholder 4"/>
          <p:cNvSpPr>
            <a:spLocks noGrp="1"/>
          </p:cNvSpPr>
          <p:nvPr>
            <p:ph type="body" sz="quarter" idx="14"/>
          </p:nvPr>
        </p:nvSpPr>
        <p:spPr/>
        <p:txBody>
          <a:bodyPr/>
          <a:lstStyle/>
          <a:p>
            <a:r>
              <a:rPr lang="en-GB" dirty="0"/>
              <a:t>Complete </a:t>
            </a:r>
            <a:r>
              <a:rPr lang="en-GB" b="1" dirty="0"/>
              <a:t>Task 1</a:t>
            </a:r>
            <a:r>
              <a:rPr lang="en-GB" dirty="0"/>
              <a:t> of </a:t>
            </a:r>
            <a:r>
              <a:rPr lang="en-GB" b="1" dirty="0"/>
              <a:t>Worksheet 2A</a:t>
            </a:r>
          </a:p>
        </p:txBody>
      </p:sp>
    </p:spTree>
    <p:extLst>
      <p:ext uri="{BB962C8B-B14F-4D97-AF65-F5344CB8AC3E}">
        <p14:creationId xmlns:p14="http://schemas.microsoft.com/office/powerpoint/2010/main" val="36060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10050" y="663191"/>
            <a:ext cx="9154049" cy="6199833"/>
          </a:xfrm>
          <a:prstGeom prst="rect">
            <a:avLst/>
          </a:prstGeom>
        </p:spPr>
      </p:pic>
      <p:sp>
        <p:nvSpPr>
          <p:cNvPr id="2" name="Text Placeholder 1"/>
          <p:cNvSpPr>
            <a:spLocks noGrp="1"/>
          </p:cNvSpPr>
          <p:nvPr>
            <p:ph type="body" sz="quarter" idx="13"/>
          </p:nvPr>
        </p:nvSpPr>
        <p:spPr/>
        <p:txBody>
          <a:bodyPr/>
          <a:lstStyle/>
          <a:p>
            <a:r>
              <a:rPr lang="en-GB" dirty="0">
                <a:solidFill>
                  <a:schemeClr val="bg1"/>
                </a:solidFill>
              </a:rPr>
              <a:t>Running programs</a:t>
            </a:r>
          </a:p>
        </p:txBody>
      </p:sp>
      <p:sp>
        <p:nvSpPr>
          <p:cNvPr id="3" name="Text Placeholder 2"/>
          <p:cNvSpPr>
            <a:spLocks noGrp="1"/>
          </p:cNvSpPr>
          <p:nvPr>
            <p:ph type="body" sz="quarter" idx="14"/>
          </p:nvPr>
        </p:nvSpPr>
        <p:spPr>
          <a:xfrm>
            <a:off x="724280" y="1704179"/>
            <a:ext cx="4119025" cy="3453607"/>
          </a:xfrm>
        </p:spPr>
        <p:txBody>
          <a:bodyPr/>
          <a:lstStyle/>
          <a:p>
            <a:r>
              <a:rPr lang="en-GB" dirty="0">
                <a:solidFill>
                  <a:schemeClr val="bg1"/>
                </a:solidFill>
              </a:rPr>
              <a:t>The role of the processor is to carry out instructions from programs stored in memory</a:t>
            </a:r>
          </a:p>
          <a:p>
            <a:pPr lvl="1"/>
            <a:r>
              <a:rPr lang="en-GB" dirty="0">
                <a:solidFill>
                  <a:schemeClr val="bg1"/>
                </a:solidFill>
              </a:rPr>
              <a:t>The Control Unit coordinates components to work together to achieve this in the same way that a conductor controls all the components of an orchestra</a:t>
            </a:r>
          </a:p>
          <a:p>
            <a:pPr marL="0" indent="0">
              <a:buNone/>
            </a:pPr>
            <a:endParaRPr lang="en-GB" dirty="0"/>
          </a:p>
        </p:txBody>
      </p:sp>
    </p:spTree>
    <p:extLst>
      <p:ext uri="{BB962C8B-B14F-4D97-AF65-F5344CB8AC3E}">
        <p14:creationId xmlns:p14="http://schemas.microsoft.com/office/powerpoint/2010/main" val="2534808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Fetch-execute cycle </a:t>
            </a:r>
          </a:p>
        </p:txBody>
      </p:sp>
      <p:sp>
        <p:nvSpPr>
          <p:cNvPr id="3" name="Text Placeholder 2"/>
          <p:cNvSpPr>
            <a:spLocks noGrp="1"/>
          </p:cNvSpPr>
          <p:nvPr>
            <p:ph type="body" sz="quarter" idx="14"/>
          </p:nvPr>
        </p:nvSpPr>
        <p:spPr/>
        <p:txBody>
          <a:bodyPr/>
          <a:lstStyle/>
          <a:p>
            <a:r>
              <a:rPr lang="en-GB" dirty="0"/>
              <a:t>Processors operate in defined stages that are used to carry out program instructions</a:t>
            </a:r>
          </a:p>
          <a:p>
            <a:pPr lvl="1"/>
            <a:r>
              <a:rPr lang="en-GB" dirty="0"/>
              <a:t>The process is repeated over and over again for each instruction in a program</a:t>
            </a:r>
          </a:p>
        </p:txBody>
      </p:sp>
      <p:pic>
        <p:nvPicPr>
          <p:cNvPr id="1026" name="Picture 2" descr="C:\Users\Rob\AppData\Roaming\PixelMetrics\CaptureWiz\Temp\32.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66942" y="3272931"/>
            <a:ext cx="3350405" cy="3163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911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Rob\AppData\Roaming\PixelMetrics\CaptureWiz\Temp\4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64" y="3030374"/>
            <a:ext cx="6191250" cy="3171825"/>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lIns="0" anchor="t">
            <a:noAutofit/>
          </a:bodyPr>
          <a:lstStyle/>
          <a:p>
            <a:r>
              <a:rPr lang="en-US" dirty="0"/>
              <a:t>Fetch: (Steps 1 – 4)</a:t>
            </a:r>
          </a:p>
        </p:txBody>
      </p:sp>
      <p:sp>
        <p:nvSpPr>
          <p:cNvPr id="3" name="Text Placeholder 2"/>
          <p:cNvSpPr>
            <a:spLocks noGrp="1"/>
          </p:cNvSpPr>
          <p:nvPr>
            <p:ph type="body" sz="quarter" idx="14"/>
          </p:nvPr>
        </p:nvSpPr>
        <p:spPr/>
        <p:txBody>
          <a:bodyPr vert="horz" lIns="0" tIns="0" anchor="t"/>
          <a:lstStyle/>
          <a:p>
            <a:r>
              <a:rPr lang="en-US" dirty="0"/>
              <a:t>The address of the next instruction is fetched from the PC…</a:t>
            </a:r>
          </a:p>
          <a:p>
            <a:r>
              <a:rPr lang="en-US" dirty="0"/>
              <a:t>What’s next? </a:t>
            </a:r>
          </a:p>
          <a:p>
            <a:endParaRPr lang="en-US" dirty="0"/>
          </a:p>
        </p:txBody>
      </p:sp>
    </p:spTree>
    <p:extLst>
      <p:ext uri="{BB962C8B-B14F-4D97-AF65-F5344CB8AC3E}">
        <p14:creationId xmlns:p14="http://schemas.microsoft.com/office/powerpoint/2010/main" val="3361827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ob\AppData\Roaming\PixelMetrics\CaptureWiz\Temp\4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0839" y="3044599"/>
            <a:ext cx="6019800" cy="3362325"/>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lIns="0" anchor="t">
            <a:noAutofit/>
          </a:bodyPr>
          <a:lstStyle/>
          <a:p>
            <a:r>
              <a:rPr lang="en-US" dirty="0"/>
              <a:t>Decode: (Steps 5 – 7)</a:t>
            </a:r>
          </a:p>
        </p:txBody>
      </p:sp>
      <p:sp>
        <p:nvSpPr>
          <p:cNvPr id="3" name="Text Placeholder 2"/>
          <p:cNvSpPr>
            <a:spLocks noGrp="1"/>
          </p:cNvSpPr>
          <p:nvPr>
            <p:ph type="body" sz="quarter" idx="14"/>
          </p:nvPr>
        </p:nvSpPr>
        <p:spPr/>
        <p:txBody>
          <a:bodyPr vert="horz" lIns="0" tIns="0" anchor="t"/>
          <a:lstStyle/>
          <a:p>
            <a:r>
              <a:rPr lang="en-US" dirty="0"/>
              <a:t>With the instruction now in the CIR, the Control Unit can work out what needs to be done to carry it out</a:t>
            </a:r>
          </a:p>
          <a:p>
            <a:endParaRPr lang="en-US" dirty="0"/>
          </a:p>
        </p:txBody>
      </p:sp>
    </p:spTree>
    <p:extLst>
      <p:ext uri="{BB962C8B-B14F-4D97-AF65-F5344CB8AC3E}">
        <p14:creationId xmlns:p14="http://schemas.microsoft.com/office/powerpoint/2010/main" val="3177314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Rob\AppData\Roaming\PixelMetrics\CaptureWiz\Temp\4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7118" y="2957430"/>
            <a:ext cx="5715000" cy="2933700"/>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lIns="0" anchor="t">
            <a:noAutofit/>
          </a:bodyPr>
          <a:lstStyle/>
          <a:p>
            <a:r>
              <a:rPr lang="en-US" dirty="0"/>
              <a:t>Execute: (Steps 8 – 10)</a:t>
            </a:r>
          </a:p>
        </p:txBody>
      </p:sp>
      <p:sp>
        <p:nvSpPr>
          <p:cNvPr id="3" name="Text Placeholder 2"/>
          <p:cNvSpPr>
            <a:spLocks noGrp="1"/>
          </p:cNvSpPr>
          <p:nvPr>
            <p:ph type="body" sz="quarter" idx="14"/>
          </p:nvPr>
        </p:nvSpPr>
        <p:spPr/>
        <p:txBody>
          <a:bodyPr vert="horz" lIns="0" tIns="0" anchor="t"/>
          <a:lstStyle/>
          <a:p>
            <a:r>
              <a:rPr lang="en-US" dirty="0"/>
              <a:t>The registers in the CPU now contain everything that the ALU needs to carry out the instruction</a:t>
            </a:r>
          </a:p>
          <a:p>
            <a:endParaRPr lang="en-US" dirty="0"/>
          </a:p>
        </p:txBody>
      </p:sp>
    </p:spTree>
    <p:extLst>
      <p:ext uri="{BB962C8B-B14F-4D97-AF65-F5344CB8AC3E}">
        <p14:creationId xmlns:p14="http://schemas.microsoft.com/office/powerpoint/2010/main" val="1708949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l="53684" r="6000"/>
          <a:stretch/>
        </p:blipFill>
        <p:spPr>
          <a:xfrm>
            <a:off x="2662853" y="2717461"/>
            <a:ext cx="6481147" cy="4058724"/>
          </a:xfrm>
          <a:prstGeom prst="rect">
            <a:avLst/>
          </a:prstGeom>
        </p:spPr>
      </p:pic>
      <p:sp>
        <p:nvSpPr>
          <p:cNvPr id="4" name="Text Placeholder 3"/>
          <p:cNvSpPr>
            <a:spLocks noGrp="1"/>
          </p:cNvSpPr>
          <p:nvPr>
            <p:ph type="body" sz="quarter" idx="13"/>
          </p:nvPr>
        </p:nvSpPr>
        <p:spPr/>
        <p:txBody>
          <a:bodyPr/>
          <a:lstStyle/>
          <a:p>
            <a:r>
              <a:rPr lang="en-GB" dirty="0"/>
              <a:t>Worksheet 2A</a:t>
            </a:r>
          </a:p>
        </p:txBody>
      </p:sp>
      <p:sp>
        <p:nvSpPr>
          <p:cNvPr id="5" name="Text Placeholder 4"/>
          <p:cNvSpPr>
            <a:spLocks noGrp="1"/>
          </p:cNvSpPr>
          <p:nvPr>
            <p:ph type="body" sz="quarter" idx="14"/>
          </p:nvPr>
        </p:nvSpPr>
        <p:spPr/>
        <p:txBody>
          <a:bodyPr/>
          <a:lstStyle/>
          <a:p>
            <a:r>
              <a:rPr lang="en-GB" dirty="0"/>
              <a:t>Complete </a:t>
            </a:r>
            <a:r>
              <a:rPr lang="en-GB" b="1" dirty="0"/>
              <a:t>Task 2</a:t>
            </a:r>
          </a:p>
          <a:p>
            <a:r>
              <a:rPr lang="en-GB" b="1" dirty="0"/>
              <a:t>Extension task: </a:t>
            </a:r>
            <a:r>
              <a:rPr lang="en-GB" dirty="0"/>
              <a:t>For a challenge, try </a:t>
            </a:r>
            <a:r>
              <a:rPr lang="en-GB" b="1" dirty="0"/>
              <a:t>Worksheet 2B</a:t>
            </a:r>
          </a:p>
        </p:txBody>
      </p:sp>
    </p:spTree>
    <p:extLst>
      <p:ext uri="{BB962C8B-B14F-4D97-AF65-F5344CB8AC3E}">
        <p14:creationId xmlns:p14="http://schemas.microsoft.com/office/powerpoint/2010/main" val="3674004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Factors affecting performance</a:t>
            </a:r>
          </a:p>
        </p:txBody>
      </p:sp>
      <p:sp>
        <p:nvSpPr>
          <p:cNvPr id="3" name="Text Placeholder 2"/>
          <p:cNvSpPr>
            <a:spLocks noGrp="1"/>
          </p:cNvSpPr>
          <p:nvPr>
            <p:ph type="body" sz="quarter" idx="14"/>
          </p:nvPr>
        </p:nvSpPr>
        <p:spPr/>
        <p:txBody>
          <a:bodyPr/>
          <a:lstStyle/>
          <a:p>
            <a:r>
              <a:rPr lang="en-GB" dirty="0"/>
              <a:t>The Fetch-Execute cycle is triggered from the clock pulses of the system clock</a:t>
            </a:r>
          </a:p>
          <a:p>
            <a:pPr marL="271463" lvl="1" indent="-271463">
              <a:spcAft>
                <a:spcPts val="1400"/>
              </a:spcAft>
            </a:pPr>
            <a:r>
              <a:rPr lang="en-GB" sz="2500" dirty="0">
                <a:solidFill>
                  <a:schemeClr val="tx1"/>
                </a:solidFill>
              </a:rPr>
              <a:t>The faster the clock speed, the faster a computer can fetch, decode and execute instructions</a:t>
            </a:r>
          </a:p>
          <a:p>
            <a:pPr lvl="1"/>
            <a:r>
              <a:rPr lang="en-GB" dirty="0"/>
              <a:t>This clock can change state many billions of times per second</a:t>
            </a:r>
          </a:p>
          <a:p>
            <a:pPr lvl="1"/>
            <a:r>
              <a:rPr lang="en-GB" dirty="0"/>
              <a:t>A 4GHz processor would tick 4 Billion times per second</a:t>
            </a:r>
          </a:p>
        </p:txBody>
      </p:sp>
    </p:spTree>
    <p:extLst>
      <p:ext uri="{BB962C8B-B14F-4D97-AF65-F5344CB8AC3E}">
        <p14:creationId xmlns:p14="http://schemas.microsoft.com/office/powerpoint/2010/main" val="4059907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396A3"/>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GB" dirty="0"/>
              <a:t>Objectives</a:t>
            </a:r>
          </a:p>
        </p:txBody>
      </p:sp>
      <p:sp>
        <p:nvSpPr>
          <p:cNvPr id="4" name="Text Placeholder 3"/>
          <p:cNvSpPr>
            <a:spLocks noGrp="1"/>
          </p:cNvSpPr>
          <p:nvPr>
            <p:ph type="body" sz="quarter" idx="14"/>
          </p:nvPr>
        </p:nvSpPr>
        <p:spPr/>
        <p:txBody>
          <a:bodyPr/>
          <a:lstStyle/>
          <a:p>
            <a:pPr lvl="0"/>
            <a:r>
              <a:rPr lang="en-GB" dirty="0"/>
              <a:t>Identify the role and operation of a processor and its major components</a:t>
            </a:r>
          </a:p>
          <a:p>
            <a:pPr lvl="0"/>
            <a:r>
              <a:rPr lang="en-GB" dirty="0"/>
              <a:t>Explain the stages of the Fetch-Execute cycle and determine the roles of the various processor registers in facilitating this</a:t>
            </a:r>
          </a:p>
          <a:p>
            <a:pPr lvl="0"/>
            <a:r>
              <a:rPr lang="en-GB" dirty="0"/>
              <a:t>Examine factors that affect the performance of a processor</a:t>
            </a:r>
          </a:p>
          <a:p>
            <a:pPr lvl="0"/>
            <a:r>
              <a:rPr lang="en-GB" dirty="0"/>
              <a:t>Describe the role of interrupts and interrupt service routines and their effect on the Fetch Execute cycle</a:t>
            </a:r>
          </a:p>
          <a:p>
            <a:pPr lvl="0"/>
            <a:endParaRPr lang="en-GB" dirty="0"/>
          </a:p>
          <a:p>
            <a:pPr marL="0" indent="0">
              <a:buNone/>
            </a:pPr>
            <a:endParaRPr lang="en-GB" dirty="0"/>
          </a:p>
        </p:txBody>
      </p:sp>
    </p:spTree>
    <p:extLst>
      <p:ext uri="{BB962C8B-B14F-4D97-AF65-F5344CB8AC3E}">
        <p14:creationId xmlns:p14="http://schemas.microsoft.com/office/powerpoint/2010/main" val="3810658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Cache memory</a:t>
            </a:r>
          </a:p>
        </p:txBody>
      </p:sp>
      <p:sp>
        <p:nvSpPr>
          <p:cNvPr id="3" name="Text Placeholder 2"/>
          <p:cNvSpPr>
            <a:spLocks noGrp="1"/>
          </p:cNvSpPr>
          <p:nvPr>
            <p:ph type="body" sz="quarter" idx="14"/>
          </p:nvPr>
        </p:nvSpPr>
        <p:spPr>
          <a:xfrm>
            <a:off x="724280" y="1704179"/>
            <a:ext cx="7919206" cy="3453607"/>
          </a:xfrm>
        </p:spPr>
        <p:txBody>
          <a:bodyPr/>
          <a:lstStyle/>
          <a:p>
            <a:r>
              <a:rPr lang="en-GB" dirty="0"/>
              <a:t>Cache is a small amount of superfast memory that stores data that is frequently used by the processor</a:t>
            </a:r>
          </a:p>
          <a:p>
            <a:pPr lvl="1"/>
            <a:r>
              <a:rPr lang="en-GB" dirty="0"/>
              <a:t>Larger and slower than a register, faster and smaller than RAM</a:t>
            </a:r>
          </a:p>
          <a:p>
            <a:pPr lvl="1"/>
            <a:r>
              <a:rPr lang="en-GB" dirty="0"/>
              <a:t>Larger amounts of cache memory can improve processing speed</a:t>
            </a:r>
          </a:p>
        </p:txBody>
      </p:sp>
      <p:pic>
        <p:nvPicPr>
          <p:cNvPr id="1028" name="Picture 4" descr="C:\Users\Rob\AppData\Roaming\PixelMetrics\CaptureWiz\Temp\58.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930329" y="3506932"/>
            <a:ext cx="3383805" cy="2948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229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Other factors</a:t>
            </a:r>
          </a:p>
        </p:txBody>
      </p:sp>
      <p:sp>
        <p:nvSpPr>
          <p:cNvPr id="3" name="Text Placeholder 2"/>
          <p:cNvSpPr>
            <a:spLocks noGrp="1"/>
          </p:cNvSpPr>
          <p:nvPr>
            <p:ph type="body" sz="quarter" idx="14"/>
          </p:nvPr>
        </p:nvSpPr>
        <p:spPr/>
        <p:txBody>
          <a:bodyPr/>
          <a:lstStyle/>
          <a:p>
            <a:r>
              <a:rPr lang="en-GB" dirty="0"/>
              <a:t>There are other factors that influence the performance of a processor:</a:t>
            </a:r>
          </a:p>
          <a:p>
            <a:pPr lvl="1"/>
            <a:r>
              <a:rPr lang="en-GB" dirty="0"/>
              <a:t>Number of cores: more processors can be linked together on a single chip allowing more instructions to be executed simultaneously</a:t>
            </a:r>
          </a:p>
          <a:p>
            <a:pPr lvl="1"/>
            <a:r>
              <a:rPr lang="en-GB" dirty="0"/>
              <a:t>Word length: the amount of data that the CPU can process simultaneously</a:t>
            </a:r>
          </a:p>
          <a:p>
            <a:pPr lvl="1"/>
            <a:r>
              <a:rPr lang="en-GB" dirty="0"/>
              <a:t>Address and data bus width</a:t>
            </a:r>
          </a:p>
        </p:txBody>
      </p:sp>
    </p:spTree>
    <p:extLst>
      <p:ext uri="{BB962C8B-B14F-4D97-AF65-F5344CB8AC3E}">
        <p14:creationId xmlns:p14="http://schemas.microsoft.com/office/powerpoint/2010/main" val="4076268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F7FFCC-AB1A-4124-BC44-F9815700831C}"/>
              </a:ext>
            </a:extLst>
          </p:cNvPr>
          <p:cNvSpPr>
            <a:spLocks noGrp="1"/>
          </p:cNvSpPr>
          <p:nvPr>
            <p:ph type="body" sz="quarter" idx="13"/>
          </p:nvPr>
        </p:nvSpPr>
        <p:spPr/>
        <p:txBody>
          <a:bodyPr/>
          <a:lstStyle/>
          <a:p>
            <a:r>
              <a:rPr lang="en-GB" dirty="0"/>
              <a:t>The role of interrupts</a:t>
            </a:r>
            <a:endParaRPr lang="en-GB" dirty="0">
              <a:solidFill>
                <a:srgbClr val="FF0000"/>
              </a:solidFill>
            </a:endParaRPr>
          </a:p>
        </p:txBody>
      </p:sp>
      <p:grpSp>
        <p:nvGrpSpPr>
          <p:cNvPr id="6" name="Group 5">
            <a:extLst>
              <a:ext uri="{FF2B5EF4-FFF2-40B4-BE49-F238E27FC236}">
                <a16:creationId xmlns:a16="http://schemas.microsoft.com/office/drawing/2014/main" id="{84685A82-1889-4B23-9BFC-278CB3BF4C8A}"/>
              </a:ext>
            </a:extLst>
          </p:cNvPr>
          <p:cNvGrpSpPr/>
          <p:nvPr/>
        </p:nvGrpSpPr>
        <p:grpSpPr>
          <a:xfrm>
            <a:off x="6920144" y="909503"/>
            <a:ext cx="2223857" cy="559293"/>
            <a:chOff x="630314" y="5601810"/>
            <a:chExt cx="2223857" cy="559293"/>
          </a:xfrm>
        </p:grpSpPr>
        <p:sp>
          <p:nvSpPr>
            <p:cNvPr id="5" name="Rectangle 4">
              <a:extLst>
                <a:ext uri="{FF2B5EF4-FFF2-40B4-BE49-F238E27FC236}">
                  <a16:creationId xmlns:a16="http://schemas.microsoft.com/office/drawing/2014/main" id="{BD2A911B-357F-4892-B553-F524397A9B6B}"/>
                </a:ext>
              </a:extLst>
            </p:cNvPr>
            <p:cNvSpPr/>
            <p:nvPr/>
          </p:nvSpPr>
          <p:spPr>
            <a:xfrm>
              <a:off x="909961" y="5601810"/>
              <a:ext cx="1944210" cy="559293"/>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150B0FF9-5BF0-4306-B7A5-F5D4A8254B9A}"/>
                </a:ext>
              </a:extLst>
            </p:cNvPr>
            <p:cNvSpPr/>
            <p:nvPr/>
          </p:nvSpPr>
          <p:spPr>
            <a:xfrm>
              <a:off x="630314" y="5601810"/>
              <a:ext cx="559293" cy="559293"/>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Text Placeholder 2">
            <a:extLst>
              <a:ext uri="{FF2B5EF4-FFF2-40B4-BE49-F238E27FC236}">
                <a16:creationId xmlns:a16="http://schemas.microsoft.com/office/drawing/2014/main" id="{33CADE87-980B-40C7-B839-7E03E8661233}"/>
              </a:ext>
            </a:extLst>
          </p:cNvPr>
          <p:cNvSpPr>
            <a:spLocks noGrp="1"/>
          </p:cNvSpPr>
          <p:nvPr>
            <p:ph type="body" sz="quarter" idx="14"/>
          </p:nvPr>
        </p:nvSpPr>
        <p:spPr>
          <a:xfrm>
            <a:off x="724280" y="1704179"/>
            <a:ext cx="7797230" cy="4167811"/>
          </a:xfrm>
        </p:spPr>
        <p:txBody>
          <a:bodyPr/>
          <a:lstStyle/>
          <a:p>
            <a:r>
              <a:rPr lang="en-GB" dirty="0"/>
              <a:t>An interrupt is a signal by a software program or a hardware device sent to the CPU</a:t>
            </a:r>
          </a:p>
          <a:p>
            <a:pPr lvl="1"/>
            <a:r>
              <a:rPr lang="en-GB" dirty="0"/>
              <a:t>A </a:t>
            </a:r>
            <a:r>
              <a:rPr lang="en-GB" b="1" dirty="0"/>
              <a:t>software</a:t>
            </a:r>
            <a:r>
              <a:rPr lang="en-GB" dirty="0"/>
              <a:t> interrupt occurs when an application program terminates or requests certain services from the operating system</a:t>
            </a:r>
          </a:p>
          <a:p>
            <a:pPr lvl="1"/>
            <a:r>
              <a:rPr lang="en-GB" dirty="0"/>
              <a:t>A </a:t>
            </a:r>
            <a:r>
              <a:rPr lang="en-GB" b="1" dirty="0"/>
              <a:t>hardware</a:t>
            </a:r>
            <a:r>
              <a:rPr lang="en-GB" dirty="0"/>
              <a:t> interrupt occurs , for example, when an I/O operation is complete or an error such as “Printer out of paper” occurs</a:t>
            </a:r>
          </a:p>
        </p:txBody>
      </p:sp>
      <p:sp>
        <p:nvSpPr>
          <p:cNvPr id="7" name="TextBox 6">
            <a:extLst>
              <a:ext uri="{FF2B5EF4-FFF2-40B4-BE49-F238E27FC236}">
                <a16:creationId xmlns:a16="http://schemas.microsoft.com/office/drawing/2014/main" id="{08BCEB75-F386-438F-A523-C956DFD43147}"/>
              </a:ext>
            </a:extLst>
          </p:cNvPr>
          <p:cNvSpPr txBox="1"/>
          <p:nvPr/>
        </p:nvSpPr>
        <p:spPr>
          <a:xfrm>
            <a:off x="7031115" y="932867"/>
            <a:ext cx="2112886" cy="477054"/>
          </a:xfrm>
          <a:prstGeom prst="rect">
            <a:avLst/>
          </a:prstGeom>
          <a:noFill/>
        </p:spPr>
        <p:txBody>
          <a:bodyPr wrap="square" rtlCol="0">
            <a:spAutoFit/>
          </a:bodyPr>
          <a:lstStyle/>
          <a:p>
            <a:r>
              <a:rPr lang="en-GB" sz="2500" b="1" dirty="0">
                <a:solidFill>
                  <a:schemeClr val="bg1"/>
                </a:solidFill>
                <a:latin typeface="Arial" panose="020B0604020202020204" pitchFamily="34" charset="0"/>
                <a:cs typeface="Arial" panose="020B0604020202020204" pitchFamily="34" charset="0"/>
              </a:rPr>
              <a:t>A Level Only</a:t>
            </a:r>
            <a:endParaRPr lang="en-US" sz="25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11371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EF276D-C0FC-4197-B7F8-F3D32980FCBF}"/>
              </a:ext>
            </a:extLst>
          </p:cNvPr>
          <p:cNvSpPr>
            <a:spLocks noGrp="1"/>
          </p:cNvSpPr>
          <p:nvPr>
            <p:ph type="body" sz="quarter" idx="13"/>
          </p:nvPr>
        </p:nvSpPr>
        <p:spPr/>
        <p:txBody>
          <a:bodyPr/>
          <a:lstStyle/>
          <a:p>
            <a:r>
              <a:rPr lang="en-GB" dirty="0"/>
              <a:t>Testing for interrupts</a:t>
            </a:r>
          </a:p>
        </p:txBody>
      </p:sp>
      <p:sp>
        <p:nvSpPr>
          <p:cNvPr id="3" name="Text Placeholder 2">
            <a:extLst>
              <a:ext uri="{FF2B5EF4-FFF2-40B4-BE49-F238E27FC236}">
                <a16:creationId xmlns:a16="http://schemas.microsoft.com/office/drawing/2014/main" id="{578F492D-67FB-4578-AD21-AB1CE1A8498B}"/>
              </a:ext>
            </a:extLst>
          </p:cNvPr>
          <p:cNvSpPr>
            <a:spLocks noGrp="1"/>
          </p:cNvSpPr>
          <p:nvPr>
            <p:ph type="body" sz="quarter" idx="14"/>
          </p:nvPr>
        </p:nvSpPr>
        <p:spPr>
          <a:xfrm>
            <a:off x="724280" y="1704180"/>
            <a:ext cx="7227598" cy="4290220"/>
          </a:xfrm>
        </p:spPr>
        <p:txBody>
          <a:bodyPr/>
          <a:lstStyle/>
          <a:p>
            <a:r>
              <a:rPr lang="en-GB" dirty="0"/>
              <a:t>A test for interrupts is made at the end of each instruction cycle:</a:t>
            </a:r>
          </a:p>
          <a:p>
            <a:endParaRPr lang="en-GB" dirty="0"/>
          </a:p>
          <a:p>
            <a:endParaRPr lang="en-GB" dirty="0"/>
          </a:p>
          <a:p>
            <a:endParaRPr lang="en-GB" dirty="0"/>
          </a:p>
          <a:p>
            <a:pPr lvl="1"/>
            <a:r>
              <a:rPr lang="en-GB" dirty="0"/>
              <a:t>Execution is suspended and the contents of all registers are temporarily saved</a:t>
            </a:r>
          </a:p>
          <a:p>
            <a:pPr lvl="1"/>
            <a:r>
              <a:rPr lang="en-GB" dirty="0"/>
              <a:t>An </a:t>
            </a:r>
            <a:r>
              <a:rPr lang="en-GB" b="1" dirty="0"/>
              <a:t>interrupt service routine </a:t>
            </a:r>
            <a:r>
              <a:rPr lang="en-GB" dirty="0"/>
              <a:t>is called to deal with the interrupt</a:t>
            </a:r>
          </a:p>
          <a:p>
            <a:pPr marL="0" indent="0">
              <a:buNone/>
            </a:pPr>
            <a:endParaRPr lang="en-GB" dirty="0"/>
          </a:p>
        </p:txBody>
      </p:sp>
      <p:pic>
        <p:nvPicPr>
          <p:cNvPr id="5" name="Picture 4">
            <a:extLst>
              <a:ext uri="{FF2B5EF4-FFF2-40B4-BE49-F238E27FC236}">
                <a16:creationId xmlns:a16="http://schemas.microsoft.com/office/drawing/2014/main" id="{463D8E83-7D3A-4903-AA17-2D099D942E74}"/>
              </a:ext>
            </a:extLst>
          </p:cNvPr>
          <p:cNvPicPr>
            <a:picLocks noChangeAspect="1"/>
          </p:cNvPicPr>
          <p:nvPr/>
        </p:nvPicPr>
        <p:blipFill>
          <a:blip r:embed="rId2"/>
          <a:stretch>
            <a:fillRect/>
          </a:stretch>
        </p:blipFill>
        <p:spPr>
          <a:xfrm>
            <a:off x="825502" y="2832912"/>
            <a:ext cx="7106793" cy="1117445"/>
          </a:xfrm>
          <a:prstGeom prst="rect">
            <a:avLst/>
          </a:prstGeom>
        </p:spPr>
      </p:pic>
    </p:spTree>
    <p:extLst>
      <p:ext uri="{BB962C8B-B14F-4D97-AF65-F5344CB8AC3E}">
        <p14:creationId xmlns:p14="http://schemas.microsoft.com/office/powerpoint/2010/main" val="2430052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DEECFC-2D8F-48CD-8FB9-D6E9FCEBDB16}"/>
              </a:ext>
            </a:extLst>
          </p:cNvPr>
          <p:cNvSpPr>
            <a:spLocks noGrp="1"/>
          </p:cNvSpPr>
          <p:nvPr>
            <p:ph type="body" sz="quarter" idx="13"/>
          </p:nvPr>
        </p:nvSpPr>
        <p:spPr/>
        <p:txBody>
          <a:bodyPr/>
          <a:lstStyle/>
          <a:p>
            <a:r>
              <a:rPr lang="en-GB" dirty="0"/>
              <a:t>Interrupt service routine</a:t>
            </a:r>
          </a:p>
        </p:txBody>
      </p:sp>
      <p:sp>
        <p:nvSpPr>
          <p:cNvPr id="3" name="Text Placeholder 2">
            <a:extLst>
              <a:ext uri="{FF2B5EF4-FFF2-40B4-BE49-F238E27FC236}">
                <a16:creationId xmlns:a16="http://schemas.microsoft.com/office/drawing/2014/main" id="{581D2943-283B-4D0F-BD38-D5A2DB07B15A}"/>
              </a:ext>
            </a:extLst>
          </p:cNvPr>
          <p:cNvSpPr>
            <a:spLocks noGrp="1"/>
          </p:cNvSpPr>
          <p:nvPr>
            <p:ph type="body" sz="quarter" idx="14"/>
          </p:nvPr>
        </p:nvSpPr>
        <p:spPr/>
        <p:txBody>
          <a:bodyPr/>
          <a:lstStyle/>
          <a:p>
            <a:r>
              <a:rPr lang="en-GB" dirty="0"/>
              <a:t>Depending on the type of interrupt, a particular routine will be run in order to service it</a:t>
            </a:r>
          </a:p>
          <a:p>
            <a:r>
              <a:rPr lang="en-GB" dirty="0"/>
              <a:t>Once the interrupt has been serviced, the original values of the registers are retrieved and the Fetch-Execute cycle resumes from the point that it left off</a:t>
            </a:r>
          </a:p>
        </p:txBody>
      </p:sp>
    </p:spTree>
    <p:extLst>
      <p:ext uri="{BB962C8B-B14F-4D97-AF65-F5344CB8AC3E}">
        <p14:creationId xmlns:p14="http://schemas.microsoft.com/office/powerpoint/2010/main" val="2213932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Plenary</a:t>
            </a:r>
          </a:p>
        </p:txBody>
      </p:sp>
      <p:sp>
        <p:nvSpPr>
          <p:cNvPr id="3" name="Text Placeholder 2"/>
          <p:cNvSpPr>
            <a:spLocks noGrp="1"/>
          </p:cNvSpPr>
          <p:nvPr>
            <p:ph type="body" sz="quarter" idx="14"/>
          </p:nvPr>
        </p:nvSpPr>
        <p:spPr>
          <a:xfrm>
            <a:off x="724280" y="1704179"/>
            <a:ext cx="7899956" cy="3453607"/>
          </a:xfrm>
        </p:spPr>
        <p:txBody>
          <a:bodyPr/>
          <a:lstStyle/>
          <a:p>
            <a:r>
              <a:rPr lang="en-GB" dirty="0"/>
              <a:t>Which computer is theoretically faster? Put the following specifications in descending order of speed:</a:t>
            </a:r>
          </a:p>
          <a:p>
            <a:pPr lvl="1"/>
            <a:r>
              <a:rPr lang="en-GB" dirty="0"/>
              <a:t>A 4GHz quad core processor, 2MB cache, 32-bit word length</a:t>
            </a:r>
          </a:p>
          <a:p>
            <a:pPr lvl="1"/>
            <a:r>
              <a:rPr lang="en-GB" dirty="0"/>
              <a:t>A 4.5GHz processor, 2MB cache, 32-bit word length</a:t>
            </a:r>
          </a:p>
          <a:p>
            <a:pPr lvl="1"/>
            <a:r>
              <a:rPr lang="en-GB" dirty="0"/>
              <a:t>A 4GHz quad core processor, 4MB cache, 32-bit word length</a:t>
            </a:r>
          </a:p>
          <a:p>
            <a:pPr lvl="1"/>
            <a:r>
              <a:rPr lang="en-GB" dirty="0"/>
              <a:t>A 4GHz quad core processor, 2MB cache, 16-bit word length</a:t>
            </a:r>
          </a:p>
          <a:p>
            <a:pPr lvl="1"/>
            <a:r>
              <a:rPr lang="en-GB" dirty="0"/>
              <a:t>A 5GHz quad core processor, 2MB cache, 32-bit word length</a:t>
            </a:r>
          </a:p>
          <a:p>
            <a:pPr lvl="1"/>
            <a:endParaRPr lang="en-GB" dirty="0"/>
          </a:p>
        </p:txBody>
      </p:sp>
    </p:spTree>
    <p:extLst>
      <p:ext uri="{BB962C8B-B14F-4D97-AF65-F5344CB8AC3E}">
        <p14:creationId xmlns:p14="http://schemas.microsoft.com/office/powerpoint/2010/main" val="24069915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57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The brain</a:t>
            </a:r>
          </a:p>
        </p:txBody>
      </p:sp>
      <p:sp>
        <p:nvSpPr>
          <p:cNvPr id="3" name="Text Placeholder 2"/>
          <p:cNvSpPr>
            <a:spLocks noGrp="1"/>
          </p:cNvSpPr>
          <p:nvPr>
            <p:ph type="body" sz="quarter" idx="14"/>
          </p:nvPr>
        </p:nvSpPr>
        <p:spPr/>
        <p:txBody>
          <a:bodyPr/>
          <a:lstStyle/>
          <a:p>
            <a:r>
              <a:rPr lang="en-GB" dirty="0"/>
              <a:t>What functions does the human brain perform?</a:t>
            </a:r>
          </a:p>
          <a:p>
            <a:endParaRPr lang="en-GB" dirty="0"/>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11604" y="2240782"/>
            <a:ext cx="4320792" cy="4009293"/>
          </a:xfrm>
          <a:prstGeom prst="rect">
            <a:avLst/>
          </a:prstGeom>
        </p:spPr>
      </p:pic>
    </p:spTree>
    <p:extLst>
      <p:ext uri="{BB962C8B-B14F-4D97-AF65-F5344CB8AC3E}">
        <p14:creationId xmlns:p14="http://schemas.microsoft.com/office/powerpoint/2010/main" val="707634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Central Processing Unit (CPU)</a:t>
            </a:r>
          </a:p>
        </p:txBody>
      </p:sp>
      <p:sp>
        <p:nvSpPr>
          <p:cNvPr id="3" name="Text Placeholder 2"/>
          <p:cNvSpPr>
            <a:spLocks noGrp="1"/>
          </p:cNvSpPr>
          <p:nvPr>
            <p:ph type="body" sz="quarter" idx="14"/>
          </p:nvPr>
        </p:nvSpPr>
        <p:spPr/>
        <p:txBody>
          <a:bodyPr/>
          <a:lstStyle/>
          <a:p>
            <a:r>
              <a:rPr lang="en-GB" dirty="0"/>
              <a:t>Similar to a human brain, (although it cannot think or make decisions for itself) a computer processor controls, calculates and executes instructions</a:t>
            </a:r>
          </a:p>
          <a:p>
            <a:r>
              <a:rPr lang="en-GB" dirty="0"/>
              <a:t>A processor has a number of different components, each with their own role to perform:</a:t>
            </a:r>
          </a:p>
          <a:p>
            <a:pPr lvl="1"/>
            <a:r>
              <a:rPr lang="en-GB" dirty="0"/>
              <a:t>Arithmetic-Logic Unit (ALU)</a:t>
            </a:r>
          </a:p>
          <a:p>
            <a:pPr lvl="1"/>
            <a:r>
              <a:rPr lang="en-GB" dirty="0"/>
              <a:t>Control Unit</a:t>
            </a:r>
          </a:p>
          <a:p>
            <a:pPr lvl="1"/>
            <a:r>
              <a:rPr lang="en-GB" dirty="0"/>
              <a:t>Clock</a:t>
            </a:r>
          </a:p>
          <a:p>
            <a:pPr lvl="1"/>
            <a:r>
              <a:rPr lang="en-GB" dirty="0"/>
              <a:t>General purpose registers</a:t>
            </a:r>
          </a:p>
          <a:p>
            <a:pPr lvl="1"/>
            <a:r>
              <a:rPr lang="en-GB" dirty="0"/>
              <a:t>Dedicated registers</a:t>
            </a:r>
          </a:p>
        </p:txBody>
      </p:sp>
    </p:spTree>
    <p:extLst>
      <p:ext uri="{BB962C8B-B14F-4D97-AF65-F5344CB8AC3E}">
        <p14:creationId xmlns:p14="http://schemas.microsoft.com/office/powerpoint/2010/main" val="885369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Arithmetic-Logic Unit (ALU)</a:t>
            </a:r>
          </a:p>
          <a:p>
            <a:endParaRPr lang="en-GB" dirty="0"/>
          </a:p>
        </p:txBody>
      </p:sp>
      <p:sp>
        <p:nvSpPr>
          <p:cNvPr id="3" name="Text Placeholder 2"/>
          <p:cNvSpPr>
            <a:spLocks noGrp="1"/>
          </p:cNvSpPr>
          <p:nvPr>
            <p:ph type="body" sz="quarter" idx="14"/>
          </p:nvPr>
        </p:nvSpPr>
        <p:spPr/>
        <p:txBody>
          <a:bodyPr/>
          <a:lstStyle/>
          <a:p>
            <a:r>
              <a:rPr lang="en-GB" dirty="0"/>
              <a:t>The problem solving part of the processor</a:t>
            </a:r>
          </a:p>
          <a:p>
            <a:pPr lvl="1"/>
            <a:r>
              <a:rPr lang="en-GB" dirty="0"/>
              <a:t>This component performs arithmetic, logical and shift operations on data</a:t>
            </a:r>
          </a:p>
          <a:p>
            <a:pPr lvl="1"/>
            <a:r>
              <a:rPr lang="en-GB" dirty="0"/>
              <a:t>Arithmetic operations: Add, Subtract, Multiply and Divide</a:t>
            </a:r>
          </a:p>
          <a:p>
            <a:pPr lvl="1"/>
            <a:r>
              <a:rPr lang="en-GB" dirty="0"/>
              <a:t>Logical operations include: AND, OR, NOT, XOR</a:t>
            </a:r>
          </a:p>
          <a:p>
            <a:pPr lvl="1"/>
            <a:r>
              <a:rPr lang="en-GB" dirty="0"/>
              <a:t>Shift operations: Move bits to the left or right within a register</a:t>
            </a:r>
          </a:p>
        </p:txBody>
      </p:sp>
      <p:pic>
        <p:nvPicPr>
          <p:cNvPr id="3076" name="Picture 4" descr="C:\Users\Rob\AppData\Roaming\PixelMetrics\CaptureWiz\Temp\63.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71511" y="4471155"/>
            <a:ext cx="7037479" cy="159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386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91402" y="2875741"/>
            <a:ext cx="4391130" cy="3992307"/>
          </a:xfrm>
          <a:prstGeom prst="rect">
            <a:avLst/>
          </a:prstGeom>
        </p:spPr>
      </p:pic>
      <p:sp>
        <p:nvSpPr>
          <p:cNvPr id="2" name="Text Placeholder 1"/>
          <p:cNvSpPr>
            <a:spLocks noGrp="1"/>
          </p:cNvSpPr>
          <p:nvPr>
            <p:ph type="body" sz="quarter" idx="13"/>
          </p:nvPr>
        </p:nvSpPr>
        <p:spPr/>
        <p:txBody>
          <a:bodyPr/>
          <a:lstStyle/>
          <a:p>
            <a:r>
              <a:rPr lang="en-GB" dirty="0"/>
              <a:t>Control unit</a:t>
            </a:r>
          </a:p>
        </p:txBody>
      </p:sp>
      <p:sp>
        <p:nvSpPr>
          <p:cNvPr id="3" name="Text Placeholder 2"/>
          <p:cNvSpPr>
            <a:spLocks noGrp="1"/>
          </p:cNvSpPr>
          <p:nvPr>
            <p:ph type="body" sz="quarter" idx="14"/>
          </p:nvPr>
        </p:nvSpPr>
        <p:spPr/>
        <p:txBody>
          <a:bodyPr/>
          <a:lstStyle/>
          <a:p>
            <a:r>
              <a:rPr lang="en-GB" dirty="0"/>
              <a:t>The part of the processor that coordinates the activity of all other components</a:t>
            </a:r>
          </a:p>
          <a:p>
            <a:pPr marL="3497263" lvl="1" indent="-271463"/>
            <a:r>
              <a:rPr lang="en-GB" dirty="0"/>
              <a:t>Each instruction is accepted and decoded</a:t>
            </a:r>
          </a:p>
          <a:p>
            <a:pPr marL="3497263" lvl="1" indent="-271463"/>
            <a:r>
              <a:rPr lang="en-GB" dirty="0"/>
              <a:t>Separate steps such as fetching the address of data, and fetching the data itself from memory, are identified</a:t>
            </a:r>
          </a:p>
          <a:p>
            <a:pPr marL="3497263" lvl="1" indent="-271463"/>
            <a:r>
              <a:rPr lang="en-GB" dirty="0"/>
              <a:t>Each step is synchronised with a regular pulse from the system clock</a:t>
            </a:r>
          </a:p>
        </p:txBody>
      </p:sp>
    </p:spTree>
    <p:extLst>
      <p:ext uri="{BB962C8B-B14F-4D97-AF65-F5344CB8AC3E}">
        <p14:creationId xmlns:p14="http://schemas.microsoft.com/office/powerpoint/2010/main" val="2513971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The system clock	</a:t>
            </a:r>
          </a:p>
        </p:txBody>
      </p:sp>
      <p:sp>
        <p:nvSpPr>
          <p:cNvPr id="3" name="Text Placeholder 2"/>
          <p:cNvSpPr>
            <a:spLocks noGrp="1"/>
          </p:cNvSpPr>
          <p:nvPr>
            <p:ph type="body" sz="quarter" idx="14"/>
          </p:nvPr>
        </p:nvSpPr>
        <p:spPr/>
        <p:txBody>
          <a:bodyPr/>
          <a:lstStyle/>
          <a:p>
            <a:r>
              <a:rPr lang="en-GB" dirty="0"/>
              <a:t>A series of regular ON/OFF signals are used to synchronise the operations of the processor components</a:t>
            </a:r>
          </a:p>
          <a:p>
            <a:pPr lvl="1"/>
            <a:r>
              <a:rPr lang="en-GB" dirty="0"/>
              <a:t>Actions are usually carried out on the rising edge of the clock</a:t>
            </a:r>
          </a:p>
          <a:p>
            <a:pPr lvl="1"/>
            <a:r>
              <a:rPr lang="en-GB" dirty="0"/>
              <a:t>Actions each take a fixed number of cycles to complete</a:t>
            </a:r>
          </a:p>
        </p:txBody>
      </p:sp>
      <p:pic>
        <p:nvPicPr>
          <p:cNvPr id="2050" name="Picture 2" descr="C:\Users\Rob\AppData\Roaming\PixelMetrics\CaptureWiz\Temp\53.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73729" y="4158453"/>
            <a:ext cx="7221331" cy="1797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55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General purpose registers</a:t>
            </a:r>
          </a:p>
        </p:txBody>
      </p:sp>
      <p:sp>
        <p:nvSpPr>
          <p:cNvPr id="3" name="Text Placeholder 2"/>
          <p:cNvSpPr>
            <a:spLocks noGrp="1"/>
          </p:cNvSpPr>
          <p:nvPr>
            <p:ph type="body" sz="quarter" idx="14"/>
          </p:nvPr>
        </p:nvSpPr>
        <p:spPr/>
        <p:txBody>
          <a:bodyPr/>
          <a:lstStyle/>
          <a:p>
            <a:r>
              <a:rPr lang="en-GB" dirty="0"/>
              <a:t>Results from the ALU need to be stored somewhere</a:t>
            </a:r>
          </a:p>
          <a:p>
            <a:pPr lvl="1"/>
            <a:r>
              <a:rPr lang="en-GB" dirty="0"/>
              <a:t>Rather than writing working data back to ‘slow’ memory, processors have several locations of super-fast memory called registers that are used to temporarily store results</a:t>
            </a:r>
          </a:p>
          <a:p>
            <a:pPr lvl="1"/>
            <a:r>
              <a:rPr lang="en-GB" dirty="0"/>
              <a:t>The processor is then able to immediately access and re-use these results in subsequent calculations, e.g. Add 2 + 3 + 4</a:t>
            </a:r>
          </a:p>
          <a:p>
            <a:pPr lvl="1"/>
            <a:r>
              <a:rPr lang="en-GB" dirty="0"/>
              <a:t>Some processors have a single general purpose register called an Accumulator</a:t>
            </a:r>
          </a:p>
        </p:txBody>
      </p:sp>
      <p:pic>
        <p:nvPicPr>
          <p:cNvPr id="2050" name="Picture 2" descr="C:\Users\Rob\AppData\Roaming\PixelMetrics\CaptureWiz\Temp\61.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99499" y="4739301"/>
            <a:ext cx="6691115" cy="1688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763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Executing instructions</a:t>
            </a:r>
          </a:p>
        </p:txBody>
      </p:sp>
      <p:sp>
        <p:nvSpPr>
          <p:cNvPr id="3" name="Text Placeholder 2"/>
          <p:cNvSpPr>
            <a:spLocks noGrp="1"/>
          </p:cNvSpPr>
          <p:nvPr>
            <p:ph type="body" sz="quarter" idx="14"/>
          </p:nvPr>
        </p:nvSpPr>
        <p:spPr/>
        <p:txBody>
          <a:bodyPr/>
          <a:lstStyle/>
          <a:p>
            <a:r>
              <a:rPr lang="en-GB" dirty="0"/>
              <a:t>Carrying out sequences of programming instructions requires many different snippets of information to be held</a:t>
            </a:r>
          </a:p>
          <a:p>
            <a:pPr lvl="1"/>
            <a:r>
              <a:rPr lang="en-GB" dirty="0"/>
              <a:t>The processor has to temporarily hold the current instruction being executed</a:t>
            </a:r>
          </a:p>
          <a:p>
            <a:pPr lvl="1"/>
            <a:r>
              <a:rPr lang="en-GB" dirty="0"/>
              <a:t>It has to hold the address of the data that it needs, and also the data itself</a:t>
            </a:r>
          </a:p>
          <a:p>
            <a:pPr lvl="1"/>
            <a:r>
              <a:rPr lang="en-GB" dirty="0"/>
              <a:t>It has to keep track of the address of the next instruction to be executed</a:t>
            </a:r>
          </a:p>
          <a:p>
            <a:endParaRPr lang="en-GB" dirty="0"/>
          </a:p>
        </p:txBody>
      </p:sp>
    </p:spTree>
    <p:extLst>
      <p:ext uri="{BB962C8B-B14F-4D97-AF65-F5344CB8AC3E}">
        <p14:creationId xmlns:p14="http://schemas.microsoft.com/office/powerpoint/2010/main" val="987844980"/>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54FEFFF27DD4D8029A23C3811DAEC" ma:contentTypeVersion="9" ma:contentTypeDescription="Create a new document." ma:contentTypeScope="" ma:versionID="d93bdf083064016ccaced2640c281ace">
  <xsd:schema xmlns:xsd="http://www.w3.org/2001/XMLSchema" xmlns:xs="http://www.w3.org/2001/XMLSchema" xmlns:p="http://schemas.microsoft.com/office/2006/metadata/properties" xmlns:ns2="506ac514-9468-4ce6-abae-8e7a4c758df2" targetNamespace="http://schemas.microsoft.com/office/2006/metadata/properties" ma:root="true" ma:fieldsID="5dd0e47642190387558f27f090119171" ns2:_="">
    <xsd:import namespace="506ac514-9468-4ce6-abae-8e7a4c758df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6ac514-9468-4ce6-abae-8e7a4c758d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BF3D907-0DF1-4850-B546-FDD528D32C83}"/>
</file>

<file path=customXml/itemProps2.xml><?xml version="1.0" encoding="utf-8"?>
<ds:datastoreItem xmlns:ds="http://schemas.openxmlformats.org/officeDocument/2006/customXml" ds:itemID="{3A664E8E-4095-4B1C-9224-83EC3A4B48B3}">
  <ds:schemaRefs>
    <ds:schemaRef ds:uri="http://schemas.microsoft.com/sharepoint/v3/contenttype/forms"/>
  </ds:schemaRefs>
</ds:datastoreItem>
</file>

<file path=customXml/itemProps3.xml><?xml version="1.0" encoding="utf-8"?>
<ds:datastoreItem xmlns:ds="http://schemas.openxmlformats.org/officeDocument/2006/customXml" ds:itemID="{33213AC7-1077-4F3B-816D-94A71B21F45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Unit 5</Template>
  <TotalTime>4362</TotalTime>
  <Words>1115</Words>
  <Application>Microsoft Office PowerPoint</Application>
  <PresentationFormat>On-screen Show (4:3)</PresentationFormat>
  <Paragraphs>125</Paragraphs>
  <Slides>26</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Museo 500</vt:lpstr>
      <vt:lpstr>Museo900-Regular</vt:lpstr>
      <vt:lpstr>Museo 900</vt:lpstr>
      <vt:lpstr>Arial</vt:lpstr>
      <vt:lpstr>Museo 100</vt:lpstr>
      <vt:lpstr>Calibri</vt:lpstr>
      <vt:lpstr>Museo 700</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Heathcote</dc:creator>
  <cp:lastModifiedBy>Rob Heathcote</cp:lastModifiedBy>
  <cp:revision>151</cp:revision>
  <dcterms:created xsi:type="dcterms:W3CDTF">2015-08-13T09:52:03Z</dcterms:created>
  <dcterms:modified xsi:type="dcterms:W3CDTF">2019-11-11T14:26:36Z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0x01010087354FEFFF27DD4D8029A23C3811DAEC</vt:lpwstr>
  </property>
</Properties>
</file>