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s/slide13.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Override PartName="/ppt/slides/slide1.xml" ContentType="application/vnd.openxmlformats-officedocument.presentationml.slide+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commentAuthors.xml" ContentType="application/vnd.openxmlformats-officedocument.presentationml.commentAuthors+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1"/>
  </p:notesMasterIdLst>
  <p:sldIdLst>
    <p:sldId id="260" r:id="rId2"/>
    <p:sldId id="261" r:id="rId3"/>
    <p:sldId id="265" r:id="rId4"/>
    <p:sldId id="266" r:id="rId5"/>
    <p:sldId id="282" r:id="rId6"/>
    <p:sldId id="267" r:id="rId7"/>
    <p:sldId id="274" r:id="rId8"/>
    <p:sldId id="268" r:id="rId9"/>
    <p:sldId id="269" r:id="rId10"/>
    <p:sldId id="271" r:id="rId11"/>
    <p:sldId id="272" r:id="rId12"/>
    <p:sldId id="273" r:id="rId13"/>
    <p:sldId id="281" r:id="rId14"/>
    <p:sldId id="279" r:id="rId15"/>
    <p:sldId id="276" r:id="rId16"/>
    <p:sldId id="278" r:id="rId17"/>
    <p:sldId id="277" r:id="rId18"/>
    <p:sldId id="280" r:id="rId19"/>
    <p:sldId id="283" r:id="rId20"/>
  </p:sldIdLst>
  <p:sldSz cx="9144000" cy="6858000" type="screen4x3"/>
  <p:notesSz cx="6858000" cy="9144000"/>
  <p:embeddedFontLst>
    <p:embeddedFont>
      <p:font typeface="Museo 500" panose="02000000000000000000" pitchFamily="50" charset="0"/>
      <p:regular r:id="rId22"/>
    </p:embeddedFont>
    <p:embeddedFont>
      <p:font typeface="Museo 100" panose="02000000000000000000" pitchFamily="50" charset="0"/>
      <p:regular r:id="rId23"/>
    </p:embeddedFont>
    <p:embeddedFont>
      <p:font typeface="Museo900-Regular" panose="02000000000000000000" pitchFamily="50" charset="0"/>
      <p:bold r:id="rId24"/>
    </p:embeddedFont>
    <p:embeddedFont>
      <p:font typeface="Museo 900" panose="02000000000000000000" pitchFamily="50" charset="0"/>
      <p:bold r:id="rId25"/>
    </p:embeddedFont>
    <p:embeddedFont>
      <p:font typeface="SimSun" panose="02010600030101010101" pitchFamily="2" charset="-122"/>
      <p:regular r:id="rId26"/>
    </p:embeddedFont>
    <p:embeddedFont>
      <p:font typeface="SimSun" panose="02010600030101010101" pitchFamily="2" charset="-122"/>
      <p:regular r:id="rId26"/>
    </p:embeddedFont>
    <p:embeddedFont>
      <p:font typeface="Museo 700" panose="02000000000000000000" pitchFamily="50" charset="0"/>
      <p:bold r:id="rId27"/>
    </p:embeddedFont>
    <p:embeddedFont>
      <p:font typeface="Calibri" panose="020F0502020204030204" pitchFamily="34" charset="0"/>
      <p:regular r:id="rId28"/>
      <p:bold r:id="rId29"/>
      <p:italic r:id="rId30"/>
      <p:boldItalic r:id="rId3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ylvia" initials="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919B"/>
    <a:srgbClr val="C396A3"/>
    <a:srgbClr val="98A639"/>
    <a:srgbClr val="B2CB63"/>
    <a:srgbClr val="6C6F59"/>
    <a:srgbClr val="C0BB9E"/>
    <a:srgbClr val="2F586A"/>
    <a:srgbClr val="364656"/>
    <a:srgbClr val="274754"/>
    <a:srgbClr val="979A7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3" autoAdjust="0"/>
    <p:restoredTop sz="94660"/>
  </p:normalViewPr>
  <p:slideViewPr>
    <p:cSldViewPr snapToGrid="0" snapToObjects="1" showGuides="1">
      <p:cViewPr varScale="1">
        <p:scale>
          <a:sx n="110" d="100"/>
          <a:sy n="110" d="100"/>
        </p:scale>
        <p:origin x="912" y="108"/>
      </p:cViewPr>
      <p:guideLst>
        <p:guide orient="horz" pos="1245"/>
        <p:guide orient="horz" pos="3232"/>
        <p:guide orient="horz" pos="1912"/>
        <p:guide pos="5380"/>
        <p:guide pos="2959"/>
      </p:guideLst>
    </p:cSldViewPr>
  </p:slideViewPr>
  <p:notesTextViewPr>
    <p:cViewPr>
      <p:scale>
        <a:sx n="100" d="100"/>
        <a:sy n="100" d="100"/>
      </p:scale>
      <p:origin x="0" y="0"/>
    </p:cViewPr>
  </p:notesTextViewPr>
  <p:sorterViewPr>
    <p:cViewPr>
      <p:scale>
        <a:sx n="125" d="100"/>
        <a:sy n="125" d="100"/>
      </p:scale>
      <p:origin x="0" y="-24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customXml" Target="../customXml/item3.xml"/><Relationship Id="rId21" Type="http://schemas.openxmlformats.org/officeDocument/2006/relationships/notesMaster" Target="notesMasters/notesMaster1.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commentAuthors" Target="commentAuthors.xml"/><Relationship Id="rId37"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05/02/2016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798D5B-57F4-4A7F-8DDC-A432FF1B0DAA}" type="slidenum">
              <a:rPr lang="en-GB" smtClean="0"/>
              <a:t>1</a:t>
            </a:fld>
            <a:endParaRPr lang="en-GB" dirty="0"/>
          </a:p>
        </p:txBody>
      </p:sp>
    </p:spTree>
    <p:extLst>
      <p:ext uri="{BB962C8B-B14F-4D97-AF65-F5344CB8AC3E}">
        <p14:creationId xmlns:p14="http://schemas.microsoft.com/office/powerpoint/2010/main" val="737809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798D5B-57F4-4A7F-8DDC-A432FF1B0DAA}" type="slidenum">
              <a:rPr lang="en-GB" smtClean="0"/>
              <a:t>2</a:t>
            </a:fld>
            <a:endParaRPr lang="en-GB" dirty="0"/>
          </a:p>
        </p:txBody>
      </p:sp>
    </p:spTree>
    <p:extLst>
      <p:ext uri="{BB962C8B-B14F-4D97-AF65-F5344CB8AC3E}">
        <p14:creationId xmlns:p14="http://schemas.microsoft.com/office/powerpoint/2010/main" val="2768648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798D5B-57F4-4A7F-8DDC-A432FF1B0DAA}" type="slidenum">
              <a:rPr lang="en-GB" smtClean="0"/>
              <a:t>14</a:t>
            </a:fld>
            <a:endParaRPr lang="en-GB" dirty="0"/>
          </a:p>
        </p:txBody>
      </p:sp>
    </p:spTree>
    <p:extLst>
      <p:ext uri="{BB962C8B-B14F-4D97-AF65-F5344CB8AC3E}">
        <p14:creationId xmlns:p14="http://schemas.microsoft.com/office/powerpoint/2010/main" val="1492335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798D5B-57F4-4A7F-8DDC-A432FF1B0DAA}" type="slidenum">
              <a:rPr lang="en-GB" smtClean="0"/>
              <a:t>15</a:t>
            </a:fld>
            <a:endParaRPr lang="en-GB" dirty="0"/>
          </a:p>
        </p:txBody>
      </p:sp>
    </p:spTree>
    <p:extLst>
      <p:ext uri="{BB962C8B-B14F-4D97-AF65-F5344CB8AC3E}">
        <p14:creationId xmlns:p14="http://schemas.microsoft.com/office/powerpoint/2010/main" val="32576812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2" name="Picture 11" descr="Unit 5.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C396A3"/>
                </a:solidFill>
                <a:latin typeface="Arial"/>
                <a:cs typeface="Arial"/>
              </a:defRPr>
            </a:lvl4pPr>
            <a:lvl5pPr marL="1828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smtClean="0"/>
              <a:t>Click to edit Master text styles</a:t>
            </a:r>
          </a:p>
          <a:p>
            <a:pPr lvl="1"/>
            <a:r>
              <a:rPr lang="en-US" smtClean="0"/>
              <a:t>Second level</a:t>
            </a:r>
          </a:p>
        </p:txBody>
      </p:sp>
      <p:pic>
        <p:nvPicPr>
          <p:cNvPr id="8" name="Picture 7" descr="Logo.ai"/>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0685" y="4018819"/>
            <a:ext cx="2291515" cy="456997"/>
          </a:xfrm>
          <a:prstGeom prst="rect">
            <a:avLst/>
          </a:prstGeom>
        </p:spPr>
      </p:pic>
      <p:sp>
        <p:nvSpPr>
          <p:cNvPr id="10" name="Hexagon 9"/>
          <p:cNvSpPr/>
          <p:nvPr userDrawn="1"/>
        </p:nvSpPr>
        <p:spPr>
          <a:xfrm>
            <a:off x="1072794" y="4100382"/>
            <a:ext cx="1080000" cy="972000"/>
          </a:xfrm>
          <a:prstGeom prst="hexagon">
            <a:avLst/>
          </a:prstGeom>
          <a:noFill/>
          <a:ln w="114300">
            <a:solidFill>
              <a:srgbClr val="C396A3"/>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smtClean="0">
                <a:solidFill>
                  <a:srgbClr val="C396A3"/>
                </a:solidFill>
                <a:latin typeface="Arial"/>
                <a:cs typeface="Arial"/>
              </a:rPr>
              <a:t>3</a:t>
            </a:r>
            <a:endParaRPr lang="en-US" sz="4500" b="1" dirty="0">
              <a:solidFill>
                <a:srgbClr val="C396A3"/>
              </a:solidFill>
              <a:latin typeface="Arial"/>
              <a:cs typeface="Arial"/>
            </a:endParaRPr>
          </a:p>
        </p:txBody>
      </p:sp>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D1919B"/>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256129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smtClean="0"/>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Tree>
    <p:extLst>
      <p:ext uri="{BB962C8B-B14F-4D97-AF65-F5344CB8AC3E}">
        <p14:creationId xmlns:p14="http://schemas.microsoft.com/office/powerpoint/2010/main" val="226542546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C396A3"/>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2759472"/>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smtClean="0"/>
              <a:t>Click to edit Master text styles</a:t>
            </a:r>
          </a:p>
        </p:txBody>
      </p:sp>
    </p:spTree>
    <p:extLst>
      <p:ext uri="{BB962C8B-B14F-4D97-AF65-F5344CB8AC3E}">
        <p14:creationId xmlns:p14="http://schemas.microsoft.com/office/powerpoint/2010/main" val="39392718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0" name="Picture 29" descr="Unit 5.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pic>
        <p:nvPicPr>
          <p:cNvPr id="6" name="Picture 5" descr="Untitled-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1919B"/>
                </a:solidFill>
                <a:latin typeface="Arial"/>
                <a:cs typeface="Arial"/>
              </a:defRPr>
            </a:lvl2pPr>
            <a:lvl3pPr marL="723900" indent="-279400">
              <a:lnSpc>
                <a:spcPct val="100000"/>
              </a:lnSpc>
              <a:buFont typeface="Arial"/>
              <a:buChar char="•"/>
              <a:defRPr lang="en-US" sz="2000" kern="1200" baseline="0" dirty="0" smtClean="0">
                <a:solidFill>
                  <a:srgbClr val="C396A3"/>
                </a:solidFill>
                <a:latin typeface="Arial"/>
                <a:ea typeface="+mn-ea"/>
                <a:cs typeface="Arial"/>
              </a:defRPr>
            </a:lvl3pPr>
          </a:lstStyle>
          <a:p>
            <a:pPr lvl="0"/>
            <a:r>
              <a:rPr lang="en-US" smtClean="0"/>
              <a:t>Click to edit Master text styles</a:t>
            </a:r>
          </a:p>
          <a:p>
            <a:pPr lvl="1"/>
            <a:r>
              <a:rPr lang="en-US" smtClean="0"/>
              <a:t>Second level</a:t>
            </a:r>
          </a:p>
          <a:p>
            <a:pPr lvl="2"/>
            <a:r>
              <a:rPr lang="en-US" smtClean="0"/>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smtClean="0">
                <a:solidFill>
                  <a:srgbClr val="FFFFFF"/>
                </a:solidFill>
                <a:latin typeface="Arial"/>
                <a:cs typeface="Arial"/>
              </a:rPr>
              <a:t>The processor instruction set</a:t>
            </a:r>
            <a:endParaRPr lang="en-US" sz="1200" b="1" dirty="0" smtClean="0">
              <a:solidFill>
                <a:srgbClr val="FFFFFF"/>
              </a:solidFill>
              <a:latin typeface="Arial"/>
              <a:cs typeface="Arial"/>
            </a:endParaRP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smtClean="0">
                <a:solidFill>
                  <a:srgbClr val="FFFFFF"/>
                </a:solidFill>
                <a:latin typeface="Arial"/>
                <a:cs typeface="Arial"/>
              </a:rPr>
              <a:t>Unit 5 Computer </a:t>
            </a:r>
            <a:r>
              <a:rPr lang="en-GB" sz="1200" b="0" noProof="0" dirty="0" smtClean="0">
                <a:solidFill>
                  <a:srgbClr val="FFFFFF"/>
                </a:solidFill>
                <a:latin typeface="Arial"/>
                <a:cs typeface="Arial"/>
              </a:rPr>
              <a:t>organisation</a:t>
            </a:r>
            <a:r>
              <a:rPr lang="en-US" sz="1200" b="0" dirty="0" smtClean="0">
                <a:solidFill>
                  <a:srgbClr val="FFFFFF"/>
                </a:solidFill>
                <a:latin typeface="Arial"/>
                <a:cs typeface="Arial"/>
              </a:rPr>
              <a:t> and architecture</a:t>
            </a:r>
          </a:p>
        </p:txBody>
      </p:sp>
      <p:pic>
        <p:nvPicPr>
          <p:cNvPr id="32" name="Picture 31" descr="Logo Unit 5.ai"/>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93600" y="6339600"/>
            <a:ext cx="1476000" cy="294358"/>
          </a:xfrm>
          <a:prstGeom prst="rect">
            <a:avLst/>
          </a:prstGeom>
        </p:spPr>
      </p:pic>
    </p:spTree>
    <p:extLst>
      <p:ext uri="{BB962C8B-B14F-4D97-AF65-F5344CB8AC3E}">
        <p14:creationId xmlns:p14="http://schemas.microsoft.com/office/powerpoint/2010/main" val="284972037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43" name="Picture 42" descr="Logo Unit 5.ai"/>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93600" y="6339600"/>
            <a:ext cx="1476000" cy="294358"/>
          </a:xfrm>
          <a:prstGeom prst="rect">
            <a:avLst/>
          </a:prstGeom>
        </p:spPr>
      </p:pic>
      <p:pic>
        <p:nvPicPr>
          <p:cNvPr id="44" name="Picture 43" descr="Unit 5.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4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47" name="TextBox 46"/>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smtClean="0">
                <a:solidFill>
                  <a:srgbClr val="FFFFFF"/>
                </a:solidFill>
                <a:latin typeface="Arial"/>
                <a:cs typeface="Arial"/>
              </a:rPr>
              <a:t>The processor instruction set</a:t>
            </a:r>
            <a:endParaRPr lang="en-US" sz="1200" b="1" dirty="0" smtClean="0">
              <a:solidFill>
                <a:srgbClr val="FFFFFF"/>
              </a:solidFill>
              <a:latin typeface="Arial"/>
              <a:cs typeface="Arial"/>
            </a:endParaRP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smtClean="0">
                <a:solidFill>
                  <a:srgbClr val="FFFFFF"/>
                </a:solidFill>
                <a:latin typeface="Arial"/>
                <a:cs typeface="Arial"/>
              </a:rPr>
              <a:t>Unit 5 Computer </a:t>
            </a:r>
            <a:r>
              <a:rPr lang="en-GB" sz="1200" b="0" noProof="0" dirty="0" smtClean="0">
                <a:solidFill>
                  <a:srgbClr val="FFFFFF"/>
                </a:solidFill>
                <a:latin typeface="Arial"/>
                <a:cs typeface="Arial"/>
              </a:rPr>
              <a:t>organisation</a:t>
            </a:r>
            <a:r>
              <a:rPr lang="en-US" sz="1200" b="0" dirty="0" smtClean="0">
                <a:solidFill>
                  <a:srgbClr val="FFFFFF"/>
                </a:solidFill>
                <a:latin typeface="Arial"/>
                <a:cs typeface="Arial"/>
              </a:rPr>
              <a:t> and architecture</a:t>
            </a:r>
          </a:p>
        </p:txBody>
      </p:sp>
      <p:sp>
        <p:nvSpPr>
          <p:cNvPr id="4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1919B"/>
                </a:solidFill>
                <a:latin typeface="Arial"/>
                <a:cs typeface="Arial"/>
              </a:defRPr>
            </a:lvl2pPr>
            <a:lvl3pPr marL="723900" indent="-279400">
              <a:lnSpc>
                <a:spcPct val="100000"/>
              </a:lnSpc>
              <a:buFont typeface="Arial"/>
              <a:buChar char="•"/>
              <a:defRPr lang="en-US" sz="2000" kern="1200" baseline="0" dirty="0" smtClean="0">
                <a:solidFill>
                  <a:srgbClr val="C396A3"/>
                </a:solidFill>
                <a:latin typeface="Arial"/>
                <a:ea typeface="+mn-ea"/>
                <a:cs typeface="Arial"/>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418077742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pic>
        <p:nvPicPr>
          <p:cNvPr id="37" name="Picture 36" descr="Unit 5.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3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40" name="TextBox 39"/>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smtClean="0">
                <a:solidFill>
                  <a:srgbClr val="FFFFFF"/>
                </a:solidFill>
                <a:latin typeface="Arial"/>
                <a:cs typeface="Arial"/>
              </a:rPr>
              <a:t>The processor instruction set</a:t>
            </a:r>
            <a:endParaRPr lang="en-US" sz="1200" b="1" dirty="0" smtClean="0">
              <a:solidFill>
                <a:srgbClr val="FFFFFF"/>
              </a:solidFill>
              <a:latin typeface="Arial"/>
              <a:cs typeface="Arial"/>
            </a:endParaRP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smtClean="0">
                <a:solidFill>
                  <a:srgbClr val="FFFFFF"/>
                </a:solidFill>
                <a:latin typeface="Arial"/>
                <a:cs typeface="Arial"/>
              </a:rPr>
              <a:t>Unit 5 Computer </a:t>
            </a:r>
            <a:r>
              <a:rPr lang="en-GB" sz="1200" b="0" noProof="0" dirty="0" smtClean="0">
                <a:solidFill>
                  <a:srgbClr val="FFFFFF"/>
                </a:solidFill>
                <a:latin typeface="Arial"/>
                <a:cs typeface="Arial"/>
              </a:rPr>
              <a:t>organisation</a:t>
            </a:r>
            <a:r>
              <a:rPr lang="en-US" sz="1200" b="0" dirty="0" smtClean="0">
                <a:solidFill>
                  <a:srgbClr val="FFFFFF"/>
                </a:solidFill>
                <a:latin typeface="Arial"/>
                <a:cs typeface="Arial"/>
              </a:rPr>
              <a:t> and architecture</a:t>
            </a:r>
          </a:p>
        </p:txBody>
      </p:sp>
      <p:sp>
        <p:nvSpPr>
          <p:cNvPr id="41"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1919B"/>
                </a:solidFill>
                <a:latin typeface="Arial"/>
                <a:cs typeface="Arial"/>
              </a:defRPr>
            </a:lvl2pPr>
            <a:lvl3pPr marL="723900" indent="-279400">
              <a:lnSpc>
                <a:spcPct val="100000"/>
              </a:lnSpc>
              <a:buFont typeface="Arial"/>
              <a:buChar char="•"/>
              <a:defRPr lang="en-US" sz="2000" kern="1200" baseline="0" dirty="0" smtClean="0">
                <a:solidFill>
                  <a:srgbClr val="C396A3"/>
                </a:solidFill>
                <a:latin typeface="Arial"/>
                <a:ea typeface="+mn-ea"/>
                <a:cs typeface="Arial"/>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400860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31" name="Picture 30" descr="Unit 5.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3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34" name="TextBox 33"/>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smtClean="0">
                <a:solidFill>
                  <a:srgbClr val="FFFFFF"/>
                </a:solidFill>
                <a:latin typeface="Arial"/>
                <a:cs typeface="Arial"/>
              </a:rPr>
              <a:t>The processor instruction set</a:t>
            </a:r>
            <a:endParaRPr lang="en-US" sz="1200" b="1" dirty="0" smtClean="0">
              <a:solidFill>
                <a:srgbClr val="FFFFFF"/>
              </a:solidFill>
              <a:latin typeface="Arial"/>
              <a:cs typeface="Arial"/>
            </a:endParaRP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smtClean="0">
                <a:solidFill>
                  <a:srgbClr val="FFFFFF"/>
                </a:solidFill>
                <a:latin typeface="Arial"/>
                <a:cs typeface="Arial"/>
              </a:rPr>
              <a:t>Unit 5 Computer </a:t>
            </a:r>
            <a:r>
              <a:rPr lang="en-GB" sz="1200" b="0" noProof="0" dirty="0" smtClean="0">
                <a:solidFill>
                  <a:srgbClr val="FFFFFF"/>
                </a:solidFill>
                <a:latin typeface="Arial"/>
                <a:cs typeface="Arial"/>
              </a:rPr>
              <a:t>organisation</a:t>
            </a:r>
            <a:r>
              <a:rPr lang="en-US" sz="1200" b="0" dirty="0" smtClean="0">
                <a:solidFill>
                  <a:srgbClr val="FFFFFF"/>
                </a:solidFill>
                <a:latin typeface="Arial"/>
                <a:cs typeface="Arial"/>
              </a:rPr>
              <a:t> and architecture</a:t>
            </a:r>
          </a:p>
        </p:txBody>
      </p:sp>
      <p:sp>
        <p:nvSpPr>
          <p:cNvPr id="35"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1919B"/>
                </a:solidFill>
                <a:latin typeface="Arial"/>
                <a:cs typeface="Arial"/>
              </a:defRPr>
            </a:lvl2pPr>
            <a:lvl3pPr marL="723900" indent="-279400">
              <a:lnSpc>
                <a:spcPct val="100000"/>
              </a:lnSpc>
              <a:buFont typeface="Arial"/>
              <a:buChar char="•"/>
              <a:defRPr lang="en-US" sz="2000" kern="1200" baseline="0" dirty="0" smtClean="0">
                <a:solidFill>
                  <a:srgbClr val="C396A3"/>
                </a:solidFill>
                <a:latin typeface="Arial"/>
                <a:ea typeface="+mn-ea"/>
                <a:cs typeface="Arial"/>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31583309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pic>
        <p:nvPicPr>
          <p:cNvPr id="43" name="Picture 42" descr="Logo Unit 5.ai"/>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93600" y="6339600"/>
            <a:ext cx="1476000" cy="294358"/>
          </a:xfrm>
          <a:prstGeom prst="rect">
            <a:avLst/>
          </a:prstGeom>
        </p:spPr>
      </p:pic>
      <p:pic>
        <p:nvPicPr>
          <p:cNvPr id="44" name="Picture 43" descr="Unit 5.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47" name="TextBox 46"/>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smtClean="0">
                <a:solidFill>
                  <a:srgbClr val="FFFFFF"/>
                </a:solidFill>
                <a:latin typeface="Arial"/>
                <a:cs typeface="Arial"/>
              </a:rPr>
              <a:t>The processor instruction set</a:t>
            </a:r>
            <a:endParaRPr lang="en-US" sz="1200" b="1" dirty="0" smtClean="0">
              <a:solidFill>
                <a:srgbClr val="FFFFFF"/>
              </a:solidFill>
              <a:latin typeface="Arial"/>
              <a:cs typeface="Arial"/>
            </a:endParaRP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smtClean="0">
                <a:solidFill>
                  <a:srgbClr val="FFFFFF"/>
                </a:solidFill>
                <a:latin typeface="Arial"/>
                <a:cs typeface="Arial"/>
              </a:rPr>
              <a:t>Unit 5 Computer </a:t>
            </a:r>
            <a:r>
              <a:rPr lang="en-GB" sz="1200" b="0" noProof="0" dirty="0" smtClean="0">
                <a:solidFill>
                  <a:srgbClr val="FFFFFF"/>
                </a:solidFill>
                <a:latin typeface="Arial"/>
                <a:cs typeface="Arial"/>
              </a:rPr>
              <a:t>organisation</a:t>
            </a:r>
            <a:r>
              <a:rPr lang="en-US" sz="1200" b="0" dirty="0" smtClean="0">
                <a:solidFill>
                  <a:srgbClr val="FFFFFF"/>
                </a:solidFill>
                <a:latin typeface="Arial"/>
                <a:cs typeface="Arial"/>
              </a:rPr>
              <a:t> and architecture</a:t>
            </a:r>
          </a:p>
        </p:txBody>
      </p:sp>
      <p:sp>
        <p:nvSpPr>
          <p:cNvPr id="7" name="Rectangle 6"/>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smtClean="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smtClean="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 2016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smtClean="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spTree>
    <p:extLst>
      <p:ext uri="{BB962C8B-B14F-4D97-AF65-F5344CB8AC3E}">
        <p14:creationId xmlns:p14="http://schemas.microsoft.com/office/powerpoint/2010/main" val="73749855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4" r:id="rId3"/>
    <p:sldLayoutId id="2147483652" r:id="rId4"/>
    <p:sldLayoutId id="2147483653" r:id="rId5"/>
    <p:sldLayoutId id="2147483655" r:id="rId6"/>
    <p:sldLayoutId id="2147483656" r:id="rId7"/>
    <p:sldLayoutId id="214748366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803399" y="1841231"/>
            <a:ext cx="2750617" cy="2201863"/>
          </a:xfrm>
        </p:spPr>
        <p:txBody>
          <a:bodyPr/>
          <a:lstStyle/>
          <a:p>
            <a:r>
              <a:rPr lang="en-US" dirty="0" smtClean="0">
                <a:latin typeface="Museo 700" panose="02000000000000000000" pitchFamily="50" charset="0"/>
              </a:rPr>
              <a:t>AQA</a:t>
            </a:r>
            <a:endParaRPr lang="en-US" b="0" dirty="0" smtClean="0">
              <a:latin typeface="Museo900-Regular"/>
              <a:cs typeface="Museo900-Regular"/>
            </a:endParaRPr>
          </a:p>
          <a:p>
            <a:pPr lvl="2"/>
            <a:r>
              <a:rPr lang="en-US" dirty="0" smtClean="0">
                <a:latin typeface="Museo 500" panose="02000000000000000000" pitchFamily="50" charset="0"/>
              </a:rPr>
              <a:t>AS Level</a:t>
            </a:r>
          </a:p>
          <a:p>
            <a:pPr lvl="3"/>
            <a:r>
              <a:rPr lang="en-US" sz="2500" dirty="0" smtClean="0">
                <a:solidFill>
                  <a:schemeClr val="bg1"/>
                </a:solidFill>
                <a:latin typeface="Museo 100" panose="02000000000000000000" pitchFamily="50" charset="0"/>
              </a:rPr>
              <a:t>Computer Science</a:t>
            </a:r>
          </a:p>
          <a:p>
            <a:pPr lvl="3">
              <a:lnSpc>
                <a:spcPts val="3000"/>
              </a:lnSpc>
            </a:pPr>
            <a:r>
              <a:rPr lang="en-US" sz="2500" dirty="0" smtClean="0">
                <a:latin typeface="Museo 100" panose="02000000000000000000" pitchFamily="50" charset="0"/>
              </a:rPr>
              <a:t>Paper </a:t>
            </a:r>
            <a:r>
              <a:rPr lang="en-US" sz="2500" dirty="0">
                <a:latin typeface="Museo 100" panose="02000000000000000000" pitchFamily="50" charset="0"/>
              </a:rPr>
              <a:t>2</a:t>
            </a:r>
            <a:endParaRPr lang="en-US" sz="2500" dirty="0" smtClean="0">
              <a:latin typeface="Museo 100" panose="02000000000000000000" pitchFamily="50" charset="0"/>
            </a:endParaRPr>
          </a:p>
          <a:p>
            <a:pPr lvl="3">
              <a:lnSpc>
                <a:spcPts val="4000"/>
              </a:lnSpc>
            </a:pPr>
            <a:endParaRPr lang="en-US" sz="3200" dirty="0">
              <a:latin typeface="Museo 100" panose="02000000000000000000" pitchFamily="50" charset="0"/>
            </a:endParaRPr>
          </a:p>
        </p:txBody>
      </p:sp>
      <p:sp>
        <p:nvSpPr>
          <p:cNvPr id="6" name="Text Placeholder 5"/>
          <p:cNvSpPr>
            <a:spLocks noGrp="1"/>
          </p:cNvSpPr>
          <p:nvPr>
            <p:ph type="body" sz="quarter" idx="11"/>
          </p:nvPr>
        </p:nvSpPr>
        <p:spPr>
          <a:xfrm>
            <a:off x="4800600" y="1860085"/>
            <a:ext cx="2768600" cy="2201863"/>
          </a:xfrm>
        </p:spPr>
        <p:txBody>
          <a:bodyPr/>
          <a:lstStyle/>
          <a:p>
            <a:r>
              <a:rPr lang="en-US" dirty="0" smtClean="0">
                <a:latin typeface="Museo 900" panose="02000000000000000000" pitchFamily="50" charset="0"/>
              </a:rPr>
              <a:t>The processor instruction set</a:t>
            </a:r>
            <a:endParaRPr lang="en-US" dirty="0" smtClean="0">
              <a:latin typeface="Museo 100" panose="02000000000000000000" pitchFamily="50" charset="0"/>
            </a:endParaRPr>
          </a:p>
          <a:p>
            <a:pPr lvl="1">
              <a:spcBef>
                <a:spcPts val="0"/>
              </a:spcBef>
            </a:pPr>
            <a:r>
              <a:rPr lang="en-US" sz="2000" dirty="0">
                <a:latin typeface="Museo 100" panose="02000000000000000000" pitchFamily="50" charset="0"/>
              </a:rPr>
              <a:t/>
            </a:r>
            <a:br>
              <a:rPr lang="en-US" sz="2000" dirty="0">
                <a:latin typeface="Museo 100" panose="02000000000000000000" pitchFamily="50" charset="0"/>
              </a:rPr>
            </a:br>
            <a:r>
              <a:rPr lang="en-US" sz="2000" dirty="0" smtClean="0">
                <a:latin typeface="Museo 100" panose="02000000000000000000" pitchFamily="50" charset="0"/>
              </a:rPr>
              <a:t>Unit </a:t>
            </a:r>
            <a:r>
              <a:rPr lang="en-US" sz="2000" dirty="0">
                <a:latin typeface="Museo 100" panose="02000000000000000000" pitchFamily="50" charset="0"/>
              </a:rPr>
              <a:t>5</a:t>
            </a:r>
            <a:endParaRPr lang="en-US" sz="2000" dirty="0" smtClean="0">
              <a:latin typeface="Museo 100" panose="02000000000000000000" pitchFamily="50" charset="0"/>
            </a:endParaRPr>
          </a:p>
          <a:p>
            <a:pPr lvl="1"/>
            <a:r>
              <a:rPr lang="en-US" sz="2000" dirty="0">
                <a:latin typeface="Museo 100" panose="02000000000000000000" pitchFamily="50" charset="0"/>
              </a:rPr>
              <a:t>Computer </a:t>
            </a:r>
            <a:r>
              <a:rPr lang="en-GB" sz="2000" dirty="0" smtClean="0">
                <a:latin typeface="Museo 100" panose="02000000000000000000" pitchFamily="50" charset="0"/>
              </a:rPr>
              <a:t>organisation</a:t>
            </a:r>
            <a:r>
              <a:rPr lang="en-US" sz="2000" dirty="0" smtClean="0">
                <a:latin typeface="Museo 100" panose="02000000000000000000" pitchFamily="50" charset="0"/>
              </a:rPr>
              <a:t> </a:t>
            </a:r>
            <a:br>
              <a:rPr lang="en-US" sz="2000" dirty="0" smtClean="0">
                <a:latin typeface="Museo 100" panose="02000000000000000000" pitchFamily="50" charset="0"/>
              </a:rPr>
            </a:br>
            <a:r>
              <a:rPr lang="en-US" sz="2000" dirty="0" smtClean="0">
                <a:latin typeface="Museo 100" panose="02000000000000000000" pitchFamily="50" charset="0"/>
              </a:rPr>
              <a:t>and </a:t>
            </a:r>
            <a:r>
              <a:rPr lang="en-US" sz="2000" dirty="0">
                <a:latin typeface="Museo 100" panose="02000000000000000000" pitchFamily="50" charset="0"/>
              </a:rPr>
              <a:t>architecture</a:t>
            </a:r>
          </a:p>
        </p:txBody>
      </p:sp>
    </p:spTree>
    <p:extLst>
      <p:ext uri="{BB962C8B-B14F-4D97-AF65-F5344CB8AC3E}">
        <p14:creationId xmlns:p14="http://schemas.microsoft.com/office/powerpoint/2010/main" val="30973585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Operands and addressing modes</a:t>
            </a:r>
            <a:endParaRPr lang="en-GB" dirty="0"/>
          </a:p>
        </p:txBody>
      </p:sp>
      <p:sp>
        <p:nvSpPr>
          <p:cNvPr id="3" name="Text Placeholder 2"/>
          <p:cNvSpPr>
            <a:spLocks noGrp="1"/>
          </p:cNvSpPr>
          <p:nvPr>
            <p:ph type="body" sz="quarter" idx="14"/>
          </p:nvPr>
        </p:nvSpPr>
        <p:spPr>
          <a:xfrm>
            <a:off x="724280" y="2216243"/>
            <a:ext cx="7797230" cy="3855373"/>
          </a:xfrm>
        </p:spPr>
        <p:txBody>
          <a:bodyPr/>
          <a:lstStyle/>
          <a:p>
            <a:r>
              <a:rPr lang="en-GB" dirty="0" smtClean="0"/>
              <a:t>The</a:t>
            </a:r>
            <a:r>
              <a:rPr lang="en-GB" b="1" dirty="0" smtClean="0"/>
              <a:t> operand</a:t>
            </a:r>
            <a:r>
              <a:rPr lang="en-GB" dirty="0" smtClean="0"/>
              <a:t> contains a reference to the data that is to be used in the instruction</a:t>
            </a:r>
          </a:p>
          <a:p>
            <a:r>
              <a:rPr lang="en-GB" dirty="0" smtClean="0"/>
              <a:t>This </a:t>
            </a:r>
            <a:r>
              <a:rPr lang="en-GB" b="1" dirty="0" smtClean="0"/>
              <a:t>data</a:t>
            </a:r>
            <a:r>
              <a:rPr lang="en-GB" dirty="0" smtClean="0"/>
              <a:t> may be either:</a:t>
            </a:r>
          </a:p>
          <a:p>
            <a:pPr lvl="1"/>
            <a:r>
              <a:rPr lang="en-GB" dirty="0" smtClean="0"/>
              <a:t>An </a:t>
            </a:r>
            <a:r>
              <a:rPr lang="en-GB" b="1" dirty="0" smtClean="0"/>
              <a:t>actual value </a:t>
            </a:r>
            <a:r>
              <a:rPr lang="en-GB" dirty="0" smtClean="0"/>
              <a:t>that can be used as presented </a:t>
            </a:r>
          </a:p>
          <a:p>
            <a:pPr lvl="1"/>
            <a:r>
              <a:rPr lang="en-GB" dirty="0" smtClean="0"/>
              <a:t>The </a:t>
            </a:r>
            <a:r>
              <a:rPr lang="en-GB" b="1" dirty="0" smtClean="0"/>
              <a:t>address in memory </a:t>
            </a:r>
            <a:r>
              <a:rPr lang="en-GB" dirty="0" smtClean="0"/>
              <a:t> where the data to be used is held</a:t>
            </a:r>
          </a:p>
          <a:p>
            <a:pPr lvl="1"/>
            <a:r>
              <a:rPr lang="en-GB" dirty="0" smtClean="0"/>
              <a:t>The </a:t>
            </a:r>
            <a:r>
              <a:rPr lang="en-GB" b="1" dirty="0" smtClean="0"/>
              <a:t>register</a:t>
            </a:r>
            <a:r>
              <a:rPr lang="en-GB" dirty="0" smtClean="0"/>
              <a:t> where the data is held</a:t>
            </a:r>
          </a:p>
          <a:p>
            <a:r>
              <a:rPr lang="en-GB" dirty="0" smtClean="0"/>
              <a:t>The </a:t>
            </a:r>
            <a:r>
              <a:rPr lang="en-GB" b="1" dirty="0" smtClean="0"/>
              <a:t>addressing mode </a:t>
            </a:r>
            <a:r>
              <a:rPr lang="en-GB" dirty="0" smtClean="0"/>
              <a:t>(typically two bits) specifies which of the above describes the data</a:t>
            </a:r>
          </a:p>
          <a:p>
            <a:endParaRPr lang="en-GB" dirty="0" smtClean="0"/>
          </a:p>
          <a:p>
            <a:pPr lvl="1"/>
            <a:endParaRPr lang="en-GB" dirty="0" smtClean="0"/>
          </a:p>
        </p:txBody>
      </p:sp>
    </p:spTree>
    <p:extLst>
      <p:ext uri="{BB962C8B-B14F-4D97-AF65-F5344CB8AC3E}">
        <p14:creationId xmlns:p14="http://schemas.microsoft.com/office/powerpoint/2010/main" val="4660244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Immediate addressing</a:t>
            </a:r>
            <a:endParaRPr lang="en-GB" dirty="0"/>
          </a:p>
        </p:txBody>
      </p:sp>
      <p:sp>
        <p:nvSpPr>
          <p:cNvPr id="3" name="Text Placeholder 2"/>
          <p:cNvSpPr>
            <a:spLocks noGrp="1"/>
          </p:cNvSpPr>
          <p:nvPr>
            <p:ph type="body" sz="quarter" idx="14"/>
          </p:nvPr>
        </p:nvSpPr>
        <p:spPr/>
        <p:txBody>
          <a:bodyPr/>
          <a:lstStyle/>
          <a:p>
            <a:r>
              <a:rPr lang="en-GB" dirty="0" smtClean="0"/>
              <a:t>The operand is the actual value to be used in the instruction </a:t>
            </a:r>
          </a:p>
          <a:p>
            <a:endParaRPr lang="en-GB" dirty="0"/>
          </a:p>
          <a:p>
            <a:endParaRPr lang="en-GB" dirty="0" smtClean="0"/>
          </a:p>
          <a:p>
            <a:endParaRPr lang="en-GB" dirty="0" smtClean="0"/>
          </a:p>
          <a:p>
            <a:r>
              <a:rPr lang="en-GB" dirty="0" smtClean="0"/>
              <a:t>The addressing mode </a:t>
            </a:r>
            <a:r>
              <a:rPr lang="en-GB" b="1" dirty="0" smtClean="0"/>
              <a:t>00</a:t>
            </a:r>
            <a:r>
              <a:rPr lang="en-GB" dirty="0" smtClean="0"/>
              <a:t> specifies that the data is a value (12 in this case), not an address</a:t>
            </a:r>
          </a:p>
          <a:p>
            <a:r>
              <a:rPr lang="en-GB" dirty="0" smtClean="0"/>
              <a:t>This is called </a:t>
            </a:r>
            <a:r>
              <a:rPr lang="en-GB" b="1" dirty="0" smtClean="0">
                <a:solidFill>
                  <a:srgbClr val="D1919B"/>
                </a:solidFill>
              </a:rPr>
              <a:t>immediate</a:t>
            </a:r>
            <a:r>
              <a:rPr lang="en-GB" dirty="0" smtClean="0"/>
              <a:t> addressing</a:t>
            </a:r>
          </a:p>
          <a:p>
            <a:pPr lvl="1"/>
            <a:r>
              <a:rPr lang="en-GB" dirty="0" smtClean="0"/>
              <a:t>What is the limitation of immediate addressing?</a:t>
            </a:r>
          </a:p>
          <a:p>
            <a:pPr marL="0" indent="0">
              <a:buNone/>
            </a:pP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1730247502"/>
              </p:ext>
            </p:extLst>
          </p:nvPr>
        </p:nvGraphicFramePr>
        <p:xfrm>
          <a:off x="965738" y="2626398"/>
          <a:ext cx="7273488" cy="1296000"/>
        </p:xfrm>
        <a:graphic>
          <a:graphicData uri="http://schemas.openxmlformats.org/drawingml/2006/table">
            <a:tbl>
              <a:tblPr firstRow="1" bandRow="1">
                <a:tableStyleId>{2D5ABB26-0587-4C30-8999-92F81FD0307C}</a:tableStyleId>
              </a:tblPr>
              <a:tblGrid>
                <a:gridCol w="454593">
                  <a:extLst>
                    <a:ext uri="{9D8B030D-6E8A-4147-A177-3AD203B41FA5}">
                      <a16:colId xmlns:a16="http://schemas.microsoft.com/office/drawing/2014/main" xmlns="" val="3644355708"/>
                    </a:ext>
                  </a:extLst>
                </a:gridCol>
                <a:gridCol w="454593">
                  <a:extLst>
                    <a:ext uri="{9D8B030D-6E8A-4147-A177-3AD203B41FA5}">
                      <a16:colId xmlns:a16="http://schemas.microsoft.com/office/drawing/2014/main" xmlns="" val="574738999"/>
                    </a:ext>
                  </a:extLst>
                </a:gridCol>
                <a:gridCol w="454593">
                  <a:extLst>
                    <a:ext uri="{9D8B030D-6E8A-4147-A177-3AD203B41FA5}">
                      <a16:colId xmlns:a16="http://schemas.microsoft.com/office/drawing/2014/main" xmlns="" val="3182248423"/>
                    </a:ext>
                  </a:extLst>
                </a:gridCol>
                <a:gridCol w="454593">
                  <a:extLst>
                    <a:ext uri="{9D8B030D-6E8A-4147-A177-3AD203B41FA5}">
                      <a16:colId xmlns:a16="http://schemas.microsoft.com/office/drawing/2014/main" xmlns="" val="4288323513"/>
                    </a:ext>
                  </a:extLst>
                </a:gridCol>
                <a:gridCol w="454593">
                  <a:extLst>
                    <a:ext uri="{9D8B030D-6E8A-4147-A177-3AD203B41FA5}">
                      <a16:colId xmlns:a16="http://schemas.microsoft.com/office/drawing/2014/main" xmlns="" val="3791800918"/>
                    </a:ext>
                  </a:extLst>
                </a:gridCol>
                <a:gridCol w="454593">
                  <a:extLst>
                    <a:ext uri="{9D8B030D-6E8A-4147-A177-3AD203B41FA5}">
                      <a16:colId xmlns:a16="http://schemas.microsoft.com/office/drawing/2014/main" xmlns="" val="3880414270"/>
                    </a:ext>
                  </a:extLst>
                </a:gridCol>
                <a:gridCol w="454593">
                  <a:extLst>
                    <a:ext uri="{9D8B030D-6E8A-4147-A177-3AD203B41FA5}">
                      <a16:colId xmlns:a16="http://schemas.microsoft.com/office/drawing/2014/main" xmlns="" val="360522551"/>
                    </a:ext>
                  </a:extLst>
                </a:gridCol>
                <a:gridCol w="454593">
                  <a:extLst>
                    <a:ext uri="{9D8B030D-6E8A-4147-A177-3AD203B41FA5}">
                      <a16:colId xmlns:a16="http://schemas.microsoft.com/office/drawing/2014/main" xmlns="" val="3309457588"/>
                    </a:ext>
                  </a:extLst>
                </a:gridCol>
                <a:gridCol w="454593">
                  <a:extLst>
                    <a:ext uri="{9D8B030D-6E8A-4147-A177-3AD203B41FA5}">
                      <a16:colId xmlns:a16="http://schemas.microsoft.com/office/drawing/2014/main" xmlns="" val="3035232854"/>
                    </a:ext>
                  </a:extLst>
                </a:gridCol>
                <a:gridCol w="454593">
                  <a:extLst>
                    <a:ext uri="{9D8B030D-6E8A-4147-A177-3AD203B41FA5}">
                      <a16:colId xmlns:a16="http://schemas.microsoft.com/office/drawing/2014/main" xmlns="" val="1283469918"/>
                    </a:ext>
                  </a:extLst>
                </a:gridCol>
                <a:gridCol w="454593">
                  <a:extLst>
                    <a:ext uri="{9D8B030D-6E8A-4147-A177-3AD203B41FA5}">
                      <a16:colId xmlns:a16="http://schemas.microsoft.com/office/drawing/2014/main" xmlns="" val="2186563831"/>
                    </a:ext>
                  </a:extLst>
                </a:gridCol>
                <a:gridCol w="454593">
                  <a:extLst>
                    <a:ext uri="{9D8B030D-6E8A-4147-A177-3AD203B41FA5}">
                      <a16:colId xmlns:a16="http://schemas.microsoft.com/office/drawing/2014/main" xmlns="" val="2710537171"/>
                    </a:ext>
                  </a:extLst>
                </a:gridCol>
                <a:gridCol w="454593">
                  <a:extLst>
                    <a:ext uri="{9D8B030D-6E8A-4147-A177-3AD203B41FA5}">
                      <a16:colId xmlns:a16="http://schemas.microsoft.com/office/drawing/2014/main" xmlns="" val="2402277072"/>
                    </a:ext>
                  </a:extLst>
                </a:gridCol>
                <a:gridCol w="454593">
                  <a:extLst>
                    <a:ext uri="{9D8B030D-6E8A-4147-A177-3AD203B41FA5}">
                      <a16:colId xmlns:a16="http://schemas.microsoft.com/office/drawing/2014/main" xmlns="" val="827086036"/>
                    </a:ext>
                  </a:extLst>
                </a:gridCol>
                <a:gridCol w="454593">
                  <a:extLst>
                    <a:ext uri="{9D8B030D-6E8A-4147-A177-3AD203B41FA5}">
                      <a16:colId xmlns:a16="http://schemas.microsoft.com/office/drawing/2014/main" xmlns="" val="924327701"/>
                    </a:ext>
                  </a:extLst>
                </a:gridCol>
                <a:gridCol w="454593">
                  <a:extLst>
                    <a:ext uri="{9D8B030D-6E8A-4147-A177-3AD203B41FA5}">
                      <a16:colId xmlns:a16="http://schemas.microsoft.com/office/drawing/2014/main" xmlns="" val="1998221782"/>
                    </a:ext>
                  </a:extLst>
                </a:gridCol>
              </a:tblGrid>
              <a:tr h="411339">
                <a:tc gridSpan="8">
                  <a:txBody>
                    <a:bodyPr/>
                    <a:lstStyle/>
                    <a:p>
                      <a:pPr algn="ctr"/>
                      <a:r>
                        <a:rPr lang="en-GB" dirty="0" smtClean="0">
                          <a:latin typeface="Arial" panose="020B0604020202020204" pitchFamily="34" charset="0"/>
                          <a:cs typeface="Arial" panose="020B0604020202020204" pitchFamily="34" charset="0"/>
                        </a:rPr>
                        <a:t>Operation code</a:t>
                      </a:r>
                      <a:endParaRPr lang="en-GB"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hMerge="1">
                  <a:txBody>
                    <a:bodyPr/>
                    <a:lstStyle/>
                    <a:p>
                      <a:pPr algn="ctr"/>
                      <a:endParaRPr lang="en-GB"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hMerge="1">
                  <a:txBody>
                    <a:bodyPr/>
                    <a:lstStyle/>
                    <a:p>
                      <a:pPr algn="ctr"/>
                      <a:endParaRPr lang="en-GB"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hMerge="1">
                  <a:txBody>
                    <a:bodyPr/>
                    <a:lstStyle/>
                    <a:p>
                      <a:pPr algn="ctr"/>
                      <a:endParaRPr lang="en-GB"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hMerge="1">
                  <a:txBody>
                    <a:bodyPr/>
                    <a:lstStyle/>
                    <a:p>
                      <a:pPr algn="ctr"/>
                      <a:endParaRPr lang="en-GB"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hMerge="1">
                  <a:txBody>
                    <a:bodyPr/>
                    <a:lstStyle/>
                    <a:p>
                      <a:pPr algn="ctr"/>
                      <a:endParaRPr lang="en-GB"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hMerge="1">
                  <a:txBody>
                    <a:bodyPr/>
                    <a:lstStyle/>
                    <a:p>
                      <a:pPr algn="ctr"/>
                      <a:endParaRPr lang="en-GB"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hMerge="1">
                  <a:txBody>
                    <a:bodyPr/>
                    <a:lstStyle/>
                    <a:p>
                      <a:pPr algn="ctr"/>
                      <a:endParaRPr lang="en-GB"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rowSpan="2" gridSpan="8">
                  <a:txBody>
                    <a:bodyPr/>
                    <a:lstStyle/>
                    <a:p>
                      <a:pPr algn="ctr"/>
                      <a:r>
                        <a:rPr lang="en-GB" dirty="0" smtClean="0">
                          <a:latin typeface="Arial" panose="020B0604020202020204" pitchFamily="34" charset="0"/>
                          <a:cs typeface="Arial" panose="020B0604020202020204" pitchFamily="34" charset="0"/>
                        </a:rPr>
                        <a:t>Operand(s)</a:t>
                      </a:r>
                      <a:endParaRPr lang="en-GB"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rowSpan="2" hMerge="1">
                  <a:txBody>
                    <a:bodyPr/>
                    <a:lstStyle/>
                    <a:p>
                      <a:pPr algn="ctr"/>
                      <a:endParaRPr lang="en-GB"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rowSpan="2" hMerge="1">
                  <a:txBody>
                    <a:bodyPr/>
                    <a:lstStyle/>
                    <a:p>
                      <a:pPr algn="ctr"/>
                      <a:endParaRPr lang="en-GB">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rowSpan="2" hMerge="1">
                  <a:txBody>
                    <a:bodyPr/>
                    <a:lstStyle/>
                    <a:p>
                      <a:pPr algn="ctr"/>
                      <a:endParaRPr lang="en-GB">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rowSpan="2" hMerge="1">
                  <a:txBody>
                    <a:bodyPr/>
                    <a:lstStyle/>
                    <a:p>
                      <a:pPr algn="ctr"/>
                      <a:endParaRPr lang="en-GB">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rowSpan="2" hMerge="1">
                  <a:txBody>
                    <a:bodyPr/>
                    <a:lstStyle/>
                    <a:p>
                      <a:pPr algn="ctr"/>
                      <a:endParaRPr lang="en-GB">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rowSpan="2" hMerge="1">
                  <a:txBody>
                    <a:bodyPr/>
                    <a:lstStyle/>
                    <a:p>
                      <a:pPr algn="ctr"/>
                      <a:endParaRPr lang="en-GB">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rowSpan="2" hMerge="1">
                  <a:txBody>
                    <a:bodyPr/>
                    <a:lstStyle/>
                    <a:p>
                      <a:pPr algn="ctr"/>
                      <a:endParaRPr lang="en-GB">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extLst>
                  <a:ext uri="{0D108BD9-81ED-4DB2-BD59-A6C34878D82A}">
                    <a16:rowId xmlns:a16="http://schemas.microsoft.com/office/drawing/2014/main" xmlns="" val="3685644306"/>
                  </a:ext>
                </a:extLst>
              </a:tr>
              <a:tr h="473322">
                <a:tc gridSpan="6">
                  <a:txBody>
                    <a:bodyPr/>
                    <a:lstStyle/>
                    <a:p>
                      <a:pPr algn="ctr"/>
                      <a:r>
                        <a:rPr lang="en-GB" sz="1100" dirty="0" smtClean="0">
                          <a:latin typeface="Arial" panose="020B0604020202020204" pitchFamily="34" charset="0"/>
                          <a:cs typeface="Arial" panose="020B0604020202020204" pitchFamily="34" charset="0"/>
                        </a:rPr>
                        <a:t>Basic machine operation</a:t>
                      </a:r>
                      <a:endParaRPr lang="en-GB" sz="1100"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hMerge="1">
                  <a:txBody>
                    <a:bodyPr/>
                    <a:lstStyle/>
                    <a:p>
                      <a:pPr algn="ctr"/>
                      <a:endParaRPr lang="en-GB"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hMerge="1">
                  <a:txBody>
                    <a:bodyPr/>
                    <a:lstStyle/>
                    <a:p>
                      <a:pPr algn="ctr"/>
                      <a:endParaRPr lang="en-GB"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hMerge="1">
                  <a:txBody>
                    <a:bodyPr/>
                    <a:lstStyle/>
                    <a:p>
                      <a:pPr algn="ctr"/>
                      <a:endParaRPr lang="en-GB"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hMerge="1">
                  <a:txBody>
                    <a:bodyPr/>
                    <a:lstStyle/>
                    <a:p>
                      <a:pPr algn="ctr"/>
                      <a:endParaRPr lang="en-GB"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hMerge="1">
                  <a:txBody>
                    <a:bodyPr/>
                    <a:lstStyle/>
                    <a:p>
                      <a:pPr algn="ctr"/>
                      <a:endParaRPr lang="en-GB"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gridSpan="2">
                  <a:txBody>
                    <a:bodyPr/>
                    <a:lstStyle/>
                    <a:p>
                      <a:pPr algn="ctr"/>
                      <a:r>
                        <a:rPr lang="en-GB" sz="1100" dirty="0" smtClean="0">
                          <a:latin typeface="Arial" panose="020B0604020202020204" pitchFamily="34" charset="0"/>
                          <a:cs typeface="Arial" panose="020B0604020202020204" pitchFamily="34" charset="0"/>
                        </a:rPr>
                        <a:t>Addressing mode</a:t>
                      </a:r>
                      <a:endParaRPr lang="en-GB" sz="1100"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hMerge="1">
                  <a:txBody>
                    <a:bodyPr/>
                    <a:lstStyle/>
                    <a:p>
                      <a:pPr algn="ctr"/>
                      <a:endParaRPr lang="en-GB"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gridSpan="8" vMerge="1">
                  <a:txBody>
                    <a:bodyPr/>
                    <a:lstStyle/>
                    <a:p>
                      <a:pPr algn="ctr"/>
                      <a:endParaRPr lang="en-GB">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hMerge="1" vMerge="1">
                  <a:txBody>
                    <a:bodyPr/>
                    <a:lstStyle/>
                    <a:p>
                      <a:pPr algn="ctr"/>
                      <a:endParaRPr lang="en-GB"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hMerge="1" vMerge="1">
                  <a:txBody>
                    <a:bodyPr/>
                    <a:lstStyle/>
                    <a:p>
                      <a:pPr algn="ctr"/>
                      <a:endParaRPr lang="en-GB"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hMerge="1" vMerge="1">
                  <a:txBody>
                    <a:bodyPr/>
                    <a:lstStyle/>
                    <a:p>
                      <a:pPr algn="ctr"/>
                      <a:endParaRPr lang="en-GB"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hMerge="1" vMerge="1">
                  <a:txBody>
                    <a:bodyPr/>
                    <a:lstStyle/>
                    <a:p>
                      <a:pPr algn="ctr"/>
                      <a:endParaRPr lang="en-GB"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hMerge="1" vMerge="1">
                  <a:txBody>
                    <a:bodyPr/>
                    <a:lstStyle/>
                    <a:p>
                      <a:pPr algn="ctr"/>
                      <a:endParaRPr lang="en-GB"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hMerge="1" vMerge="1">
                  <a:txBody>
                    <a:bodyPr/>
                    <a:lstStyle/>
                    <a:p>
                      <a:pPr algn="ctr"/>
                      <a:endParaRPr lang="en-GB"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hMerge="1" vMerge="1">
                  <a:txBody>
                    <a:bodyPr/>
                    <a:lstStyle/>
                    <a:p>
                      <a:pPr algn="ctr"/>
                      <a:endParaRPr lang="en-GB"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extLst>
                  <a:ext uri="{0D108BD9-81ED-4DB2-BD59-A6C34878D82A}">
                    <a16:rowId xmlns:a16="http://schemas.microsoft.com/office/drawing/2014/main" xmlns="" val="4208620523"/>
                  </a:ext>
                </a:extLst>
              </a:tr>
              <a:tr h="411339">
                <a:tc>
                  <a:txBody>
                    <a:bodyPr/>
                    <a:lstStyle/>
                    <a:p>
                      <a:pPr algn="ctr"/>
                      <a:r>
                        <a:rPr lang="en-GB" b="1" dirty="0" smtClean="0">
                          <a:solidFill>
                            <a:schemeClr val="bg1"/>
                          </a:solidFill>
                          <a:latin typeface="Arial" panose="020B0604020202020204" pitchFamily="34" charset="0"/>
                          <a:cs typeface="Arial" panose="020B0604020202020204" pitchFamily="34" charset="0"/>
                        </a:rPr>
                        <a:t>1</a:t>
                      </a:r>
                      <a:endParaRPr lang="en-GB" b="1"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rgbClr val="C396A3"/>
                    </a:solidFill>
                  </a:tcPr>
                </a:tc>
                <a:tc>
                  <a:txBody>
                    <a:bodyPr/>
                    <a:lstStyle/>
                    <a:p>
                      <a:pPr algn="ctr"/>
                      <a:r>
                        <a:rPr lang="en-GB" b="1" dirty="0" smtClean="0">
                          <a:solidFill>
                            <a:schemeClr val="bg1"/>
                          </a:solidFill>
                          <a:latin typeface="Arial" panose="020B0604020202020204" pitchFamily="34" charset="0"/>
                          <a:cs typeface="Arial" panose="020B0604020202020204" pitchFamily="34" charset="0"/>
                        </a:rPr>
                        <a:t>0</a:t>
                      </a:r>
                      <a:endParaRPr lang="en-GB" b="1"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rgbClr val="C396A3"/>
                    </a:solidFill>
                  </a:tcPr>
                </a:tc>
                <a:tc>
                  <a:txBody>
                    <a:bodyPr/>
                    <a:lstStyle/>
                    <a:p>
                      <a:pPr algn="ctr"/>
                      <a:r>
                        <a:rPr lang="en-GB" b="1" dirty="0" smtClean="0">
                          <a:solidFill>
                            <a:schemeClr val="bg1"/>
                          </a:solidFill>
                          <a:latin typeface="Arial" panose="020B0604020202020204" pitchFamily="34" charset="0"/>
                          <a:cs typeface="Arial" panose="020B0604020202020204" pitchFamily="34" charset="0"/>
                        </a:rPr>
                        <a:t>1</a:t>
                      </a:r>
                      <a:endParaRPr lang="en-GB" b="1"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rgbClr val="C396A3"/>
                    </a:solidFill>
                  </a:tcPr>
                </a:tc>
                <a:tc>
                  <a:txBody>
                    <a:bodyPr/>
                    <a:lstStyle/>
                    <a:p>
                      <a:pPr algn="ctr"/>
                      <a:r>
                        <a:rPr lang="en-GB" b="1" dirty="0" smtClean="0">
                          <a:solidFill>
                            <a:schemeClr val="bg1"/>
                          </a:solidFill>
                          <a:latin typeface="Arial" panose="020B0604020202020204" pitchFamily="34" charset="0"/>
                          <a:cs typeface="Arial" panose="020B0604020202020204" pitchFamily="34" charset="0"/>
                        </a:rPr>
                        <a:t>1</a:t>
                      </a:r>
                      <a:endParaRPr lang="en-GB" b="1"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rgbClr val="C396A3"/>
                    </a:solidFill>
                  </a:tcPr>
                </a:tc>
                <a:tc>
                  <a:txBody>
                    <a:bodyPr/>
                    <a:lstStyle/>
                    <a:p>
                      <a:pPr algn="ctr"/>
                      <a:r>
                        <a:rPr lang="en-GB" b="1" dirty="0" smtClean="0">
                          <a:solidFill>
                            <a:schemeClr val="bg1"/>
                          </a:solidFill>
                          <a:latin typeface="Arial" panose="020B0604020202020204" pitchFamily="34" charset="0"/>
                          <a:cs typeface="Arial" panose="020B0604020202020204" pitchFamily="34" charset="0"/>
                        </a:rPr>
                        <a:t>0</a:t>
                      </a:r>
                      <a:endParaRPr lang="en-GB" b="1"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rgbClr val="C396A3"/>
                    </a:solidFill>
                  </a:tcPr>
                </a:tc>
                <a:tc>
                  <a:txBody>
                    <a:bodyPr/>
                    <a:lstStyle/>
                    <a:p>
                      <a:pPr algn="ctr"/>
                      <a:r>
                        <a:rPr lang="en-GB" b="1" dirty="0" smtClean="0">
                          <a:solidFill>
                            <a:schemeClr val="bg1"/>
                          </a:solidFill>
                          <a:latin typeface="Arial" panose="020B0604020202020204" pitchFamily="34" charset="0"/>
                          <a:cs typeface="Arial" panose="020B0604020202020204" pitchFamily="34" charset="0"/>
                        </a:rPr>
                        <a:t>1</a:t>
                      </a:r>
                      <a:endParaRPr lang="en-GB" b="1"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rgbClr val="C396A3"/>
                    </a:solidFill>
                  </a:tcPr>
                </a:tc>
                <a:tc>
                  <a:txBody>
                    <a:bodyPr/>
                    <a:lstStyle/>
                    <a:p>
                      <a:pPr algn="ctr"/>
                      <a:r>
                        <a:rPr lang="en-GB" b="1" dirty="0" smtClean="0">
                          <a:solidFill>
                            <a:schemeClr val="bg1"/>
                          </a:solidFill>
                          <a:latin typeface="Arial" panose="020B0604020202020204" pitchFamily="34" charset="0"/>
                          <a:cs typeface="Arial" panose="020B0604020202020204" pitchFamily="34" charset="0"/>
                        </a:rPr>
                        <a:t>0</a:t>
                      </a:r>
                      <a:endParaRPr lang="en-GB" b="1"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rgbClr val="C396A3"/>
                    </a:solidFill>
                  </a:tcPr>
                </a:tc>
                <a:tc>
                  <a:txBody>
                    <a:bodyPr/>
                    <a:lstStyle/>
                    <a:p>
                      <a:pPr algn="ctr"/>
                      <a:r>
                        <a:rPr lang="en-GB" b="1" dirty="0" smtClean="0">
                          <a:solidFill>
                            <a:schemeClr val="bg1"/>
                          </a:solidFill>
                          <a:latin typeface="Arial" panose="020B0604020202020204" pitchFamily="34" charset="0"/>
                          <a:cs typeface="Arial" panose="020B0604020202020204" pitchFamily="34" charset="0"/>
                        </a:rPr>
                        <a:t>0</a:t>
                      </a:r>
                      <a:endParaRPr lang="en-GB" b="1"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rgbClr val="C396A3"/>
                    </a:solidFill>
                  </a:tcPr>
                </a:tc>
                <a:tc>
                  <a:txBody>
                    <a:bodyPr/>
                    <a:lstStyle/>
                    <a:p>
                      <a:pPr algn="ctr"/>
                      <a:r>
                        <a:rPr lang="en-GB" b="1" dirty="0" smtClean="0">
                          <a:solidFill>
                            <a:schemeClr val="bg1"/>
                          </a:solidFill>
                          <a:latin typeface="Arial" panose="020B0604020202020204" pitchFamily="34" charset="0"/>
                          <a:cs typeface="Arial" panose="020B0604020202020204" pitchFamily="34" charset="0"/>
                        </a:rPr>
                        <a:t>0</a:t>
                      </a:r>
                      <a:endParaRPr lang="en-GB" b="1"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rgbClr val="C396A3"/>
                    </a:solidFill>
                  </a:tcPr>
                </a:tc>
                <a:tc>
                  <a:txBody>
                    <a:bodyPr/>
                    <a:lstStyle/>
                    <a:p>
                      <a:pPr algn="ctr"/>
                      <a:r>
                        <a:rPr lang="en-GB" b="1" dirty="0" smtClean="0">
                          <a:solidFill>
                            <a:schemeClr val="bg1"/>
                          </a:solidFill>
                          <a:latin typeface="Arial" panose="020B0604020202020204" pitchFamily="34" charset="0"/>
                          <a:cs typeface="Arial" panose="020B0604020202020204" pitchFamily="34" charset="0"/>
                        </a:rPr>
                        <a:t>0</a:t>
                      </a:r>
                      <a:endParaRPr lang="en-GB" b="1"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rgbClr val="C396A3"/>
                    </a:solidFill>
                  </a:tcPr>
                </a:tc>
                <a:tc>
                  <a:txBody>
                    <a:bodyPr/>
                    <a:lstStyle/>
                    <a:p>
                      <a:pPr algn="ctr"/>
                      <a:r>
                        <a:rPr lang="en-GB" b="1" dirty="0" smtClean="0">
                          <a:solidFill>
                            <a:schemeClr val="bg1"/>
                          </a:solidFill>
                          <a:latin typeface="Arial" panose="020B0604020202020204" pitchFamily="34" charset="0"/>
                          <a:cs typeface="Arial" panose="020B0604020202020204" pitchFamily="34" charset="0"/>
                        </a:rPr>
                        <a:t>0</a:t>
                      </a:r>
                      <a:endParaRPr lang="en-GB" b="1"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rgbClr val="C396A3"/>
                    </a:solidFill>
                  </a:tcPr>
                </a:tc>
                <a:tc>
                  <a:txBody>
                    <a:bodyPr/>
                    <a:lstStyle/>
                    <a:p>
                      <a:pPr algn="ctr"/>
                      <a:r>
                        <a:rPr lang="en-GB" b="1" dirty="0" smtClean="0">
                          <a:solidFill>
                            <a:schemeClr val="bg1"/>
                          </a:solidFill>
                          <a:latin typeface="Arial" panose="020B0604020202020204" pitchFamily="34" charset="0"/>
                          <a:cs typeface="Arial" panose="020B0604020202020204" pitchFamily="34" charset="0"/>
                        </a:rPr>
                        <a:t>0</a:t>
                      </a:r>
                      <a:endParaRPr lang="en-GB" b="1"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rgbClr val="C396A3"/>
                    </a:solidFill>
                  </a:tcPr>
                </a:tc>
                <a:tc>
                  <a:txBody>
                    <a:bodyPr/>
                    <a:lstStyle/>
                    <a:p>
                      <a:pPr algn="ctr"/>
                      <a:r>
                        <a:rPr lang="en-GB" b="1" dirty="0" smtClean="0">
                          <a:solidFill>
                            <a:schemeClr val="bg1"/>
                          </a:solidFill>
                          <a:latin typeface="Arial" panose="020B0604020202020204" pitchFamily="34" charset="0"/>
                          <a:cs typeface="Arial" panose="020B0604020202020204" pitchFamily="34" charset="0"/>
                        </a:rPr>
                        <a:t>1</a:t>
                      </a:r>
                      <a:endParaRPr lang="en-GB" b="1"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rgbClr val="C396A3"/>
                    </a:solidFill>
                  </a:tcPr>
                </a:tc>
                <a:tc>
                  <a:txBody>
                    <a:bodyPr/>
                    <a:lstStyle/>
                    <a:p>
                      <a:pPr algn="ctr"/>
                      <a:r>
                        <a:rPr lang="en-GB" b="1" dirty="0" smtClean="0">
                          <a:solidFill>
                            <a:schemeClr val="bg1"/>
                          </a:solidFill>
                          <a:latin typeface="Arial" panose="020B0604020202020204" pitchFamily="34" charset="0"/>
                          <a:cs typeface="Arial" panose="020B0604020202020204" pitchFamily="34" charset="0"/>
                        </a:rPr>
                        <a:t>1</a:t>
                      </a:r>
                      <a:endParaRPr lang="en-GB" b="1"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rgbClr val="C396A3"/>
                    </a:solidFill>
                  </a:tcPr>
                </a:tc>
                <a:tc>
                  <a:txBody>
                    <a:bodyPr/>
                    <a:lstStyle/>
                    <a:p>
                      <a:pPr algn="ctr"/>
                      <a:r>
                        <a:rPr lang="en-GB" b="1" dirty="0" smtClean="0">
                          <a:solidFill>
                            <a:schemeClr val="bg1"/>
                          </a:solidFill>
                          <a:latin typeface="Arial" panose="020B0604020202020204" pitchFamily="34" charset="0"/>
                          <a:cs typeface="Arial" panose="020B0604020202020204" pitchFamily="34" charset="0"/>
                        </a:rPr>
                        <a:t>0</a:t>
                      </a:r>
                      <a:endParaRPr lang="en-GB" b="1"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rgbClr val="C396A3"/>
                    </a:solidFill>
                  </a:tcPr>
                </a:tc>
                <a:tc>
                  <a:txBody>
                    <a:bodyPr/>
                    <a:lstStyle/>
                    <a:p>
                      <a:pPr algn="ctr"/>
                      <a:r>
                        <a:rPr lang="en-GB" b="1" dirty="0" smtClean="0">
                          <a:solidFill>
                            <a:schemeClr val="bg1"/>
                          </a:solidFill>
                          <a:latin typeface="Arial" panose="020B0604020202020204" pitchFamily="34" charset="0"/>
                          <a:cs typeface="Arial" panose="020B0604020202020204" pitchFamily="34" charset="0"/>
                        </a:rPr>
                        <a:t>0</a:t>
                      </a:r>
                      <a:endParaRPr lang="en-GB" b="1"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rgbClr val="C396A3"/>
                    </a:solidFill>
                  </a:tcPr>
                </a:tc>
                <a:extLst>
                  <a:ext uri="{0D108BD9-81ED-4DB2-BD59-A6C34878D82A}">
                    <a16:rowId xmlns:a16="http://schemas.microsoft.com/office/drawing/2014/main" xmlns="" val="2100017244"/>
                  </a:ext>
                </a:extLst>
              </a:tr>
            </a:tbl>
          </a:graphicData>
        </a:graphic>
      </p:graphicFrame>
    </p:spTree>
    <p:extLst>
      <p:ext uri="{BB962C8B-B14F-4D97-AF65-F5344CB8AC3E}">
        <p14:creationId xmlns:p14="http://schemas.microsoft.com/office/powerpoint/2010/main" val="15195917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Direct addressing</a:t>
            </a:r>
            <a:endParaRPr lang="en-GB" dirty="0"/>
          </a:p>
        </p:txBody>
      </p:sp>
      <p:sp>
        <p:nvSpPr>
          <p:cNvPr id="3" name="Text Placeholder 2"/>
          <p:cNvSpPr>
            <a:spLocks noGrp="1"/>
          </p:cNvSpPr>
          <p:nvPr>
            <p:ph type="body" sz="quarter" idx="14"/>
          </p:nvPr>
        </p:nvSpPr>
        <p:spPr>
          <a:xfrm>
            <a:off x="724280" y="1704179"/>
            <a:ext cx="7797230" cy="4916077"/>
          </a:xfrm>
        </p:spPr>
        <p:txBody>
          <a:bodyPr/>
          <a:lstStyle/>
          <a:p>
            <a:r>
              <a:rPr lang="en-GB" dirty="0" smtClean="0"/>
              <a:t>The operand in this case is the address of the location in memory of the data to be used:</a:t>
            </a:r>
          </a:p>
          <a:p>
            <a:r>
              <a:rPr lang="en-GB" dirty="0" smtClean="0"/>
              <a:t>The addressing mode has changed:</a:t>
            </a:r>
          </a:p>
          <a:p>
            <a:endParaRPr lang="en-GB" dirty="0"/>
          </a:p>
          <a:p>
            <a:endParaRPr lang="en-GB" dirty="0" smtClean="0"/>
          </a:p>
          <a:p>
            <a:endParaRPr lang="en-GB" dirty="0" smtClean="0"/>
          </a:p>
          <a:p>
            <a:pPr>
              <a:spcBef>
                <a:spcPts val="1200"/>
              </a:spcBef>
            </a:pPr>
            <a:r>
              <a:rPr lang="en-GB" dirty="0" smtClean="0"/>
              <a:t>The </a:t>
            </a:r>
            <a:r>
              <a:rPr lang="en-GB" dirty="0"/>
              <a:t>addressing mode </a:t>
            </a:r>
            <a:r>
              <a:rPr lang="en-GB" b="1" dirty="0" smtClean="0"/>
              <a:t>01</a:t>
            </a:r>
            <a:r>
              <a:rPr lang="en-GB" dirty="0" smtClean="0"/>
              <a:t> </a:t>
            </a:r>
            <a:r>
              <a:rPr lang="en-GB" dirty="0"/>
              <a:t>specifies that the data is </a:t>
            </a:r>
            <a:r>
              <a:rPr lang="en-GB" dirty="0" smtClean="0"/>
              <a:t>an address, not a value</a:t>
            </a:r>
          </a:p>
          <a:p>
            <a:r>
              <a:rPr lang="en-GB" dirty="0"/>
              <a:t>T</a:t>
            </a:r>
            <a:r>
              <a:rPr lang="en-GB" dirty="0" smtClean="0"/>
              <a:t>his </a:t>
            </a:r>
            <a:r>
              <a:rPr lang="en-GB" dirty="0"/>
              <a:t>is called </a:t>
            </a:r>
            <a:r>
              <a:rPr lang="en-GB" b="1" dirty="0" smtClean="0">
                <a:solidFill>
                  <a:srgbClr val="D1919B"/>
                </a:solidFill>
              </a:rPr>
              <a:t>direct </a:t>
            </a:r>
            <a:r>
              <a:rPr lang="en-GB" dirty="0" smtClean="0"/>
              <a:t>addressing</a:t>
            </a:r>
            <a:endParaRPr lang="en-GB" dirty="0"/>
          </a:p>
          <a:p>
            <a:pPr marL="0" indent="0">
              <a:spcBef>
                <a:spcPts val="1200"/>
              </a:spcBef>
              <a:buNone/>
            </a:pPr>
            <a:endParaRPr lang="en-GB" dirty="0"/>
          </a:p>
          <a:p>
            <a:pPr lvl="1"/>
            <a:endParaRPr lang="en-GB" b="1" dirty="0" smtClean="0"/>
          </a:p>
          <a:p>
            <a:pPr marL="0" indent="0">
              <a:buNone/>
            </a:pP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3620193402"/>
              </p:ext>
            </p:extLst>
          </p:nvPr>
        </p:nvGraphicFramePr>
        <p:xfrm>
          <a:off x="965738" y="3430982"/>
          <a:ext cx="7273488" cy="1296000"/>
        </p:xfrm>
        <a:graphic>
          <a:graphicData uri="http://schemas.openxmlformats.org/drawingml/2006/table">
            <a:tbl>
              <a:tblPr firstRow="1" bandRow="1">
                <a:tableStyleId>{2D5ABB26-0587-4C30-8999-92F81FD0307C}</a:tableStyleId>
              </a:tblPr>
              <a:tblGrid>
                <a:gridCol w="454593">
                  <a:extLst>
                    <a:ext uri="{9D8B030D-6E8A-4147-A177-3AD203B41FA5}">
                      <a16:colId xmlns:a16="http://schemas.microsoft.com/office/drawing/2014/main" xmlns="" val="3644355708"/>
                    </a:ext>
                  </a:extLst>
                </a:gridCol>
                <a:gridCol w="454593">
                  <a:extLst>
                    <a:ext uri="{9D8B030D-6E8A-4147-A177-3AD203B41FA5}">
                      <a16:colId xmlns:a16="http://schemas.microsoft.com/office/drawing/2014/main" xmlns="" val="574738999"/>
                    </a:ext>
                  </a:extLst>
                </a:gridCol>
                <a:gridCol w="454593">
                  <a:extLst>
                    <a:ext uri="{9D8B030D-6E8A-4147-A177-3AD203B41FA5}">
                      <a16:colId xmlns:a16="http://schemas.microsoft.com/office/drawing/2014/main" xmlns="" val="3182248423"/>
                    </a:ext>
                  </a:extLst>
                </a:gridCol>
                <a:gridCol w="454593">
                  <a:extLst>
                    <a:ext uri="{9D8B030D-6E8A-4147-A177-3AD203B41FA5}">
                      <a16:colId xmlns:a16="http://schemas.microsoft.com/office/drawing/2014/main" xmlns="" val="4288323513"/>
                    </a:ext>
                  </a:extLst>
                </a:gridCol>
                <a:gridCol w="454593">
                  <a:extLst>
                    <a:ext uri="{9D8B030D-6E8A-4147-A177-3AD203B41FA5}">
                      <a16:colId xmlns:a16="http://schemas.microsoft.com/office/drawing/2014/main" xmlns="" val="3791800918"/>
                    </a:ext>
                  </a:extLst>
                </a:gridCol>
                <a:gridCol w="454593">
                  <a:extLst>
                    <a:ext uri="{9D8B030D-6E8A-4147-A177-3AD203B41FA5}">
                      <a16:colId xmlns:a16="http://schemas.microsoft.com/office/drawing/2014/main" xmlns="" val="3880414270"/>
                    </a:ext>
                  </a:extLst>
                </a:gridCol>
                <a:gridCol w="454593">
                  <a:extLst>
                    <a:ext uri="{9D8B030D-6E8A-4147-A177-3AD203B41FA5}">
                      <a16:colId xmlns:a16="http://schemas.microsoft.com/office/drawing/2014/main" xmlns="" val="360522551"/>
                    </a:ext>
                  </a:extLst>
                </a:gridCol>
                <a:gridCol w="454593">
                  <a:extLst>
                    <a:ext uri="{9D8B030D-6E8A-4147-A177-3AD203B41FA5}">
                      <a16:colId xmlns:a16="http://schemas.microsoft.com/office/drawing/2014/main" xmlns="" val="3309457588"/>
                    </a:ext>
                  </a:extLst>
                </a:gridCol>
                <a:gridCol w="454593">
                  <a:extLst>
                    <a:ext uri="{9D8B030D-6E8A-4147-A177-3AD203B41FA5}">
                      <a16:colId xmlns:a16="http://schemas.microsoft.com/office/drawing/2014/main" xmlns="" val="3035232854"/>
                    </a:ext>
                  </a:extLst>
                </a:gridCol>
                <a:gridCol w="454593">
                  <a:extLst>
                    <a:ext uri="{9D8B030D-6E8A-4147-A177-3AD203B41FA5}">
                      <a16:colId xmlns:a16="http://schemas.microsoft.com/office/drawing/2014/main" xmlns="" val="1283469918"/>
                    </a:ext>
                  </a:extLst>
                </a:gridCol>
                <a:gridCol w="454593">
                  <a:extLst>
                    <a:ext uri="{9D8B030D-6E8A-4147-A177-3AD203B41FA5}">
                      <a16:colId xmlns:a16="http://schemas.microsoft.com/office/drawing/2014/main" xmlns="" val="2186563831"/>
                    </a:ext>
                  </a:extLst>
                </a:gridCol>
                <a:gridCol w="454593">
                  <a:extLst>
                    <a:ext uri="{9D8B030D-6E8A-4147-A177-3AD203B41FA5}">
                      <a16:colId xmlns:a16="http://schemas.microsoft.com/office/drawing/2014/main" xmlns="" val="2710537171"/>
                    </a:ext>
                  </a:extLst>
                </a:gridCol>
                <a:gridCol w="454593">
                  <a:extLst>
                    <a:ext uri="{9D8B030D-6E8A-4147-A177-3AD203B41FA5}">
                      <a16:colId xmlns:a16="http://schemas.microsoft.com/office/drawing/2014/main" xmlns="" val="2402277072"/>
                    </a:ext>
                  </a:extLst>
                </a:gridCol>
                <a:gridCol w="454593">
                  <a:extLst>
                    <a:ext uri="{9D8B030D-6E8A-4147-A177-3AD203B41FA5}">
                      <a16:colId xmlns:a16="http://schemas.microsoft.com/office/drawing/2014/main" xmlns="" val="827086036"/>
                    </a:ext>
                  </a:extLst>
                </a:gridCol>
                <a:gridCol w="454593">
                  <a:extLst>
                    <a:ext uri="{9D8B030D-6E8A-4147-A177-3AD203B41FA5}">
                      <a16:colId xmlns:a16="http://schemas.microsoft.com/office/drawing/2014/main" xmlns="" val="924327701"/>
                    </a:ext>
                  </a:extLst>
                </a:gridCol>
                <a:gridCol w="454593">
                  <a:extLst>
                    <a:ext uri="{9D8B030D-6E8A-4147-A177-3AD203B41FA5}">
                      <a16:colId xmlns:a16="http://schemas.microsoft.com/office/drawing/2014/main" xmlns="" val="1998221782"/>
                    </a:ext>
                  </a:extLst>
                </a:gridCol>
              </a:tblGrid>
              <a:tr h="411339">
                <a:tc gridSpan="8">
                  <a:txBody>
                    <a:bodyPr/>
                    <a:lstStyle/>
                    <a:p>
                      <a:pPr algn="ctr"/>
                      <a:r>
                        <a:rPr lang="en-GB" dirty="0" smtClean="0">
                          <a:latin typeface="Arial" panose="020B0604020202020204" pitchFamily="34" charset="0"/>
                          <a:cs typeface="Arial" panose="020B0604020202020204" pitchFamily="34" charset="0"/>
                        </a:rPr>
                        <a:t>Operation code</a:t>
                      </a:r>
                      <a:endParaRPr lang="en-GB"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hMerge="1">
                  <a:txBody>
                    <a:bodyPr/>
                    <a:lstStyle/>
                    <a:p>
                      <a:pPr algn="ctr"/>
                      <a:endParaRPr lang="en-GB"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hMerge="1">
                  <a:txBody>
                    <a:bodyPr/>
                    <a:lstStyle/>
                    <a:p>
                      <a:pPr algn="ctr"/>
                      <a:endParaRPr lang="en-GB"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hMerge="1">
                  <a:txBody>
                    <a:bodyPr/>
                    <a:lstStyle/>
                    <a:p>
                      <a:pPr algn="ctr"/>
                      <a:endParaRPr lang="en-GB"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hMerge="1">
                  <a:txBody>
                    <a:bodyPr/>
                    <a:lstStyle/>
                    <a:p>
                      <a:pPr algn="ctr"/>
                      <a:endParaRPr lang="en-GB"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hMerge="1">
                  <a:txBody>
                    <a:bodyPr/>
                    <a:lstStyle/>
                    <a:p>
                      <a:pPr algn="ctr"/>
                      <a:endParaRPr lang="en-GB"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hMerge="1">
                  <a:txBody>
                    <a:bodyPr/>
                    <a:lstStyle/>
                    <a:p>
                      <a:pPr algn="ctr"/>
                      <a:endParaRPr lang="en-GB"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hMerge="1">
                  <a:txBody>
                    <a:bodyPr/>
                    <a:lstStyle/>
                    <a:p>
                      <a:pPr algn="ctr"/>
                      <a:endParaRPr lang="en-GB"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rowSpan="2" gridSpan="8">
                  <a:txBody>
                    <a:bodyPr/>
                    <a:lstStyle/>
                    <a:p>
                      <a:pPr algn="ctr"/>
                      <a:r>
                        <a:rPr lang="en-GB" dirty="0" smtClean="0">
                          <a:latin typeface="Arial" panose="020B0604020202020204" pitchFamily="34" charset="0"/>
                          <a:cs typeface="Arial" panose="020B0604020202020204" pitchFamily="34" charset="0"/>
                        </a:rPr>
                        <a:t>Operand(s)</a:t>
                      </a:r>
                      <a:endParaRPr lang="en-GB"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rowSpan="2" hMerge="1">
                  <a:txBody>
                    <a:bodyPr/>
                    <a:lstStyle/>
                    <a:p>
                      <a:pPr algn="ctr"/>
                      <a:endParaRPr lang="en-GB"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rowSpan="2" hMerge="1">
                  <a:txBody>
                    <a:bodyPr/>
                    <a:lstStyle/>
                    <a:p>
                      <a:pPr algn="ctr"/>
                      <a:endParaRPr lang="en-GB">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rowSpan="2" hMerge="1">
                  <a:txBody>
                    <a:bodyPr/>
                    <a:lstStyle/>
                    <a:p>
                      <a:pPr algn="ctr"/>
                      <a:endParaRPr lang="en-GB">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rowSpan="2" hMerge="1">
                  <a:txBody>
                    <a:bodyPr/>
                    <a:lstStyle/>
                    <a:p>
                      <a:pPr algn="ctr"/>
                      <a:endParaRPr lang="en-GB">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rowSpan="2" hMerge="1">
                  <a:txBody>
                    <a:bodyPr/>
                    <a:lstStyle/>
                    <a:p>
                      <a:pPr algn="ctr"/>
                      <a:endParaRPr lang="en-GB">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rowSpan="2" hMerge="1">
                  <a:txBody>
                    <a:bodyPr/>
                    <a:lstStyle/>
                    <a:p>
                      <a:pPr algn="ctr"/>
                      <a:endParaRPr lang="en-GB">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rowSpan="2" hMerge="1">
                  <a:txBody>
                    <a:bodyPr/>
                    <a:lstStyle/>
                    <a:p>
                      <a:pPr algn="ctr"/>
                      <a:endParaRPr lang="en-GB">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extLst>
                  <a:ext uri="{0D108BD9-81ED-4DB2-BD59-A6C34878D82A}">
                    <a16:rowId xmlns:a16="http://schemas.microsoft.com/office/drawing/2014/main" xmlns="" val="3685644306"/>
                  </a:ext>
                </a:extLst>
              </a:tr>
              <a:tr h="473322">
                <a:tc gridSpan="6">
                  <a:txBody>
                    <a:bodyPr/>
                    <a:lstStyle/>
                    <a:p>
                      <a:pPr algn="ctr"/>
                      <a:r>
                        <a:rPr lang="en-GB" sz="1100" dirty="0" smtClean="0">
                          <a:latin typeface="Arial" panose="020B0604020202020204" pitchFamily="34" charset="0"/>
                          <a:cs typeface="Arial" panose="020B0604020202020204" pitchFamily="34" charset="0"/>
                        </a:rPr>
                        <a:t>Basic machine operation</a:t>
                      </a:r>
                      <a:endParaRPr lang="en-GB" sz="1100"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hMerge="1">
                  <a:txBody>
                    <a:bodyPr/>
                    <a:lstStyle/>
                    <a:p>
                      <a:pPr algn="ctr"/>
                      <a:endParaRPr lang="en-GB"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hMerge="1">
                  <a:txBody>
                    <a:bodyPr/>
                    <a:lstStyle/>
                    <a:p>
                      <a:pPr algn="ctr"/>
                      <a:endParaRPr lang="en-GB"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hMerge="1">
                  <a:txBody>
                    <a:bodyPr/>
                    <a:lstStyle/>
                    <a:p>
                      <a:pPr algn="ctr"/>
                      <a:endParaRPr lang="en-GB"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hMerge="1">
                  <a:txBody>
                    <a:bodyPr/>
                    <a:lstStyle/>
                    <a:p>
                      <a:pPr algn="ctr"/>
                      <a:endParaRPr lang="en-GB"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hMerge="1">
                  <a:txBody>
                    <a:bodyPr/>
                    <a:lstStyle/>
                    <a:p>
                      <a:pPr algn="ctr"/>
                      <a:endParaRPr lang="en-GB"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gridSpan="2">
                  <a:txBody>
                    <a:bodyPr/>
                    <a:lstStyle/>
                    <a:p>
                      <a:pPr algn="ctr"/>
                      <a:r>
                        <a:rPr lang="en-GB" sz="1100" dirty="0" smtClean="0">
                          <a:latin typeface="Arial" panose="020B0604020202020204" pitchFamily="34" charset="0"/>
                          <a:cs typeface="Arial" panose="020B0604020202020204" pitchFamily="34" charset="0"/>
                        </a:rPr>
                        <a:t>Addressing mode</a:t>
                      </a:r>
                      <a:endParaRPr lang="en-GB" sz="1100"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hMerge="1">
                  <a:txBody>
                    <a:bodyPr/>
                    <a:lstStyle/>
                    <a:p>
                      <a:pPr algn="ctr"/>
                      <a:endParaRPr lang="en-GB"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gridSpan="8" vMerge="1">
                  <a:txBody>
                    <a:bodyPr/>
                    <a:lstStyle/>
                    <a:p>
                      <a:pPr algn="ctr"/>
                      <a:endParaRPr lang="en-GB">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hMerge="1" vMerge="1">
                  <a:txBody>
                    <a:bodyPr/>
                    <a:lstStyle/>
                    <a:p>
                      <a:pPr algn="ctr"/>
                      <a:endParaRPr lang="en-GB"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hMerge="1" vMerge="1">
                  <a:txBody>
                    <a:bodyPr/>
                    <a:lstStyle/>
                    <a:p>
                      <a:pPr algn="ctr"/>
                      <a:endParaRPr lang="en-GB"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hMerge="1" vMerge="1">
                  <a:txBody>
                    <a:bodyPr/>
                    <a:lstStyle/>
                    <a:p>
                      <a:pPr algn="ctr"/>
                      <a:endParaRPr lang="en-GB"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hMerge="1" vMerge="1">
                  <a:txBody>
                    <a:bodyPr/>
                    <a:lstStyle/>
                    <a:p>
                      <a:pPr algn="ctr"/>
                      <a:endParaRPr lang="en-GB"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hMerge="1" vMerge="1">
                  <a:txBody>
                    <a:bodyPr/>
                    <a:lstStyle/>
                    <a:p>
                      <a:pPr algn="ctr"/>
                      <a:endParaRPr lang="en-GB"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hMerge="1" vMerge="1">
                  <a:txBody>
                    <a:bodyPr/>
                    <a:lstStyle/>
                    <a:p>
                      <a:pPr algn="ctr"/>
                      <a:endParaRPr lang="en-GB"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hMerge="1" vMerge="1">
                  <a:txBody>
                    <a:bodyPr/>
                    <a:lstStyle/>
                    <a:p>
                      <a:pPr algn="ctr"/>
                      <a:endParaRPr lang="en-GB"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extLst>
                  <a:ext uri="{0D108BD9-81ED-4DB2-BD59-A6C34878D82A}">
                    <a16:rowId xmlns:a16="http://schemas.microsoft.com/office/drawing/2014/main" xmlns="" val="4208620523"/>
                  </a:ext>
                </a:extLst>
              </a:tr>
              <a:tr h="411339">
                <a:tc>
                  <a:txBody>
                    <a:bodyPr/>
                    <a:lstStyle/>
                    <a:p>
                      <a:pPr algn="ctr"/>
                      <a:r>
                        <a:rPr lang="en-GB" b="1" dirty="0" smtClean="0">
                          <a:solidFill>
                            <a:schemeClr val="bg1"/>
                          </a:solidFill>
                          <a:latin typeface="Arial" panose="020B0604020202020204" pitchFamily="34" charset="0"/>
                          <a:cs typeface="Arial" panose="020B0604020202020204" pitchFamily="34" charset="0"/>
                        </a:rPr>
                        <a:t>1</a:t>
                      </a:r>
                      <a:endParaRPr lang="en-GB" b="1"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rgbClr val="C396A3"/>
                    </a:solidFill>
                  </a:tcPr>
                </a:tc>
                <a:tc>
                  <a:txBody>
                    <a:bodyPr/>
                    <a:lstStyle/>
                    <a:p>
                      <a:pPr algn="ctr"/>
                      <a:r>
                        <a:rPr lang="en-GB" b="1" dirty="0" smtClean="0">
                          <a:solidFill>
                            <a:schemeClr val="bg1"/>
                          </a:solidFill>
                          <a:latin typeface="Arial" panose="020B0604020202020204" pitchFamily="34" charset="0"/>
                          <a:cs typeface="Arial" panose="020B0604020202020204" pitchFamily="34" charset="0"/>
                        </a:rPr>
                        <a:t>0</a:t>
                      </a:r>
                      <a:endParaRPr lang="en-GB" b="1"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rgbClr val="C396A3"/>
                    </a:solidFill>
                  </a:tcPr>
                </a:tc>
                <a:tc>
                  <a:txBody>
                    <a:bodyPr/>
                    <a:lstStyle/>
                    <a:p>
                      <a:pPr algn="ctr"/>
                      <a:r>
                        <a:rPr lang="en-GB" b="1" dirty="0" smtClean="0">
                          <a:solidFill>
                            <a:schemeClr val="bg1"/>
                          </a:solidFill>
                          <a:latin typeface="Arial" panose="020B0604020202020204" pitchFamily="34" charset="0"/>
                          <a:cs typeface="Arial" panose="020B0604020202020204" pitchFamily="34" charset="0"/>
                        </a:rPr>
                        <a:t>1</a:t>
                      </a:r>
                      <a:endParaRPr lang="en-GB" b="1"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rgbClr val="C396A3"/>
                    </a:solidFill>
                  </a:tcPr>
                </a:tc>
                <a:tc>
                  <a:txBody>
                    <a:bodyPr/>
                    <a:lstStyle/>
                    <a:p>
                      <a:pPr algn="ctr"/>
                      <a:r>
                        <a:rPr lang="en-GB" b="1" dirty="0" smtClean="0">
                          <a:solidFill>
                            <a:schemeClr val="bg1"/>
                          </a:solidFill>
                          <a:latin typeface="Arial" panose="020B0604020202020204" pitchFamily="34" charset="0"/>
                          <a:cs typeface="Arial" panose="020B0604020202020204" pitchFamily="34" charset="0"/>
                        </a:rPr>
                        <a:t>1</a:t>
                      </a:r>
                      <a:endParaRPr lang="en-GB" b="1"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rgbClr val="C396A3"/>
                    </a:solidFill>
                  </a:tcPr>
                </a:tc>
                <a:tc>
                  <a:txBody>
                    <a:bodyPr/>
                    <a:lstStyle/>
                    <a:p>
                      <a:pPr algn="ctr"/>
                      <a:r>
                        <a:rPr lang="en-GB" b="1" dirty="0" smtClean="0">
                          <a:solidFill>
                            <a:schemeClr val="bg1"/>
                          </a:solidFill>
                          <a:latin typeface="Arial" panose="020B0604020202020204" pitchFamily="34" charset="0"/>
                          <a:cs typeface="Arial" panose="020B0604020202020204" pitchFamily="34" charset="0"/>
                        </a:rPr>
                        <a:t>0</a:t>
                      </a:r>
                      <a:endParaRPr lang="en-GB" b="1"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rgbClr val="C396A3"/>
                    </a:solidFill>
                  </a:tcPr>
                </a:tc>
                <a:tc>
                  <a:txBody>
                    <a:bodyPr/>
                    <a:lstStyle/>
                    <a:p>
                      <a:pPr algn="ctr"/>
                      <a:r>
                        <a:rPr lang="en-GB" b="1" dirty="0" smtClean="0">
                          <a:solidFill>
                            <a:schemeClr val="bg1"/>
                          </a:solidFill>
                          <a:latin typeface="Arial" panose="020B0604020202020204" pitchFamily="34" charset="0"/>
                          <a:cs typeface="Arial" panose="020B0604020202020204" pitchFamily="34" charset="0"/>
                        </a:rPr>
                        <a:t>1</a:t>
                      </a:r>
                      <a:endParaRPr lang="en-GB" b="1"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rgbClr val="C396A3"/>
                    </a:solidFill>
                  </a:tcPr>
                </a:tc>
                <a:tc>
                  <a:txBody>
                    <a:bodyPr/>
                    <a:lstStyle/>
                    <a:p>
                      <a:pPr algn="ctr"/>
                      <a:r>
                        <a:rPr lang="en-GB" b="1" dirty="0" smtClean="0">
                          <a:solidFill>
                            <a:schemeClr val="bg1"/>
                          </a:solidFill>
                          <a:latin typeface="Arial" panose="020B0604020202020204" pitchFamily="34" charset="0"/>
                          <a:cs typeface="Arial" panose="020B0604020202020204" pitchFamily="34" charset="0"/>
                        </a:rPr>
                        <a:t>0</a:t>
                      </a:r>
                      <a:endParaRPr lang="en-GB" b="1"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rgbClr val="C396A3"/>
                    </a:solidFill>
                  </a:tcPr>
                </a:tc>
                <a:tc>
                  <a:txBody>
                    <a:bodyPr/>
                    <a:lstStyle/>
                    <a:p>
                      <a:pPr algn="ctr"/>
                      <a:r>
                        <a:rPr lang="en-GB" b="1" dirty="0" smtClean="0">
                          <a:solidFill>
                            <a:schemeClr val="bg1"/>
                          </a:solidFill>
                          <a:latin typeface="Arial" panose="020B0604020202020204" pitchFamily="34" charset="0"/>
                          <a:cs typeface="Arial" panose="020B0604020202020204" pitchFamily="34" charset="0"/>
                        </a:rPr>
                        <a:t>1</a:t>
                      </a:r>
                      <a:endParaRPr lang="en-GB" b="1"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rgbClr val="C396A3"/>
                    </a:solidFill>
                  </a:tcPr>
                </a:tc>
                <a:tc>
                  <a:txBody>
                    <a:bodyPr/>
                    <a:lstStyle/>
                    <a:p>
                      <a:pPr algn="ctr"/>
                      <a:r>
                        <a:rPr lang="en-GB" b="1" dirty="0" smtClean="0">
                          <a:solidFill>
                            <a:schemeClr val="bg1"/>
                          </a:solidFill>
                          <a:latin typeface="Arial" panose="020B0604020202020204" pitchFamily="34" charset="0"/>
                          <a:cs typeface="Arial" panose="020B0604020202020204" pitchFamily="34" charset="0"/>
                        </a:rPr>
                        <a:t>0</a:t>
                      </a:r>
                      <a:endParaRPr lang="en-GB" b="1"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rgbClr val="C396A3"/>
                    </a:solidFill>
                  </a:tcPr>
                </a:tc>
                <a:tc>
                  <a:txBody>
                    <a:bodyPr/>
                    <a:lstStyle/>
                    <a:p>
                      <a:pPr algn="ctr"/>
                      <a:r>
                        <a:rPr lang="en-GB" b="1" dirty="0" smtClean="0">
                          <a:solidFill>
                            <a:schemeClr val="bg1"/>
                          </a:solidFill>
                          <a:latin typeface="Arial" panose="020B0604020202020204" pitchFamily="34" charset="0"/>
                          <a:cs typeface="Arial" panose="020B0604020202020204" pitchFamily="34" charset="0"/>
                        </a:rPr>
                        <a:t>0</a:t>
                      </a:r>
                      <a:endParaRPr lang="en-GB" b="1"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rgbClr val="C396A3"/>
                    </a:solidFill>
                  </a:tcPr>
                </a:tc>
                <a:tc>
                  <a:txBody>
                    <a:bodyPr/>
                    <a:lstStyle/>
                    <a:p>
                      <a:pPr algn="ctr"/>
                      <a:r>
                        <a:rPr lang="en-GB" b="1" dirty="0" smtClean="0">
                          <a:solidFill>
                            <a:schemeClr val="bg1"/>
                          </a:solidFill>
                          <a:latin typeface="Arial" panose="020B0604020202020204" pitchFamily="34" charset="0"/>
                          <a:cs typeface="Arial" panose="020B0604020202020204" pitchFamily="34" charset="0"/>
                        </a:rPr>
                        <a:t>0</a:t>
                      </a:r>
                      <a:endParaRPr lang="en-GB" b="1"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rgbClr val="C396A3"/>
                    </a:solidFill>
                  </a:tcPr>
                </a:tc>
                <a:tc>
                  <a:txBody>
                    <a:bodyPr/>
                    <a:lstStyle/>
                    <a:p>
                      <a:pPr algn="ctr"/>
                      <a:r>
                        <a:rPr lang="en-GB" b="1" dirty="0" smtClean="0">
                          <a:solidFill>
                            <a:schemeClr val="bg1"/>
                          </a:solidFill>
                          <a:latin typeface="Arial" panose="020B0604020202020204" pitchFamily="34" charset="0"/>
                          <a:cs typeface="Arial" panose="020B0604020202020204" pitchFamily="34" charset="0"/>
                        </a:rPr>
                        <a:t>0</a:t>
                      </a:r>
                      <a:endParaRPr lang="en-GB" b="1"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rgbClr val="C396A3"/>
                    </a:solidFill>
                  </a:tcPr>
                </a:tc>
                <a:tc>
                  <a:txBody>
                    <a:bodyPr/>
                    <a:lstStyle/>
                    <a:p>
                      <a:pPr algn="ctr"/>
                      <a:r>
                        <a:rPr lang="en-GB" b="1" dirty="0" smtClean="0">
                          <a:solidFill>
                            <a:schemeClr val="bg1"/>
                          </a:solidFill>
                          <a:latin typeface="Arial" panose="020B0604020202020204" pitchFamily="34" charset="0"/>
                          <a:cs typeface="Arial" panose="020B0604020202020204" pitchFamily="34" charset="0"/>
                        </a:rPr>
                        <a:t>1</a:t>
                      </a:r>
                      <a:endParaRPr lang="en-GB" b="1"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rgbClr val="C396A3"/>
                    </a:solidFill>
                  </a:tcPr>
                </a:tc>
                <a:tc>
                  <a:txBody>
                    <a:bodyPr/>
                    <a:lstStyle/>
                    <a:p>
                      <a:pPr algn="ctr"/>
                      <a:r>
                        <a:rPr lang="en-GB" b="1" dirty="0" smtClean="0">
                          <a:solidFill>
                            <a:schemeClr val="bg1"/>
                          </a:solidFill>
                          <a:latin typeface="Arial" panose="020B0604020202020204" pitchFamily="34" charset="0"/>
                          <a:cs typeface="Arial" panose="020B0604020202020204" pitchFamily="34" charset="0"/>
                        </a:rPr>
                        <a:t>1</a:t>
                      </a:r>
                      <a:endParaRPr lang="en-GB" b="1"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rgbClr val="C396A3"/>
                    </a:solidFill>
                  </a:tcPr>
                </a:tc>
                <a:tc>
                  <a:txBody>
                    <a:bodyPr/>
                    <a:lstStyle/>
                    <a:p>
                      <a:pPr algn="ctr"/>
                      <a:r>
                        <a:rPr lang="en-GB" b="1" dirty="0" smtClean="0">
                          <a:solidFill>
                            <a:schemeClr val="bg1"/>
                          </a:solidFill>
                          <a:latin typeface="Arial" panose="020B0604020202020204" pitchFamily="34" charset="0"/>
                          <a:cs typeface="Arial" panose="020B0604020202020204" pitchFamily="34" charset="0"/>
                        </a:rPr>
                        <a:t>0</a:t>
                      </a:r>
                      <a:endParaRPr lang="en-GB" b="1"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rgbClr val="C396A3"/>
                    </a:solidFill>
                  </a:tcPr>
                </a:tc>
                <a:tc>
                  <a:txBody>
                    <a:bodyPr/>
                    <a:lstStyle/>
                    <a:p>
                      <a:pPr algn="ctr"/>
                      <a:r>
                        <a:rPr lang="en-GB" b="1" dirty="0" smtClean="0">
                          <a:solidFill>
                            <a:schemeClr val="bg1"/>
                          </a:solidFill>
                          <a:latin typeface="Arial" panose="020B0604020202020204" pitchFamily="34" charset="0"/>
                          <a:cs typeface="Arial" panose="020B0604020202020204" pitchFamily="34" charset="0"/>
                        </a:rPr>
                        <a:t>0</a:t>
                      </a:r>
                      <a:endParaRPr lang="en-GB" b="1"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rgbClr val="C396A3"/>
                    </a:solidFill>
                  </a:tcPr>
                </a:tc>
                <a:extLst>
                  <a:ext uri="{0D108BD9-81ED-4DB2-BD59-A6C34878D82A}">
                    <a16:rowId xmlns:a16="http://schemas.microsoft.com/office/drawing/2014/main" xmlns="" val="2100017244"/>
                  </a:ext>
                </a:extLst>
              </a:tr>
            </a:tbl>
          </a:graphicData>
        </a:graphic>
      </p:graphicFrame>
    </p:spTree>
    <p:extLst>
      <p:ext uri="{BB962C8B-B14F-4D97-AF65-F5344CB8AC3E}">
        <p14:creationId xmlns:p14="http://schemas.microsoft.com/office/powerpoint/2010/main" val="1018395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Other addressing modes</a:t>
            </a:r>
            <a:endParaRPr lang="en-GB" dirty="0"/>
          </a:p>
        </p:txBody>
      </p:sp>
      <p:sp>
        <p:nvSpPr>
          <p:cNvPr id="3" name="Text Placeholder 2"/>
          <p:cNvSpPr>
            <a:spLocks noGrp="1"/>
          </p:cNvSpPr>
          <p:nvPr>
            <p:ph type="body" sz="quarter" idx="14"/>
          </p:nvPr>
        </p:nvSpPr>
        <p:spPr/>
        <p:txBody>
          <a:bodyPr/>
          <a:lstStyle/>
          <a:p>
            <a:r>
              <a:rPr lang="en-GB" dirty="0" smtClean="0"/>
              <a:t>There are other addressing modes but they are not covered in this course</a:t>
            </a:r>
            <a:endParaRPr lang="en-GB" dirty="0"/>
          </a:p>
        </p:txBody>
      </p:sp>
    </p:spTree>
    <p:extLst>
      <p:ext uri="{BB962C8B-B14F-4D97-AF65-F5344CB8AC3E}">
        <p14:creationId xmlns:p14="http://schemas.microsoft.com/office/powerpoint/2010/main" val="217878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smtClean="0"/>
              <a:t>Worksheet 3</a:t>
            </a:r>
            <a:endParaRPr lang="en-GB" dirty="0"/>
          </a:p>
        </p:txBody>
      </p:sp>
      <p:sp>
        <p:nvSpPr>
          <p:cNvPr id="5" name="Text Placeholder 4"/>
          <p:cNvSpPr>
            <a:spLocks noGrp="1"/>
          </p:cNvSpPr>
          <p:nvPr>
            <p:ph type="body" sz="quarter" idx="14"/>
          </p:nvPr>
        </p:nvSpPr>
        <p:spPr/>
        <p:txBody>
          <a:bodyPr/>
          <a:lstStyle/>
          <a:p>
            <a:r>
              <a:rPr lang="en-GB" dirty="0" smtClean="0"/>
              <a:t>Complete </a:t>
            </a:r>
            <a:r>
              <a:rPr lang="en-GB" b="1" dirty="0" smtClean="0"/>
              <a:t>Tasks 1 </a:t>
            </a:r>
            <a:r>
              <a:rPr lang="en-GB" dirty="0" smtClean="0"/>
              <a:t>and</a:t>
            </a:r>
            <a:r>
              <a:rPr lang="en-GB" b="1" dirty="0" smtClean="0"/>
              <a:t> 2</a:t>
            </a:r>
          </a:p>
        </p:txBody>
      </p:sp>
    </p:spTree>
    <p:extLst>
      <p:ext uri="{BB962C8B-B14F-4D97-AF65-F5344CB8AC3E}">
        <p14:creationId xmlns:p14="http://schemas.microsoft.com/office/powerpoint/2010/main" val="3008513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smtClean="0"/>
              <a:t>Worksheet 3</a:t>
            </a:r>
            <a:endParaRPr lang="en-GB" dirty="0"/>
          </a:p>
        </p:txBody>
      </p:sp>
      <p:sp>
        <p:nvSpPr>
          <p:cNvPr id="5" name="Text Placeholder 4"/>
          <p:cNvSpPr>
            <a:spLocks noGrp="1"/>
          </p:cNvSpPr>
          <p:nvPr>
            <p:ph type="body" sz="quarter" idx="14"/>
          </p:nvPr>
        </p:nvSpPr>
        <p:spPr>
          <a:xfrm>
            <a:off x="724280" y="1704179"/>
            <a:ext cx="7797230" cy="4605181"/>
          </a:xfrm>
        </p:spPr>
        <p:txBody>
          <a:bodyPr/>
          <a:lstStyle/>
          <a:p>
            <a:r>
              <a:rPr lang="en-GB" b="1" dirty="0" smtClean="0"/>
              <a:t>Task 2</a:t>
            </a:r>
          </a:p>
        </p:txBody>
      </p:sp>
      <p:graphicFrame>
        <p:nvGraphicFramePr>
          <p:cNvPr id="3" name="Table 2"/>
          <p:cNvGraphicFramePr>
            <a:graphicFrameLocks noGrp="1"/>
          </p:cNvGraphicFramePr>
          <p:nvPr>
            <p:extLst>
              <p:ext uri="{D42A27DB-BD31-4B8C-83A1-F6EECF244321}">
                <p14:modId xmlns:p14="http://schemas.microsoft.com/office/powerpoint/2010/main" val="2431841410"/>
              </p:ext>
            </p:extLst>
          </p:nvPr>
        </p:nvGraphicFramePr>
        <p:xfrm>
          <a:off x="1000943" y="2477212"/>
          <a:ext cx="7244382" cy="3503520"/>
        </p:xfrm>
        <a:graphic>
          <a:graphicData uri="http://schemas.openxmlformats.org/drawingml/2006/table">
            <a:tbl>
              <a:tblPr firstRow="1" firstCol="1" bandRow="1"/>
              <a:tblGrid>
                <a:gridCol w="1124735">
                  <a:extLst>
                    <a:ext uri="{9D8B030D-6E8A-4147-A177-3AD203B41FA5}">
                      <a16:colId xmlns:a16="http://schemas.microsoft.com/office/drawing/2014/main" xmlns="" val="2177438229"/>
                    </a:ext>
                  </a:extLst>
                </a:gridCol>
                <a:gridCol w="1638592">
                  <a:extLst>
                    <a:ext uri="{9D8B030D-6E8A-4147-A177-3AD203B41FA5}">
                      <a16:colId xmlns:a16="http://schemas.microsoft.com/office/drawing/2014/main" xmlns="" val="2906432686"/>
                    </a:ext>
                  </a:extLst>
                </a:gridCol>
                <a:gridCol w="1447810">
                  <a:extLst>
                    <a:ext uri="{9D8B030D-6E8A-4147-A177-3AD203B41FA5}">
                      <a16:colId xmlns:a16="http://schemas.microsoft.com/office/drawing/2014/main" xmlns="" val="20002"/>
                    </a:ext>
                  </a:extLst>
                </a:gridCol>
                <a:gridCol w="1322900">
                  <a:extLst>
                    <a:ext uri="{9D8B030D-6E8A-4147-A177-3AD203B41FA5}">
                      <a16:colId xmlns:a16="http://schemas.microsoft.com/office/drawing/2014/main" xmlns="" val="4074205446"/>
                    </a:ext>
                  </a:extLst>
                </a:gridCol>
                <a:gridCol w="1710345">
                  <a:extLst>
                    <a:ext uri="{9D8B030D-6E8A-4147-A177-3AD203B41FA5}">
                      <a16:colId xmlns:a16="http://schemas.microsoft.com/office/drawing/2014/main" xmlns="" val="1215741872"/>
                    </a:ext>
                  </a:extLst>
                </a:gridCol>
              </a:tblGrid>
              <a:tr h="554746">
                <a:tc>
                  <a:txBody>
                    <a:bodyPr/>
                    <a:lstStyle/>
                    <a:p>
                      <a:pPr algn="ctr">
                        <a:spcAft>
                          <a:spcPts val="0"/>
                        </a:spcAft>
                        <a:tabLst>
                          <a:tab pos="270510" algn="l"/>
                        </a:tabLst>
                      </a:pPr>
                      <a:r>
                        <a:rPr lang="en-GB" sz="1600" b="1" dirty="0">
                          <a:solidFill>
                            <a:srgbClr val="FFFFFF"/>
                          </a:solidFill>
                          <a:effectLst/>
                          <a:latin typeface="Arial" panose="020B0604020202020204" pitchFamily="34" charset="0"/>
                          <a:ea typeface="Times New Roman" panose="02020603050405020304" pitchFamily="18" charset="0"/>
                        </a:rPr>
                        <a:t>Bits used for opcode</a:t>
                      </a:r>
                      <a:endParaRPr lang="en-GB" sz="1800" dirty="0">
                        <a:effectLst/>
                        <a:latin typeface="Times New Roman" panose="02020603050405020304" pitchFamily="18" charset="0"/>
                        <a:ea typeface="SimSun" panose="02010600030101010101" pitchFamily="2" charset="-122"/>
                      </a:endParaRPr>
                    </a:p>
                  </a:txBody>
                  <a:tcPr marL="68580" marR="68580" marT="0" marB="0" anchor="ctr">
                    <a:lnL>
                      <a:noFill/>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rgbClr val="C396A3"/>
                    </a:solidFill>
                  </a:tcPr>
                </a:tc>
                <a:tc>
                  <a:txBody>
                    <a:bodyPr/>
                    <a:lstStyle/>
                    <a:p>
                      <a:pPr algn="ctr">
                        <a:spcAft>
                          <a:spcPts val="0"/>
                        </a:spcAft>
                        <a:tabLst>
                          <a:tab pos="270510" algn="l"/>
                        </a:tabLst>
                      </a:pPr>
                      <a:r>
                        <a:rPr lang="en-GB" sz="1600" b="1" dirty="0">
                          <a:solidFill>
                            <a:srgbClr val="FFFFFF"/>
                          </a:solidFill>
                          <a:effectLst/>
                          <a:latin typeface="Arial" panose="020B0604020202020204" pitchFamily="34" charset="0"/>
                          <a:ea typeface="Times New Roman" panose="02020603050405020304" pitchFamily="18" charset="0"/>
                        </a:rPr>
                        <a:t>Number of possible operations</a:t>
                      </a:r>
                      <a:endParaRPr lang="en-GB" sz="1800" dirty="0">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rgbClr val="C396A3"/>
                    </a:solidFill>
                  </a:tcPr>
                </a:tc>
                <a:tc>
                  <a:txBody>
                    <a:bodyPr/>
                    <a:lstStyle/>
                    <a:p>
                      <a:pPr marL="0" algn="ctr" defTabSz="457200" rtl="0" eaLnBrk="1" latinLnBrk="0" hangingPunct="1">
                        <a:spcAft>
                          <a:spcPts val="0"/>
                        </a:spcAft>
                        <a:tabLst>
                          <a:tab pos="270510" algn="l"/>
                        </a:tabLst>
                      </a:pPr>
                      <a:r>
                        <a:rPr lang="en-GB" sz="1600" b="1" kern="1200" dirty="0" smtClean="0">
                          <a:solidFill>
                            <a:srgbClr val="FFFFFF"/>
                          </a:solidFill>
                          <a:effectLst/>
                          <a:latin typeface="Arial" panose="020B0604020202020204" pitchFamily="34" charset="0"/>
                          <a:ea typeface="Times New Roman" panose="02020603050405020304" pitchFamily="18" charset="0"/>
                          <a:cs typeface="+mn-cs"/>
                        </a:rPr>
                        <a:t>Bits used for addressing mode</a:t>
                      </a:r>
                      <a:endParaRPr lang="en-GB" sz="1600" b="1" kern="1200" dirty="0">
                        <a:solidFill>
                          <a:srgbClr val="FFFFFF"/>
                        </a:solidFill>
                        <a:effectLst/>
                        <a:latin typeface="Arial" panose="020B0604020202020204" pitchFamily="34" charset="0"/>
                        <a:ea typeface="Times New Roman" panose="02020603050405020304" pitchFamily="18" charset="0"/>
                        <a:cs typeface="+mn-cs"/>
                      </a:endParaRPr>
                    </a:p>
                  </a:txBody>
                  <a:tcPr marL="68580" marR="68580" marT="0" marB="0"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rgbClr val="C396A3"/>
                    </a:solidFill>
                  </a:tcPr>
                </a:tc>
                <a:tc>
                  <a:txBody>
                    <a:bodyPr/>
                    <a:lstStyle/>
                    <a:p>
                      <a:pPr algn="ctr">
                        <a:spcAft>
                          <a:spcPts val="0"/>
                        </a:spcAft>
                        <a:tabLst>
                          <a:tab pos="270510" algn="l"/>
                        </a:tabLst>
                      </a:pPr>
                      <a:r>
                        <a:rPr lang="en-GB" sz="1600" b="1" dirty="0">
                          <a:solidFill>
                            <a:srgbClr val="FFFFFF"/>
                          </a:solidFill>
                          <a:effectLst/>
                          <a:latin typeface="Arial" panose="020B0604020202020204" pitchFamily="34" charset="0"/>
                          <a:ea typeface="Times New Roman" panose="02020603050405020304" pitchFamily="18" charset="0"/>
                        </a:rPr>
                        <a:t>Bits used for operand</a:t>
                      </a:r>
                      <a:endParaRPr lang="en-GB" sz="1800" dirty="0">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rgbClr val="C396A3"/>
                    </a:solidFill>
                  </a:tcPr>
                </a:tc>
                <a:tc>
                  <a:txBody>
                    <a:bodyPr/>
                    <a:lstStyle/>
                    <a:p>
                      <a:pPr algn="ctr">
                        <a:spcAft>
                          <a:spcPts val="0"/>
                        </a:spcAft>
                        <a:tabLst>
                          <a:tab pos="270510" algn="l"/>
                        </a:tabLst>
                      </a:pPr>
                      <a:r>
                        <a:rPr lang="en-GB" sz="1600" b="1">
                          <a:solidFill>
                            <a:srgbClr val="FFFFFF"/>
                          </a:solidFill>
                          <a:effectLst/>
                          <a:latin typeface="Arial" panose="020B0604020202020204" pitchFamily="34" charset="0"/>
                          <a:ea typeface="Times New Roman" panose="02020603050405020304" pitchFamily="18" charset="0"/>
                        </a:rPr>
                        <a:t>Maximum value available for operand</a:t>
                      </a:r>
                      <a:endParaRPr lang="en-GB" sz="1800">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rgbClr val="C396A3"/>
                      </a:solidFill>
                      <a:prstDash val="solid"/>
                      <a:round/>
                      <a:headEnd type="none" w="med" len="med"/>
                      <a:tailEnd type="none" w="med" len="med"/>
                    </a:lnL>
                    <a:lnR>
                      <a:noFill/>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rgbClr val="C396A3"/>
                    </a:solidFill>
                  </a:tcPr>
                </a:tc>
                <a:extLst>
                  <a:ext uri="{0D108BD9-81ED-4DB2-BD59-A6C34878D82A}">
                    <a16:rowId xmlns:a16="http://schemas.microsoft.com/office/drawing/2014/main" xmlns="" val="703605029"/>
                  </a:ext>
                </a:extLst>
              </a:tr>
              <a:tr h="396000">
                <a:tc>
                  <a:txBody>
                    <a:bodyPr/>
                    <a:lstStyle/>
                    <a:p>
                      <a:pPr algn="ctr">
                        <a:spcAft>
                          <a:spcPts val="0"/>
                        </a:spcAft>
                        <a:tabLst>
                          <a:tab pos="270510" algn="l"/>
                        </a:tabLst>
                      </a:pPr>
                      <a:r>
                        <a:rPr lang="en-GB" sz="2000" b="1" dirty="0">
                          <a:solidFill>
                            <a:srgbClr val="000000"/>
                          </a:solidFill>
                          <a:effectLst/>
                          <a:latin typeface="Arial" panose="020B0604020202020204" pitchFamily="34" charset="0"/>
                          <a:ea typeface="Times New Roman" panose="02020603050405020304" pitchFamily="18" charset="0"/>
                        </a:rPr>
                        <a:t>2</a:t>
                      </a:r>
                      <a:endParaRPr lang="en-GB" sz="2400" b="1" dirty="0">
                        <a:effectLst/>
                        <a:latin typeface="Times New Roman" panose="02020603050405020304" pitchFamily="18" charset="0"/>
                        <a:ea typeface="SimSun" panose="02010600030101010101" pitchFamily="2" charset="-122"/>
                      </a:endParaRPr>
                    </a:p>
                  </a:txBody>
                  <a:tcPr marL="68580" marR="68580" marT="0" marB="0" anchor="ctr">
                    <a:lnL>
                      <a:noFill/>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a:txBody>
                    <a:bodyPr/>
                    <a:lstStyle/>
                    <a:p>
                      <a:pPr algn="ctr">
                        <a:spcAft>
                          <a:spcPts val="0"/>
                        </a:spcAft>
                        <a:tabLst>
                          <a:tab pos="270510" algn="l"/>
                        </a:tabLst>
                      </a:pPr>
                      <a:r>
                        <a:rPr lang="en-GB" sz="2000" b="1" dirty="0">
                          <a:solidFill>
                            <a:srgbClr val="000000"/>
                          </a:solidFill>
                          <a:effectLst/>
                          <a:latin typeface="Arial" panose="020B0604020202020204" pitchFamily="34" charset="0"/>
                          <a:ea typeface="Times New Roman" panose="02020603050405020304" pitchFamily="18" charset="0"/>
                        </a:rPr>
                        <a:t>4</a:t>
                      </a:r>
                      <a:endParaRPr lang="en-GB" sz="2400" b="1" dirty="0">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a:txBody>
                    <a:bodyPr/>
                    <a:lstStyle/>
                    <a:p>
                      <a:pPr marL="0" algn="ctr" defTabSz="457200" rtl="0" eaLnBrk="1" latinLnBrk="0" hangingPunct="1">
                        <a:spcAft>
                          <a:spcPts val="0"/>
                        </a:spcAft>
                        <a:tabLst>
                          <a:tab pos="270510" algn="l"/>
                        </a:tabLst>
                      </a:pPr>
                      <a:r>
                        <a:rPr lang="en-GB" sz="2000" b="1" kern="1200" dirty="0" smtClean="0">
                          <a:solidFill>
                            <a:schemeClr val="tx1"/>
                          </a:solidFill>
                          <a:effectLst/>
                          <a:latin typeface="Arial" panose="020B0604020202020204" pitchFamily="34" charset="0"/>
                          <a:ea typeface="Times New Roman" panose="02020603050405020304" pitchFamily="18" charset="0"/>
                          <a:cs typeface="+mn-cs"/>
                        </a:rPr>
                        <a:t>2</a:t>
                      </a:r>
                      <a:endParaRPr lang="en-GB" sz="2000" b="1" kern="1200" dirty="0">
                        <a:solidFill>
                          <a:schemeClr val="tx1"/>
                        </a:solidFill>
                        <a:effectLst/>
                        <a:latin typeface="Arial" panose="020B0604020202020204" pitchFamily="34" charset="0"/>
                        <a:ea typeface="Times New Roman" panose="02020603050405020304" pitchFamily="18" charset="0"/>
                        <a:cs typeface="+mn-cs"/>
                      </a:endParaRPr>
                    </a:p>
                  </a:txBody>
                  <a:tcPr marL="68580" marR="68580" marT="0" marB="0"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a:txBody>
                    <a:bodyPr/>
                    <a:lstStyle/>
                    <a:p>
                      <a:pPr algn="ctr">
                        <a:spcAft>
                          <a:spcPts val="0"/>
                        </a:spcAft>
                        <a:tabLst>
                          <a:tab pos="270510" algn="l"/>
                        </a:tabLst>
                      </a:pPr>
                      <a:r>
                        <a:rPr lang="en-GB" sz="2000" b="1">
                          <a:solidFill>
                            <a:srgbClr val="000000"/>
                          </a:solidFill>
                          <a:effectLst/>
                          <a:latin typeface="Arial" panose="020B0604020202020204" pitchFamily="34" charset="0"/>
                          <a:ea typeface="Times New Roman" panose="02020603050405020304" pitchFamily="18" charset="0"/>
                        </a:rPr>
                        <a:t>12</a:t>
                      </a:r>
                      <a:endParaRPr lang="en-GB" sz="2400" b="1">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a:txBody>
                    <a:bodyPr/>
                    <a:lstStyle/>
                    <a:p>
                      <a:pPr algn="ctr">
                        <a:spcAft>
                          <a:spcPts val="0"/>
                        </a:spcAft>
                        <a:tabLst>
                          <a:tab pos="270510" algn="l"/>
                        </a:tabLst>
                      </a:pPr>
                      <a:r>
                        <a:rPr lang="en-GB" sz="2000" b="1" dirty="0">
                          <a:solidFill>
                            <a:srgbClr val="000000"/>
                          </a:solidFill>
                          <a:effectLst/>
                          <a:latin typeface="Arial" panose="020B0604020202020204" pitchFamily="34" charset="0"/>
                          <a:ea typeface="Times New Roman" panose="02020603050405020304" pitchFamily="18" charset="0"/>
                        </a:rPr>
                        <a:t> </a:t>
                      </a:r>
                      <a:endParaRPr lang="en-GB" sz="2400" b="1" dirty="0">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rgbClr val="C396A3"/>
                      </a:solidFill>
                      <a:prstDash val="solid"/>
                      <a:round/>
                      <a:headEnd type="none" w="med" len="med"/>
                      <a:tailEnd type="none" w="med" len="med"/>
                    </a:lnL>
                    <a:lnR>
                      <a:noFill/>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extLst>
                  <a:ext uri="{0D108BD9-81ED-4DB2-BD59-A6C34878D82A}">
                    <a16:rowId xmlns:a16="http://schemas.microsoft.com/office/drawing/2014/main" xmlns="" val="2614141985"/>
                  </a:ext>
                </a:extLst>
              </a:tr>
              <a:tr h="396000">
                <a:tc>
                  <a:txBody>
                    <a:bodyPr/>
                    <a:lstStyle/>
                    <a:p>
                      <a:pPr algn="ctr">
                        <a:spcAft>
                          <a:spcPts val="0"/>
                        </a:spcAft>
                        <a:tabLst>
                          <a:tab pos="270510" algn="l"/>
                        </a:tabLst>
                      </a:pPr>
                      <a:r>
                        <a:rPr lang="en-GB" sz="2000" b="1" dirty="0">
                          <a:solidFill>
                            <a:srgbClr val="FF0000"/>
                          </a:solidFill>
                          <a:effectLst/>
                          <a:latin typeface="Arial" panose="020B0604020202020204" pitchFamily="34" charset="0"/>
                          <a:ea typeface="Times New Roman" panose="02020603050405020304" pitchFamily="18" charset="0"/>
                        </a:rPr>
                        <a:t> </a:t>
                      </a:r>
                      <a:endParaRPr lang="en-GB" sz="2400" b="1" dirty="0">
                        <a:effectLst/>
                        <a:latin typeface="Times New Roman" panose="02020603050405020304" pitchFamily="18" charset="0"/>
                        <a:ea typeface="SimSun" panose="02010600030101010101" pitchFamily="2" charset="-122"/>
                      </a:endParaRPr>
                    </a:p>
                  </a:txBody>
                  <a:tcPr marL="68580" marR="68580" marT="0" marB="0" anchor="ctr">
                    <a:lnL>
                      <a:noFill/>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a:txBody>
                    <a:bodyPr/>
                    <a:lstStyle/>
                    <a:p>
                      <a:pPr algn="ctr">
                        <a:spcAft>
                          <a:spcPts val="0"/>
                        </a:spcAft>
                        <a:tabLst>
                          <a:tab pos="270510" algn="l"/>
                        </a:tabLst>
                      </a:pPr>
                      <a:r>
                        <a:rPr lang="en-GB" sz="2000" b="1" dirty="0">
                          <a:solidFill>
                            <a:srgbClr val="FF0000"/>
                          </a:solidFill>
                          <a:effectLst/>
                          <a:latin typeface="Arial" panose="020B0604020202020204" pitchFamily="34" charset="0"/>
                          <a:ea typeface="Times New Roman" panose="02020603050405020304" pitchFamily="18" charset="0"/>
                        </a:rPr>
                        <a:t> </a:t>
                      </a:r>
                      <a:endParaRPr lang="en-GB" sz="2400" b="1" dirty="0">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a:txBody>
                    <a:bodyPr/>
                    <a:lstStyle/>
                    <a:p>
                      <a:pPr marL="0" algn="ctr" defTabSz="457200" rtl="0" eaLnBrk="1" latinLnBrk="0" hangingPunct="1">
                        <a:spcAft>
                          <a:spcPts val="0"/>
                        </a:spcAft>
                        <a:tabLst>
                          <a:tab pos="270510" algn="l"/>
                        </a:tabLst>
                      </a:pPr>
                      <a:r>
                        <a:rPr lang="en-GB" sz="2000" b="1" kern="1200" dirty="0" smtClean="0">
                          <a:solidFill>
                            <a:schemeClr val="tx1"/>
                          </a:solidFill>
                          <a:effectLst/>
                          <a:latin typeface="Arial" panose="020B0604020202020204" pitchFamily="34" charset="0"/>
                          <a:ea typeface="Times New Roman" panose="02020603050405020304" pitchFamily="18" charset="0"/>
                          <a:cs typeface="+mn-cs"/>
                        </a:rPr>
                        <a:t>2</a:t>
                      </a:r>
                      <a:endParaRPr lang="en-GB" sz="2000" b="1" kern="1200" dirty="0">
                        <a:solidFill>
                          <a:schemeClr val="tx1"/>
                        </a:solidFill>
                        <a:effectLst/>
                        <a:latin typeface="Arial" panose="020B0604020202020204" pitchFamily="34" charset="0"/>
                        <a:ea typeface="Times New Roman" panose="02020603050405020304" pitchFamily="18" charset="0"/>
                        <a:cs typeface="+mn-cs"/>
                      </a:endParaRPr>
                    </a:p>
                  </a:txBody>
                  <a:tcPr marL="68580" marR="68580" marT="0" marB="0"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a:txBody>
                    <a:bodyPr/>
                    <a:lstStyle/>
                    <a:p>
                      <a:pPr algn="ctr">
                        <a:spcAft>
                          <a:spcPts val="0"/>
                        </a:spcAft>
                        <a:tabLst>
                          <a:tab pos="270510" algn="l"/>
                        </a:tabLst>
                      </a:pPr>
                      <a:r>
                        <a:rPr lang="en-GB" sz="2000" b="1">
                          <a:solidFill>
                            <a:srgbClr val="000000"/>
                          </a:solidFill>
                          <a:effectLst/>
                          <a:latin typeface="Arial" panose="020B0604020202020204" pitchFamily="34" charset="0"/>
                          <a:ea typeface="Times New Roman" panose="02020603050405020304" pitchFamily="18" charset="0"/>
                        </a:rPr>
                        <a:t>10</a:t>
                      </a:r>
                      <a:endParaRPr lang="en-GB" sz="2400" b="1">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a:txBody>
                    <a:bodyPr/>
                    <a:lstStyle/>
                    <a:p>
                      <a:pPr algn="ctr">
                        <a:spcAft>
                          <a:spcPts val="0"/>
                        </a:spcAft>
                        <a:tabLst>
                          <a:tab pos="270510" algn="l"/>
                        </a:tabLst>
                      </a:pPr>
                      <a:r>
                        <a:rPr lang="en-GB" sz="2000" b="1" dirty="0">
                          <a:solidFill>
                            <a:srgbClr val="000000"/>
                          </a:solidFill>
                          <a:effectLst/>
                          <a:latin typeface="Arial" panose="020B0604020202020204" pitchFamily="34" charset="0"/>
                          <a:ea typeface="Times New Roman" panose="02020603050405020304" pitchFamily="18" charset="0"/>
                        </a:rPr>
                        <a:t> </a:t>
                      </a:r>
                      <a:endParaRPr lang="en-GB" sz="2400" b="1" dirty="0">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rgbClr val="C396A3"/>
                      </a:solidFill>
                      <a:prstDash val="solid"/>
                      <a:round/>
                      <a:headEnd type="none" w="med" len="med"/>
                      <a:tailEnd type="none" w="med" len="med"/>
                    </a:lnL>
                    <a:lnR>
                      <a:noFill/>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extLst>
                  <a:ext uri="{0D108BD9-81ED-4DB2-BD59-A6C34878D82A}">
                    <a16:rowId xmlns:a16="http://schemas.microsoft.com/office/drawing/2014/main" xmlns="" val="4101429725"/>
                  </a:ext>
                </a:extLst>
              </a:tr>
              <a:tr h="396000">
                <a:tc>
                  <a:txBody>
                    <a:bodyPr/>
                    <a:lstStyle/>
                    <a:p>
                      <a:pPr algn="ctr">
                        <a:spcAft>
                          <a:spcPts val="0"/>
                        </a:spcAft>
                        <a:tabLst>
                          <a:tab pos="270510" algn="l"/>
                        </a:tabLst>
                      </a:pPr>
                      <a:r>
                        <a:rPr lang="en-GB" sz="2000" b="1">
                          <a:solidFill>
                            <a:srgbClr val="000000"/>
                          </a:solidFill>
                          <a:effectLst/>
                          <a:latin typeface="Arial" panose="020B0604020202020204" pitchFamily="34" charset="0"/>
                          <a:ea typeface="Times New Roman" panose="02020603050405020304" pitchFamily="18" charset="0"/>
                        </a:rPr>
                        <a:t>5</a:t>
                      </a:r>
                      <a:endParaRPr lang="en-GB" sz="2400" b="1">
                        <a:effectLst/>
                        <a:latin typeface="Times New Roman" panose="02020603050405020304" pitchFamily="18" charset="0"/>
                        <a:ea typeface="SimSun" panose="02010600030101010101" pitchFamily="2" charset="-122"/>
                      </a:endParaRPr>
                    </a:p>
                  </a:txBody>
                  <a:tcPr marL="68580" marR="68580" marT="0" marB="0" anchor="ctr">
                    <a:lnL>
                      <a:noFill/>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a:txBody>
                    <a:bodyPr/>
                    <a:lstStyle/>
                    <a:p>
                      <a:pPr algn="ctr">
                        <a:spcAft>
                          <a:spcPts val="0"/>
                        </a:spcAft>
                        <a:tabLst>
                          <a:tab pos="270510" algn="l"/>
                        </a:tabLst>
                      </a:pPr>
                      <a:r>
                        <a:rPr lang="en-GB" sz="2000" b="1" dirty="0">
                          <a:solidFill>
                            <a:srgbClr val="000000"/>
                          </a:solidFill>
                          <a:effectLst/>
                          <a:latin typeface="Arial" panose="020B0604020202020204" pitchFamily="34" charset="0"/>
                          <a:ea typeface="Times New Roman" panose="02020603050405020304" pitchFamily="18" charset="0"/>
                        </a:rPr>
                        <a:t>32</a:t>
                      </a:r>
                      <a:endParaRPr lang="en-GB" sz="2400" b="1" dirty="0">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a:txBody>
                    <a:bodyPr/>
                    <a:lstStyle/>
                    <a:p>
                      <a:pPr marL="0" algn="ctr" defTabSz="457200" rtl="0" eaLnBrk="1" latinLnBrk="0" hangingPunct="1">
                        <a:spcAft>
                          <a:spcPts val="0"/>
                        </a:spcAft>
                        <a:tabLst>
                          <a:tab pos="270510" algn="l"/>
                        </a:tabLst>
                      </a:pPr>
                      <a:r>
                        <a:rPr lang="en-GB" sz="2000" b="1" kern="1200" dirty="0" smtClean="0">
                          <a:solidFill>
                            <a:schemeClr val="tx1"/>
                          </a:solidFill>
                          <a:effectLst/>
                          <a:latin typeface="Arial" panose="020B0604020202020204" pitchFamily="34" charset="0"/>
                          <a:ea typeface="Times New Roman" panose="02020603050405020304" pitchFamily="18" charset="0"/>
                          <a:cs typeface="+mn-cs"/>
                        </a:rPr>
                        <a:t>2</a:t>
                      </a:r>
                      <a:endParaRPr lang="en-GB" sz="2000" b="1" kern="1200" dirty="0">
                        <a:solidFill>
                          <a:schemeClr val="tx1"/>
                        </a:solidFill>
                        <a:effectLst/>
                        <a:latin typeface="Arial" panose="020B0604020202020204" pitchFamily="34" charset="0"/>
                        <a:ea typeface="Times New Roman" panose="02020603050405020304" pitchFamily="18" charset="0"/>
                        <a:cs typeface="+mn-cs"/>
                      </a:endParaRPr>
                    </a:p>
                  </a:txBody>
                  <a:tcPr marL="68580" marR="68580" marT="0" marB="0"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a:txBody>
                    <a:bodyPr/>
                    <a:lstStyle/>
                    <a:p>
                      <a:pPr algn="ctr">
                        <a:spcAft>
                          <a:spcPts val="0"/>
                        </a:spcAft>
                        <a:tabLst>
                          <a:tab pos="270510" algn="l"/>
                        </a:tabLst>
                      </a:pPr>
                      <a:r>
                        <a:rPr lang="en-GB" sz="2000" b="1">
                          <a:solidFill>
                            <a:srgbClr val="000000"/>
                          </a:solidFill>
                          <a:effectLst/>
                          <a:latin typeface="Arial" panose="020B0604020202020204" pitchFamily="34" charset="0"/>
                          <a:ea typeface="Times New Roman" panose="02020603050405020304" pitchFamily="18" charset="0"/>
                        </a:rPr>
                        <a:t>9</a:t>
                      </a:r>
                      <a:endParaRPr lang="en-GB" sz="2400" b="1">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a:txBody>
                    <a:bodyPr/>
                    <a:lstStyle/>
                    <a:p>
                      <a:pPr algn="ctr">
                        <a:spcAft>
                          <a:spcPts val="0"/>
                        </a:spcAft>
                        <a:tabLst>
                          <a:tab pos="270510" algn="l"/>
                        </a:tabLst>
                      </a:pPr>
                      <a:r>
                        <a:rPr lang="en-GB" sz="2000" b="1" dirty="0">
                          <a:solidFill>
                            <a:srgbClr val="000000"/>
                          </a:solidFill>
                          <a:effectLst/>
                          <a:latin typeface="Arial" panose="020B0604020202020204" pitchFamily="34" charset="0"/>
                          <a:ea typeface="Times New Roman" panose="02020603050405020304" pitchFamily="18" charset="0"/>
                        </a:rPr>
                        <a:t>511</a:t>
                      </a:r>
                      <a:endParaRPr lang="en-GB" sz="2400" b="1" dirty="0">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rgbClr val="C396A3"/>
                      </a:solidFill>
                      <a:prstDash val="solid"/>
                      <a:round/>
                      <a:headEnd type="none" w="med" len="med"/>
                      <a:tailEnd type="none" w="med" len="med"/>
                    </a:lnL>
                    <a:lnR>
                      <a:noFill/>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extLst>
                  <a:ext uri="{0D108BD9-81ED-4DB2-BD59-A6C34878D82A}">
                    <a16:rowId xmlns:a16="http://schemas.microsoft.com/office/drawing/2014/main" xmlns="" val="450093327"/>
                  </a:ext>
                </a:extLst>
              </a:tr>
              <a:tr h="396000">
                <a:tc>
                  <a:txBody>
                    <a:bodyPr/>
                    <a:lstStyle/>
                    <a:p>
                      <a:pPr algn="ctr">
                        <a:spcAft>
                          <a:spcPts val="0"/>
                        </a:spcAft>
                        <a:tabLst>
                          <a:tab pos="270510" algn="l"/>
                        </a:tabLst>
                      </a:pPr>
                      <a:r>
                        <a:rPr lang="en-GB" sz="2000" b="1">
                          <a:solidFill>
                            <a:srgbClr val="FF0000"/>
                          </a:solidFill>
                          <a:effectLst/>
                          <a:latin typeface="Arial" panose="020B0604020202020204" pitchFamily="34" charset="0"/>
                          <a:ea typeface="Times New Roman" panose="02020603050405020304" pitchFamily="18" charset="0"/>
                        </a:rPr>
                        <a:t> </a:t>
                      </a:r>
                      <a:endParaRPr lang="en-GB" sz="2400" b="1">
                        <a:effectLst/>
                        <a:latin typeface="Times New Roman" panose="02020603050405020304" pitchFamily="18" charset="0"/>
                        <a:ea typeface="SimSun" panose="02010600030101010101" pitchFamily="2" charset="-122"/>
                      </a:endParaRPr>
                    </a:p>
                  </a:txBody>
                  <a:tcPr marL="68580" marR="68580" marT="0" marB="0" anchor="ctr">
                    <a:lnL>
                      <a:noFill/>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a:txBody>
                    <a:bodyPr/>
                    <a:lstStyle/>
                    <a:p>
                      <a:pPr algn="ctr">
                        <a:spcAft>
                          <a:spcPts val="0"/>
                        </a:spcAft>
                        <a:tabLst>
                          <a:tab pos="270510" algn="l"/>
                        </a:tabLst>
                      </a:pPr>
                      <a:r>
                        <a:rPr lang="en-GB" sz="2000" b="1" dirty="0" smtClean="0">
                          <a:solidFill>
                            <a:schemeClr val="tx1"/>
                          </a:solidFill>
                          <a:effectLst/>
                          <a:latin typeface="Arial" panose="020B0604020202020204" pitchFamily="34" charset="0"/>
                          <a:ea typeface="Times New Roman" panose="02020603050405020304" pitchFamily="18" charset="0"/>
                        </a:rPr>
                        <a:t>64</a:t>
                      </a:r>
                      <a:endParaRPr lang="en-GB" sz="2400" b="1" dirty="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a:txBody>
                    <a:bodyPr/>
                    <a:lstStyle/>
                    <a:p>
                      <a:pPr marL="0" algn="ctr" defTabSz="457200" rtl="0" eaLnBrk="1" latinLnBrk="0" hangingPunct="1">
                        <a:spcAft>
                          <a:spcPts val="0"/>
                        </a:spcAft>
                        <a:tabLst>
                          <a:tab pos="270510" algn="l"/>
                        </a:tabLst>
                      </a:pPr>
                      <a:r>
                        <a:rPr lang="en-GB" sz="2000" b="1" kern="1200" dirty="0" smtClean="0">
                          <a:solidFill>
                            <a:schemeClr val="tx1"/>
                          </a:solidFill>
                          <a:effectLst/>
                          <a:latin typeface="Arial" panose="020B0604020202020204" pitchFamily="34" charset="0"/>
                          <a:ea typeface="Times New Roman" panose="02020603050405020304" pitchFamily="18" charset="0"/>
                          <a:cs typeface="+mn-cs"/>
                        </a:rPr>
                        <a:t>2</a:t>
                      </a:r>
                      <a:endParaRPr lang="en-GB" sz="2000" b="1" kern="1200" dirty="0">
                        <a:solidFill>
                          <a:schemeClr val="tx1"/>
                        </a:solidFill>
                        <a:effectLst/>
                        <a:latin typeface="Arial" panose="020B0604020202020204" pitchFamily="34" charset="0"/>
                        <a:ea typeface="Times New Roman" panose="02020603050405020304" pitchFamily="18" charset="0"/>
                        <a:cs typeface="+mn-cs"/>
                      </a:endParaRPr>
                    </a:p>
                  </a:txBody>
                  <a:tcPr marL="68580" marR="68580" marT="0" marB="0"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a:txBody>
                    <a:bodyPr/>
                    <a:lstStyle/>
                    <a:p>
                      <a:pPr algn="ctr">
                        <a:spcAft>
                          <a:spcPts val="0"/>
                        </a:spcAft>
                        <a:tabLst>
                          <a:tab pos="270510" algn="l"/>
                        </a:tabLst>
                      </a:pPr>
                      <a:r>
                        <a:rPr lang="en-GB" sz="2000" b="1" dirty="0">
                          <a:solidFill>
                            <a:srgbClr val="FF0000"/>
                          </a:solidFill>
                          <a:effectLst/>
                          <a:latin typeface="Arial" panose="020B0604020202020204" pitchFamily="34" charset="0"/>
                          <a:ea typeface="Times New Roman" panose="02020603050405020304" pitchFamily="18" charset="0"/>
                        </a:rPr>
                        <a:t> </a:t>
                      </a:r>
                      <a:endParaRPr lang="en-GB" sz="2400" b="1" dirty="0">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a:txBody>
                    <a:bodyPr/>
                    <a:lstStyle/>
                    <a:p>
                      <a:pPr algn="ctr">
                        <a:spcAft>
                          <a:spcPts val="0"/>
                        </a:spcAft>
                        <a:tabLst>
                          <a:tab pos="270510" algn="l"/>
                        </a:tabLst>
                      </a:pPr>
                      <a:r>
                        <a:rPr lang="en-GB" sz="2000" b="1" dirty="0">
                          <a:solidFill>
                            <a:srgbClr val="FF0000"/>
                          </a:solidFill>
                          <a:effectLst/>
                          <a:latin typeface="Arial" panose="020B0604020202020204" pitchFamily="34" charset="0"/>
                          <a:ea typeface="Times New Roman" panose="02020603050405020304" pitchFamily="18" charset="0"/>
                        </a:rPr>
                        <a:t> </a:t>
                      </a:r>
                      <a:endParaRPr lang="en-GB" sz="2400" b="1" dirty="0">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rgbClr val="C396A3"/>
                      </a:solidFill>
                      <a:prstDash val="solid"/>
                      <a:round/>
                      <a:headEnd type="none" w="med" len="med"/>
                      <a:tailEnd type="none" w="med" len="med"/>
                    </a:lnL>
                    <a:lnR>
                      <a:noFill/>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extLst>
                  <a:ext uri="{0D108BD9-81ED-4DB2-BD59-A6C34878D82A}">
                    <a16:rowId xmlns:a16="http://schemas.microsoft.com/office/drawing/2014/main" xmlns="" val="3926608947"/>
                  </a:ext>
                </a:extLst>
              </a:tr>
              <a:tr h="396000">
                <a:tc>
                  <a:txBody>
                    <a:bodyPr/>
                    <a:lstStyle/>
                    <a:p>
                      <a:pPr algn="ctr">
                        <a:spcAft>
                          <a:spcPts val="0"/>
                        </a:spcAft>
                        <a:tabLst>
                          <a:tab pos="270510" algn="l"/>
                        </a:tabLst>
                      </a:pPr>
                      <a:r>
                        <a:rPr lang="en-GB" sz="2000" b="1">
                          <a:solidFill>
                            <a:srgbClr val="000000"/>
                          </a:solidFill>
                          <a:effectLst/>
                          <a:latin typeface="Arial" panose="020B0604020202020204" pitchFamily="34" charset="0"/>
                          <a:ea typeface="Times New Roman" panose="02020603050405020304" pitchFamily="18" charset="0"/>
                        </a:rPr>
                        <a:t>7</a:t>
                      </a:r>
                      <a:endParaRPr lang="en-GB" sz="2400" b="1">
                        <a:effectLst/>
                        <a:latin typeface="Times New Roman" panose="02020603050405020304" pitchFamily="18" charset="0"/>
                        <a:ea typeface="SimSun" panose="02010600030101010101" pitchFamily="2" charset="-122"/>
                      </a:endParaRPr>
                    </a:p>
                  </a:txBody>
                  <a:tcPr marL="68580" marR="68580" marT="0" marB="0" anchor="ctr">
                    <a:lnL>
                      <a:noFill/>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a:txBody>
                    <a:bodyPr/>
                    <a:lstStyle/>
                    <a:p>
                      <a:pPr algn="ctr">
                        <a:spcAft>
                          <a:spcPts val="0"/>
                        </a:spcAft>
                        <a:tabLst>
                          <a:tab pos="270510" algn="l"/>
                        </a:tabLst>
                      </a:pPr>
                      <a:r>
                        <a:rPr lang="en-GB" sz="2000" b="1">
                          <a:solidFill>
                            <a:srgbClr val="000000"/>
                          </a:solidFill>
                          <a:effectLst/>
                          <a:latin typeface="Arial" panose="020B0604020202020204" pitchFamily="34" charset="0"/>
                          <a:ea typeface="Times New Roman" panose="02020603050405020304" pitchFamily="18" charset="0"/>
                        </a:rPr>
                        <a:t>128</a:t>
                      </a:r>
                      <a:endParaRPr lang="en-GB" sz="2400" b="1">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a:txBody>
                    <a:bodyPr/>
                    <a:lstStyle/>
                    <a:p>
                      <a:pPr marL="0" algn="ctr" defTabSz="457200" rtl="0" eaLnBrk="1" latinLnBrk="0" hangingPunct="1">
                        <a:spcAft>
                          <a:spcPts val="0"/>
                        </a:spcAft>
                        <a:tabLst>
                          <a:tab pos="270510" algn="l"/>
                        </a:tabLst>
                      </a:pPr>
                      <a:r>
                        <a:rPr lang="en-GB" sz="2000" b="1" kern="1200" dirty="0" smtClean="0">
                          <a:solidFill>
                            <a:schemeClr val="tx1"/>
                          </a:solidFill>
                          <a:effectLst/>
                          <a:latin typeface="Arial" panose="020B0604020202020204" pitchFamily="34" charset="0"/>
                          <a:ea typeface="Times New Roman" panose="02020603050405020304" pitchFamily="18" charset="0"/>
                          <a:cs typeface="+mn-cs"/>
                        </a:rPr>
                        <a:t>2</a:t>
                      </a:r>
                      <a:endParaRPr lang="en-GB" sz="2000" b="1" kern="1200" dirty="0">
                        <a:solidFill>
                          <a:schemeClr val="tx1"/>
                        </a:solidFill>
                        <a:effectLst/>
                        <a:latin typeface="Arial" panose="020B0604020202020204" pitchFamily="34" charset="0"/>
                        <a:ea typeface="Times New Roman" panose="02020603050405020304" pitchFamily="18" charset="0"/>
                        <a:cs typeface="+mn-cs"/>
                      </a:endParaRPr>
                    </a:p>
                  </a:txBody>
                  <a:tcPr marL="68580" marR="68580" marT="0" marB="0"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a:txBody>
                    <a:bodyPr/>
                    <a:lstStyle/>
                    <a:p>
                      <a:pPr algn="ctr">
                        <a:spcAft>
                          <a:spcPts val="0"/>
                        </a:spcAft>
                        <a:tabLst>
                          <a:tab pos="270510" algn="l"/>
                        </a:tabLst>
                      </a:pPr>
                      <a:r>
                        <a:rPr lang="en-GB" sz="2000" b="1" dirty="0">
                          <a:solidFill>
                            <a:srgbClr val="000000"/>
                          </a:solidFill>
                          <a:effectLst/>
                          <a:latin typeface="Arial" panose="020B0604020202020204" pitchFamily="34" charset="0"/>
                          <a:ea typeface="Times New Roman" panose="02020603050405020304" pitchFamily="18" charset="0"/>
                        </a:rPr>
                        <a:t>7</a:t>
                      </a:r>
                      <a:endParaRPr lang="en-GB" sz="2400" b="1" dirty="0">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a:txBody>
                    <a:bodyPr/>
                    <a:lstStyle/>
                    <a:p>
                      <a:pPr algn="ctr">
                        <a:spcAft>
                          <a:spcPts val="0"/>
                        </a:spcAft>
                        <a:tabLst>
                          <a:tab pos="270510" algn="l"/>
                        </a:tabLst>
                      </a:pPr>
                      <a:r>
                        <a:rPr lang="en-GB" sz="2000" b="1" dirty="0">
                          <a:solidFill>
                            <a:srgbClr val="000000"/>
                          </a:solidFill>
                          <a:effectLst/>
                          <a:latin typeface="Arial" panose="020B0604020202020204" pitchFamily="34" charset="0"/>
                          <a:ea typeface="Times New Roman" panose="02020603050405020304" pitchFamily="18" charset="0"/>
                        </a:rPr>
                        <a:t>127</a:t>
                      </a:r>
                      <a:endParaRPr lang="en-GB" sz="2400" b="1" dirty="0">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rgbClr val="C396A3"/>
                      </a:solidFill>
                      <a:prstDash val="solid"/>
                      <a:round/>
                      <a:headEnd type="none" w="med" len="med"/>
                      <a:tailEnd type="none" w="med" len="med"/>
                    </a:lnL>
                    <a:lnR>
                      <a:noFill/>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extLst>
                  <a:ext uri="{0D108BD9-81ED-4DB2-BD59-A6C34878D82A}">
                    <a16:rowId xmlns:a16="http://schemas.microsoft.com/office/drawing/2014/main" xmlns="" val="3492610472"/>
                  </a:ext>
                </a:extLst>
              </a:tr>
              <a:tr h="396000">
                <a:tc>
                  <a:txBody>
                    <a:bodyPr/>
                    <a:lstStyle/>
                    <a:p>
                      <a:pPr algn="ctr">
                        <a:spcAft>
                          <a:spcPts val="0"/>
                        </a:spcAft>
                        <a:tabLst>
                          <a:tab pos="270510" algn="l"/>
                        </a:tabLst>
                      </a:pPr>
                      <a:r>
                        <a:rPr lang="en-GB" sz="2000" b="1">
                          <a:solidFill>
                            <a:srgbClr val="000000"/>
                          </a:solidFill>
                          <a:effectLst/>
                          <a:latin typeface="Arial" panose="020B0604020202020204" pitchFamily="34" charset="0"/>
                          <a:ea typeface="Times New Roman" panose="02020603050405020304" pitchFamily="18" charset="0"/>
                        </a:rPr>
                        <a:t>10</a:t>
                      </a:r>
                      <a:endParaRPr lang="en-GB" sz="2400" b="1">
                        <a:effectLst/>
                        <a:latin typeface="Times New Roman" panose="02020603050405020304" pitchFamily="18" charset="0"/>
                        <a:ea typeface="SimSun" panose="02010600030101010101" pitchFamily="2" charset="-122"/>
                      </a:endParaRPr>
                    </a:p>
                  </a:txBody>
                  <a:tcPr marL="68580" marR="68580" marT="0" marB="0" anchor="ctr">
                    <a:lnL>
                      <a:noFill/>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a:txBody>
                    <a:bodyPr/>
                    <a:lstStyle/>
                    <a:p>
                      <a:pPr algn="ctr">
                        <a:spcAft>
                          <a:spcPts val="0"/>
                        </a:spcAft>
                        <a:tabLst>
                          <a:tab pos="270510" algn="l"/>
                        </a:tabLst>
                      </a:pPr>
                      <a:r>
                        <a:rPr lang="en-GB" sz="2000" b="1">
                          <a:solidFill>
                            <a:srgbClr val="FF0000"/>
                          </a:solidFill>
                          <a:effectLst/>
                          <a:latin typeface="Arial" panose="020B0604020202020204" pitchFamily="34" charset="0"/>
                          <a:ea typeface="Times New Roman" panose="02020603050405020304" pitchFamily="18" charset="0"/>
                        </a:rPr>
                        <a:t> </a:t>
                      </a:r>
                      <a:endParaRPr lang="en-GB" sz="2400" b="1">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a:txBody>
                    <a:bodyPr/>
                    <a:lstStyle/>
                    <a:p>
                      <a:pPr marL="0" algn="ctr" defTabSz="457200" rtl="0" eaLnBrk="1" latinLnBrk="0" hangingPunct="1">
                        <a:spcAft>
                          <a:spcPts val="0"/>
                        </a:spcAft>
                        <a:tabLst>
                          <a:tab pos="270510" algn="l"/>
                        </a:tabLst>
                      </a:pPr>
                      <a:r>
                        <a:rPr lang="en-GB" sz="2000" b="1" kern="1200" dirty="0" smtClean="0">
                          <a:solidFill>
                            <a:schemeClr val="tx1"/>
                          </a:solidFill>
                          <a:effectLst/>
                          <a:latin typeface="Arial" panose="020B0604020202020204" pitchFamily="34" charset="0"/>
                          <a:ea typeface="Times New Roman" panose="02020603050405020304" pitchFamily="18" charset="0"/>
                          <a:cs typeface="+mn-cs"/>
                        </a:rPr>
                        <a:t>2</a:t>
                      </a:r>
                      <a:endParaRPr lang="en-GB" sz="2000" b="1" kern="1200" dirty="0">
                        <a:solidFill>
                          <a:schemeClr val="tx1"/>
                        </a:solidFill>
                        <a:effectLst/>
                        <a:latin typeface="Arial" panose="020B0604020202020204" pitchFamily="34" charset="0"/>
                        <a:ea typeface="Times New Roman" panose="02020603050405020304" pitchFamily="18" charset="0"/>
                        <a:cs typeface="+mn-cs"/>
                      </a:endParaRPr>
                    </a:p>
                  </a:txBody>
                  <a:tcPr marL="68580" marR="68580" marT="0" marB="0"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a:txBody>
                    <a:bodyPr/>
                    <a:lstStyle/>
                    <a:p>
                      <a:pPr algn="ctr">
                        <a:spcAft>
                          <a:spcPts val="0"/>
                        </a:spcAft>
                        <a:tabLst>
                          <a:tab pos="270510" algn="l"/>
                        </a:tabLst>
                      </a:pPr>
                      <a:r>
                        <a:rPr lang="en-GB" sz="2000" b="1" dirty="0">
                          <a:solidFill>
                            <a:srgbClr val="FF0000"/>
                          </a:solidFill>
                          <a:effectLst/>
                          <a:latin typeface="Arial" panose="020B0604020202020204" pitchFamily="34" charset="0"/>
                          <a:ea typeface="Times New Roman" panose="02020603050405020304" pitchFamily="18" charset="0"/>
                        </a:rPr>
                        <a:t> </a:t>
                      </a:r>
                      <a:endParaRPr lang="en-GB" sz="2400" b="1" dirty="0">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a:txBody>
                    <a:bodyPr/>
                    <a:lstStyle/>
                    <a:p>
                      <a:pPr algn="ctr">
                        <a:spcAft>
                          <a:spcPts val="0"/>
                        </a:spcAft>
                        <a:tabLst>
                          <a:tab pos="270510" algn="l"/>
                        </a:tabLst>
                      </a:pPr>
                      <a:r>
                        <a:rPr lang="en-GB" sz="2000" b="1" dirty="0">
                          <a:solidFill>
                            <a:srgbClr val="000000"/>
                          </a:solidFill>
                          <a:effectLst/>
                          <a:latin typeface="Arial" panose="020B0604020202020204" pitchFamily="34" charset="0"/>
                          <a:ea typeface="Times New Roman" panose="02020603050405020304" pitchFamily="18" charset="0"/>
                        </a:rPr>
                        <a:t> </a:t>
                      </a:r>
                      <a:endParaRPr lang="en-GB" sz="2400" b="1" dirty="0">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rgbClr val="C396A3"/>
                      </a:solidFill>
                      <a:prstDash val="solid"/>
                      <a:round/>
                      <a:headEnd type="none" w="med" len="med"/>
                      <a:tailEnd type="none" w="med" len="med"/>
                    </a:lnL>
                    <a:lnR>
                      <a:noFill/>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extLst>
                  <a:ext uri="{0D108BD9-81ED-4DB2-BD59-A6C34878D82A}">
                    <a16:rowId xmlns:a16="http://schemas.microsoft.com/office/drawing/2014/main" xmlns="" val="1176718256"/>
                  </a:ext>
                </a:extLst>
              </a:tr>
              <a:tr h="396000">
                <a:tc>
                  <a:txBody>
                    <a:bodyPr/>
                    <a:lstStyle/>
                    <a:p>
                      <a:pPr algn="ctr">
                        <a:spcAft>
                          <a:spcPts val="0"/>
                        </a:spcAft>
                        <a:tabLst>
                          <a:tab pos="270510" algn="l"/>
                        </a:tabLst>
                      </a:pPr>
                      <a:r>
                        <a:rPr lang="en-GB" sz="2000" b="1">
                          <a:solidFill>
                            <a:srgbClr val="FF0000"/>
                          </a:solidFill>
                          <a:effectLst/>
                          <a:latin typeface="Arial" panose="020B0604020202020204" pitchFamily="34" charset="0"/>
                          <a:ea typeface="Times New Roman" panose="02020603050405020304" pitchFamily="18" charset="0"/>
                        </a:rPr>
                        <a:t> </a:t>
                      </a:r>
                      <a:endParaRPr lang="en-GB" sz="2400" b="1">
                        <a:effectLst/>
                        <a:latin typeface="Times New Roman" panose="02020603050405020304" pitchFamily="18" charset="0"/>
                        <a:ea typeface="SimSun" panose="02010600030101010101" pitchFamily="2" charset="-122"/>
                      </a:endParaRPr>
                    </a:p>
                  </a:txBody>
                  <a:tcPr marL="68580" marR="68580" marT="0" marB="0" anchor="ctr">
                    <a:lnL>
                      <a:noFill/>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a:txBody>
                    <a:bodyPr/>
                    <a:lstStyle/>
                    <a:p>
                      <a:pPr algn="ctr">
                        <a:spcAft>
                          <a:spcPts val="0"/>
                        </a:spcAft>
                        <a:tabLst>
                          <a:tab pos="270510" algn="l"/>
                        </a:tabLst>
                      </a:pPr>
                      <a:r>
                        <a:rPr lang="en-GB" sz="2000" b="1">
                          <a:solidFill>
                            <a:srgbClr val="FF0000"/>
                          </a:solidFill>
                          <a:effectLst/>
                          <a:latin typeface="Arial" panose="020B0604020202020204" pitchFamily="34" charset="0"/>
                          <a:ea typeface="Times New Roman" panose="02020603050405020304" pitchFamily="18" charset="0"/>
                        </a:rPr>
                        <a:t> </a:t>
                      </a:r>
                      <a:endParaRPr lang="en-GB" sz="2400" b="1">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a:txBody>
                    <a:bodyPr/>
                    <a:lstStyle/>
                    <a:p>
                      <a:pPr marL="0" algn="ctr" defTabSz="457200" rtl="0" eaLnBrk="1" latinLnBrk="0" hangingPunct="1">
                        <a:spcAft>
                          <a:spcPts val="0"/>
                        </a:spcAft>
                        <a:tabLst>
                          <a:tab pos="270510" algn="l"/>
                        </a:tabLst>
                      </a:pPr>
                      <a:r>
                        <a:rPr lang="en-GB" sz="2000" b="1" kern="1200" dirty="0" smtClean="0">
                          <a:solidFill>
                            <a:schemeClr val="tx1"/>
                          </a:solidFill>
                          <a:effectLst/>
                          <a:latin typeface="Arial" panose="020B0604020202020204" pitchFamily="34" charset="0"/>
                          <a:ea typeface="Times New Roman" panose="02020603050405020304" pitchFamily="18" charset="0"/>
                          <a:cs typeface="+mn-cs"/>
                        </a:rPr>
                        <a:t>2</a:t>
                      </a:r>
                      <a:endParaRPr lang="en-GB" sz="2000" b="1" kern="1200" dirty="0">
                        <a:solidFill>
                          <a:schemeClr val="tx1"/>
                        </a:solidFill>
                        <a:effectLst/>
                        <a:latin typeface="Arial" panose="020B0604020202020204" pitchFamily="34" charset="0"/>
                        <a:ea typeface="Times New Roman" panose="02020603050405020304" pitchFamily="18" charset="0"/>
                        <a:cs typeface="+mn-cs"/>
                      </a:endParaRPr>
                    </a:p>
                  </a:txBody>
                  <a:tcPr marL="68580" marR="68580" marT="0" marB="0"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a:txBody>
                    <a:bodyPr/>
                    <a:lstStyle/>
                    <a:p>
                      <a:pPr algn="ctr">
                        <a:spcAft>
                          <a:spcPts val="0"/>
                        </a:spcAft>
                        <a:tabLst>
                          <a:tab pos="270510" algn="l"/>
                        </a:tabLst>
                      </a:pPr>
                      <a:r>
                        <a:rPr lang="en-GB" sz="2000" b="1">
                          <a:solidFill>
                            <a:srgbClr val="FF0000"/>
                          </a:solidFill>
                          <a:effectLst/>
                          <a:latin typeface="Arial" panose="020B0604020202020204" pitchFamily="34" charset="0"/>
                          <a:ea typeface="Times New Roman" panose="02020603050405020304" pitchFamily="18" charset="0"/>
                        </a:rPr>
                        <a:t> </a:t>
                      </a:r>
                      <a:endParaRPr lang="en-GB" sz="2400" b="1">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a:txBody>
                    <a:bodyPr/>
                    <a:lstStyle/>
                    <a:p>
                      <a:pPr algn="ctr">
                        <a:spcAft>
                          <a:spcPts val="0"/>
                        </a:spcAft>
                        <a:tabLst>
                          <a:tab pos="270510" algn="l"/>
                        </a:tabLst>
                      </a:pPr>
                      <a:r>
                        <a:rPr lang="en-GB" sz="2000" b="1" dirty="0">
                          <a:solidFill>
                            <a:srgbClr val="000000"/>
                          </a:solidFill>
                          <a:effectLst/>
                          <a:latin typeface="Arial" panose="020B0604020202020204" pitchFamily="34" charset="0"/>
                          <a:ea typeface="Times New Roman" panose="02020603050405020304" pitchFamily="18" charset="0"/>
                        </a:rPr>
                        <a:t>3</a:t>
                      </a:r>
                      <a:endParaRPr lang="en-GB" sz="2400" b="1" dirty="0">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rgbClr val="C396A3"/>
                      </a:solidFill>
                      <a:prstDash val="solid"/>
                      <a:round/>
                      <a:headEnd type="none" w="med" len="med"/>
                      <a:tailEnd type="none" w="med" len="med"/>
                    </a:lnL>
                    <a:lnR>
                      <a:noFill/>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extLst>
                  <a:ext uri="{0D108BD9-81ED-4DB2-BD59-A6C34878D82A}">
                    <a16:rowId xmlns:a16="http://schemas.microsoft.com/office/drawing/2014/main" xmlns="" val="564773903"/>
                  </a:ext>
                </a:extLst>
              </a:tr>
            </a:tbl>
          </a:graphicData>
        </a:graphic>
      </p:graphicFrame>
    </p:spTree>
    <p:extLst>
      <p:ext uri="{BB962C8B-B14F-4D97-AF65-F5344CB8AC3E}">
        <p14:creationId xmlns:p14="http://schemas.microsoft.com/office/powerpoint/2010/main" val="2918158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High- and low-level languages</a:t>
            </a:r>
            <a:endParaRPr lang="en-GB" dirty="0"/>
          </a:p>
        </p:txBody>
      </p:sp>
      <p:sp>
        <p:nvSpPr>
          <p:cNvPr id="3" name="Text Placeholder 2"/>
          <p:cNvSpPr>
            <a:spLocks noGrp="1"/>
          </p:cNvSpPr>
          <p:nvPr>
            <p:ph type="body" sz="quarter" idx="14"/>
          </p:nvPr>
        </p:nvSpPr>
        <p:spPr/>
        <p:txBody>
          <a:bodyPr/>
          <a:lstStyle/>
          <a:p>
            <a:r>
              <a:rPr lang="en-GB" dirty="0" smtClean="0"/>
              <a:t>Machine code uses pure binary instructions</a:t>
            </a:r>
          </a:p>
          <a:p>
            <a:r>
              <a:rPr lang="en-GB" dirty="0" smtClean="0"/>
              <a:t>Assembly language uses mnemonics for instructions, for example LDA, ADD and MOV</a:t>
            </a:r>
          </a:p>
          <a:p>
            <a:r>
              <a:rPr lang="en-GB" dirty="0" smtClean="0"/>
              <a:t>Both of these are </a:t>
            </a:r>
            <a:r>
              <a:rPr lang="en-GB" dirty="0" smtClean="0">
                <a:solidFill>
                  <a:srgbClr val="D1919B"/>
                </a:solidFill>
              </a:rPr>
              <a:t>low level languages</a:t>
            </a:r>
          </a:p>
          <a:p>
            <a:r>
              <a:rPr lang="en-GB" dirty="0" smtClean="0"/>
              <a:t>Assembly language is much easier for programmers to code, but still much harder than a </a:t>
            </a:r>
            <a:r>
              <a:rPr lang="en-GB" dirty="0" smtClean="0">
                <a:solidFill>
                  <a:srgbClr val="D1919B"/>
                </a:solidFill>
              </a:rPr>
              <a:t>high-level language</a:t>
            </a:r>
            <a:r>
              <a:rPr lang="en-GB" dirty="0" smtClean="0"/>
              <a:t> such as Python or Delphi!</a:t>
            </a:r>
          </a:p>
        </p:txBody>
      </p:sp>
    </p:spTree>
    <p:extLst>
      <p:ext uri="{BB962C8B-B14F-4D97-AF65-F5344CB8AC3E}">
        <p14:creationId xmlns:p14="http://schemas.microsoft.com/office/powerpoint/2010/main" val="41111752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Plenary</a:t>
            </a:r>
            <a:endParaRPr lang="en-GB" dirty="0"/>
          </a:p>
        </p:txBody>
      </p:sp>
      <p:sp>
        <p:nvSpPr>
          <p:cNvPr id="3" name="Text Placeholder 2"/>
          <p:cNvSpPr>
            <a:spLocks noGrp="1"/>
          </p:cNvSpPr>
          <p:nvPr>
            <p:ph type="body" sz="quarter" idx="14"/>
          </p:nvPr>
        </p:nvSpPr>
        <p:spPr/>
        <p:txBody>
          <a:bodyPr/>
          <a:lstStyle/>
          <a:p>
            <a:r>
              <a:rPr lang="en-GB" dirty="0" smtClean="0"/>
              <a:t>Fill in the blanks:</a:t>
            </a:r>
          </a:p>
          <a:p>
            <a:pPr marL="444500" lvl="1" indent="0">
              <a:buNone/>
            </a:pPr>
            <a:r>
              <a:rPr lang="en-GB" dirty="0" smtClean="0"/>
              <a:t>The format of instructions is determined by the processor ____________ set. This defines what the __________ code instructions mean and how the processor should execute them. </a:t>
            </a:r>
            <a:br>
              <a:rPr lang="en-GB" dirty="0" smtClean="0"/>
            </a:br>
            <a:r>
              <a:rPr lang="en-GB" dirty="0" smtClean="0"/>
              <a:t/>
            </a:r>
            <a:br>
              <a:rPr lang="en-GB" dirty="0" smtClean="0"/>
            </a:br>
            <a:r>
              <a:rPr lang="en-GB" dirty="0" smtClean="0"/>
              <a:t>Instructions are made up of two parts: ____________, (which includes the addressing mode) and ____________. </a:t>
            </a:r>
            <a:br>
              <a:rPr lang="en-GB" dirty="0" smtClean="0"/>
            </a:br>
            <a:r>
              <a:rPr lang="en-GB" dirty="0" smtClean="0"/>
              <a:t/>
            </a:r>
            <a:br>
              <a:rPr lang="en-GB" dirty="0" smtClean="0"/>
            </a:br>
            <a:r>
              <a:rPr lang="en-GB" dirty="0" smtClean="0"/>
              <a:t>The address mode determines how data used by the instruction can be found. _____________ addressing means the operand is the actual value to be used in the instruction. </a:t>
            </a:r>
          </a:p>
          <a:p>
            <a:pPr marL="444500" lvl="1" indent="0">
              <a:buNone/>
            </a:pPr>
            <a:r>
              <a:rPr lang="en-GB" dirty="0" smtClean="0"/>
              <a:t>_____________ addressing indicates that operand is the address of the data to be used.</a:t>
            </a:r>
            <a:endParaRPr lang="en-GB" dirty="0"/>
          </a:p>
        </p:txBody>
      </p:sp>
    </p:spTree>
    <p:extLst>
      <p:ext uri="{BB962C8B-B14F-4D97-AF65-F5344CB8AC3E}">
        <p14:creationId xmlns:p14="http://schemas.microsoft.com/office/powerpoint/2010/main" val="14028267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Plenary</a:t>
            </a:r>
            <a:endParaRPr lang="en-GB" dirty="0"/>
          </a:p>
        </p:txBody>
      </p:sp>
      <p:sp>
        <p:nvSpPr>
          <p:cNvPr id="3" name="Text Placeholder 2"/>
          <p:cNvSpPr>
            <a:spLocks noGrp="1"/>
          </p:cNvSpPr>
          <p:nvPr>
            <p:ph type="body" sz="quarter" idx="14"/>
          </p:nvPr>
        </p:nvSpPr>
        <p:spPr>
          <a:xfrm>
            <a:off x="724280" y="1704179"/>
            <a:ext cx="7797230" cy="4568605"/>
          </a:xfrm>
        </p:spPr>
        <p:txBody>
          <a:bodyPr/>
          <a:lstStyle/>
          <a:p>
            <a:r>
              <a:rPr lang="en-GB" dirty="0" smtClean="0"/>
              <a:t>Fill in the blanks:</a:t>
            </a:r>
          </a:p>
          <a:p>
            <a:pPr marL="444500" lvl="1" indent="0">
              <a:buNone/>
            </a:pPr>
            <a:r>
              <a:rPr lang="en-GB" dirty="0" smtClean="0"/>
              <a:t>The format of instructions is determined by the processor </a:t>
            </a:r>
            <a:r>
              <a:rPr lang="en-GB" dirty="0" smtClean="0">
                <a:solidFill>
                  <a:schemeClr val="tx1"/>
                </a:solidFill>
              </a:rPr>
              <a:t>instruction</a:t>
            </a:r>
            <a:r>
              <a:rPr lang="en-GB" dirty="0" smtClean="0"/>
              <a:t> set. This defines what the </a:t>
            </a:r>
            <a:r>
              <a:rPr lang="en-GB" dirty="0" smtClean="0">
                <a:solidFill>
                  <a:schemeClr val="tx1"/>
                </a:solidFill>
              </a:rPr>
              <a:t>machine</a:t>
            </a:r>
            <a:r>
              <a:rPr lang="en-GB" dirty="0" smtClean="0"/>
              <a:t> code instructions mean and how the processor should execute them. </a:t>
            </a:r>
            <a:br>
              <a:rPr lang="en-GB" dirty="0" smtClean="0"/>
            </a:br>
            <a:r>
              <a:rPr lang="en-GB" dirty="0" smtClean="0"/>
              <a:t/>
            </a:r>
            <a:br>
              <a:rPr lang="en-GB" dirty="0" smtClean="0"/>
            </a:br>
            <a:r>
              <a:rPr lang="en-GB" dirty="0" smtClean="0"/>
              <a:t>Instructions are made up of two parts: </a:t>
            </a:r>
            <a:r>
              <a:rPr lang="en-GB" dirty="0" smtClean="0">
                <a:solidFill>
                  <a:schemeClr val="tx1"/>
                </a:solidFill>
              </a:rPr>
              <a:t>opcode</a:t>
            </a:r>
            <a:r>
              <a:rPr lang="en-GB" dirty="0"/>
              <a:t>, (which includes the addressing mode) </a:t>
            </a:r>
            <a:r>
              <a:rPr lang="en-GB" dirty="0" smtClean="0"/>
              <a:t>and </a:t>
            </a:r>
            <a:r>
              <a:rPr lang="en-GB" dirty="0" smtClean="0">
                <a:solidFill>
                  <a:schemeClr val="tx1"/>
                </a:solidFill>
              </a:rPr>
              <a:t>operand</a:t>
            </a:r>
            <a:r>
              <a:rPr lang="en-GB" dirty="0" smtClean="0"/>
              <a:t>. </a:t>
            </a:r>
            <a:br>
              <a:rPr lang="en-GB" dirty="0" smtClean="0"/>
            </a:br>
            <a:r>
              <a:rPr lang="en-GB" dirty="0" smtClean="0"/>
              <a:t/>
            </a:r>
            <a:br>
              <a:rPr lang="en-GB" dirty="0" smtClean="0"/>
            </a:br>
            <a:r>
              <a:rPr lang="en-GB" dirty="0" smtClean="0"/>
              <a:t>The address mode determines how data used by the instruction can be found. </a:t>
            </a:r>
            <a:r>
              <a:rPr lang="en-GB" dirty="0" smtClean="0">
                <a:solidFill>
                  <a:schemeClr val="tx1"/>
                </a:solidFill>
              </a:rPr>
              <a:t>Immediate </a:t>
            </a:r>
            <a:r>
              <a:rPr lang="en-GB" dirty="0" smtClean="0"/>
              <a:t>addressing means the operand is the actual value to be used in the instruction. </a:t>
            </a:r>
          </a:p>
          <a:p>
            <a:pPr marL="444500" lvl="1" indent="0">
              <a:buNone/>
            </a:pPr>
            <a:r>
              <a:rPr lang="en-GB" dirty="0" smtClean="0">
                <a:solidFill>
                  <a:schemeClr val="tx1"/>
                </a:solidFill>
              </a:rPr>
              <a:t>Direct</a:t>
            </a:r>
            <a:r>
              <a:rPr lang="en-GB" dirty="0" smtClean="0"/>
              <a:t> addressing indicates that operand is the address of the data to be used.</a:t>
            </a:r>
            <a:endParaRPr lang="en-GB" dirty="0"/>
          </a:p>
        </p:txBody>
      </p:sp>
    </p:spTree>
    <p:extLst>
      <p:ext uri="{BB962C8B-B14F-4D97-AF65-F5344CB8AC3E}">
        <p14:creationId xmlns:p14="http://schemas.microsoft.com/office/powerpoint/2010/main" val="15166658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6737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396A3"/>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GB" dirty="0" smtClean="0"/>
              <a:t>Objectives</a:t>
            </a:r>
            <a:endParaRPr lang="en-GB" dirty="0"/>
          </a:p>
        </p:txBody>
      </p:sp>
      <p:sp>
        <p:nvSpPr>
          <p:cNvPr id="4" name="Text Placeholder 3"/>
          <p:cNvSpPr>
            <a:spLocks noGrp="1"/>
          </p:cNvSpPr>
          <p:nvPr>
            <p:ph type="body" sz="quarter" idx="14"/>
          </p:nvPr>
        </p:nvSpPr>
        <p:spPr/>
        <p:txBody>
          <a:bodyPr/>
          <a:lstStyle/>
          <a:p>
            <a:pPr lvl="0"/>
            <a:r>
              <a:rPr lang="en-GB" dirty="0" smtClean="0"/>
              <a:t>Describe the role of an instruction set within processors</a:t>
            </a:r>
          </a:p>
          <a:p>
            <a:pPr lvl="0"/>
            <a:r>
              <a:rPr lang="en-GB" dirty="0" smtClean="0"/>
              <a:t>Explore the format of processor instructions and the role various components perform</a:t>
            </a:r>
          </a:p>
          <a:p>
            <a:pPr lvl="0"/>
            <a:r>
              <a:rPr lang="en-GB" dirty="0" smtClean="0"/>
              <a:t>Compare direct and immediate addressing within processor instructions</a:t>
            </a:r>
            <a:endParaRPr lang="en-GB" dirty="0"/>
          </a:p>
          <a:p>
            <a:pPr marL="0" indent="0">
              <a:buNone/>
            </a:pPr>
            <a:endParaRPr lang="en-GB" dirty="0"/>
          </a:p>
        </p:txBody>
      </p:sp>
    </p:spTree>
    <p:extLst>
      <p:ext uri="{BB962C8B-B14F-4D97-AF65-F5344CB8AC3E}">
        <p14:creationId xmlns:p14="http://schemas.microsoft.com/office/powerpoint/2010/main" val="3810658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Giving instructions</a:t>
            </a:r>
            <a:endParaRPr lang="en-GB" dirty="0"/>
          </a:p>
        </p:txBody>
      </p:sp>
      <p:sp>
        <p:nvSpPr>
          <p:cNvPr id="3" name="Text Placeholder 2"/>
          <p:cNvSpPr>
            <a:spLocks noGrp="1"/>
          </p:cNvSpPr>
          <p:nvPr>
            <p:ph type="body" sz="quarter" idx="14"/>
          </p:nvPr>
        </p:nvSpPr>
        <p:spPr/>
        <p:txBody>
          <a:bodyPr/>
          <a:lstStyle/>
          <a:p>
            <a:r>
              <a:rPr lang="en-GB" dirty="0" smtClean="0"/>
              <a:t>What do the following sentences have in common? How are they different?</a:t>
            </a:r>
          </a:p>
          <a:p>
            <a:pPr lvl="1"/>
            <a:r>
              <a:rPr lang="en-GB" dirty="0" smtClean="0"/>
              <a:t>Walk forward 10 steps, turn right 90 degrees</a:t>
            </a:r>
          </a:p>
          <a:p>
            <a:pPr lvl="1"/>
            <a:r>
              <a:rPr lang="fr-FR" dirty="0"/>
              <a:t>Avancez 10 marches, </a:t>
            </a:r>
            <a:r>
              <a:rPr lang="fr-FR" dirty="0" smtClean="0"/>
              <a:t>tournez </a:t>
            </a:r>
            <a:r>
              <a:rPr lang="fr-FR" dirty="0"/>
              <a:t>à droite à 90 </a:t>
            </a:r>
            <a:r>
              <a:rPr lang="fr-FR" dirty="0" smtClean="0"/>
              <a:t>degrés</a:t>
            </a:r>
          </a:p>
          <a:p>
            <a:pPr lvl="1"/>
            <a:r>
              <a:rPr lang="es-ES" dirty="0"/>
              <a:t>Caminar hacia adelante 10 </a:t>
            </a:r>
            <a:r>
              <a:rPr lang="es-ES" dirty="0" smtClean="0"/>
              <a:t>pasos, </a:t>
            </a:r>
            <a:r>
              <a:rPr lang="es-ES" dirty="0"/>
              <a:t>gire a la derecha 90 </a:t>
            </a:r>
            <a:r>
              <a:rPr lang="es-ES" dirty="0" smtClean="0"/>
              <a:t>grados</a:t>
            </a:r>
          </a:p>
          <a:p>
            <a:pPr lvl="1"/>
            <a:r>
              <a:rPr lang="zh-CN" altLang="en-US" dirty="0"/>
              <a:t>向前走</a:t>
            </a:r>
            <a:r>
              <a:rPr lang="en-US" altLang="zh-CN" dirty="0"/>
              <a:t>10</a:t>
            </a:r>
            <a:r>
              <a:rPr lang="zh-CN" altLang="en-US" dirty="0"/>
              <a:t>步，向右转</a:t>
            </a:r>
            <a:r>
              <a:rPr lang="en-US" altLang="zh-CN" dirty="0"/>
              <a:t>90</a:t>
            </a:r>
            <a:r>
              <a:rPr lang="zh-CN" altLang="en-US" dirty="0"/>
              <a:t>度</a:t>
            </a:r>
            <a:endParaRPr lang="en-GB" dirty="0" smtClean="0"/>
          </a:p>
        </p:txBody>
      </p:sp>
    </p:spTree>
    <p:extLst>
      <p:ext uri="{BB962C8B-B14F-4D97-AF65-F5344CB8AC3E}">
        <p14:creationId xmlns:p14="http://schemas.microsoft.com/office/powerpoint/2010/main" val="8853694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Instruction set</a:t>
            </a:r>
            <a:endParaRPr lang="en-GB" dirty="0"/>
          </a:p>
        </p:txBody>
      </p:sp>
      <p:sp>
        <p:nvSpPr>
          <p:cNvPr id="3" name="Text Placeholder 2"/>
          <p:cNvSpPr>
            <a:spLocks noGrp="1"/>
          </p:cNvSpPr>
          <p:nvPr>
            <p:ph type="body" sz="quarter" idx="14"/>
          </p:nvPr>
        </p:nvSpPr>
        <p:spPr/>
        <p:txBody>
          <a:bodyPr/>
          <a:lstStyle/>
          <a:p>
            <a:r>
              <a:rPr lang="en-GB" dirty="0" smtClean="0"/>
              <a:t>Computer processors have different ways of expressing instructions</a:t>
            </a:r>
          </a:p>
          <a:p>
            <a:r>
              <a:rPr lang="en-GB" dirty="0" smtClean="0"/>
              <a:t>An instruction set describes the commands a processor can perform</a:t>
            </a:r>
          </a:p>
          <a:p>
            <a:r>
              <a:rPr lang="en-GB" dirty="0" smtClean="0"/>
              <a:t>Different types of processors have their own instruction sets but they may perform similar or identical operations</a:t>
            </a:r>
            <a:endParaRPr lang="en-GB" dirty="0"/>
          </a:p>
        </p:txBody>
      </p:sp>
    </p:spTree>
    <p:extLst>
      <p:ext uri="{BB962C8B-B14F-4D97-AF65-F5344CB8AC3E}">
        <p14:creationId xmlns:p14="http://schemas.microsoft.com/office/powerpoint/2010/main" val="346052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Types of instruction</a:t>
            </a:r>
            <a:endParaRPr lang="en-GB" dirty="0"/>
          </a:p>
        </p:txBody>
      </p:sp>
      <p:sp>
        <p:nvSpPr>
          <p:cNvPr id="3" name="Text Placeholder 2"/>
          <p:cNvSpPr>
            <a:spLocks noGrp="1"/>
          </p:cNvSpPr>
          <p:nvPr>
            <p:ph type="body" sz="quarter" idx="14"/>
          </p:nvPr>
        </p:nvSpPr>
        <p:spPr>
          <a:xfrm>
            <a:off x="724280" y="1704179"/>
            <a:ext cx="7797230" cy="4294285"/>
          </a:xfrm>
        </p:spPr>
        <p:txBody>
          <a:bodyPr/>
          <a:lstStyle/>
          <a:p>
            <a:r>
              <a:rPr lang="en-GB" dirty="0" smtClean="0"/>
              <a:t>An instruction may have the following types of instruction:</a:t>
            </a:r>
          </a:p>
          <a:p>
            <a:pPr lvl="1"/>
            <a:r>
              <a:rPr lang="en-GB" b="1" dirty="0" smtClean="0"/>
              <a:t>Data transfer </a:t>
            </a:r>
            <a:r>
              <a:rPr lang="en-GB" dirty="0" smtClean="0"/>
              <a:t>such as LOAD, STORE</a:t>
            </a:r>
          </a:p>
          <a:p>
            <a:pPr lvl="1"/>
            <a:r>
              <a:rPr lang="en-GB" b="1" dirty="0" smtClean="0"/>
              <a:t>Arithmetic </a:t>
            </a:r>
            <a:r>
              <a:rPr lang="en-GB" dirty="0" smtClean="0"/>
              <a:t>operations</a:t>
            </a:r>
            <a:r>
              <a:rPr lang="en-GB" b="1" dirty="0" smtClean="0"/>
              <a:t> </a:t>
            </a:r>
            <a:r>
              <a:rPr lang="en-GB" dirty="0" smtClean="0"/>
              <a:t>such as ADD, SUBTRACT</a:t>
            </a:r>
          </a:p>
          <a:p>
            <a:pPr lvl="1"/>
            <a:r>
              <a:rPr lang="en-GB" b="1" dirty="0" smtClean="0"/>
              <a:t>Comparison </a:t>
            </a:r>
            <a:r>
              <a:rPr lang="en-GB" dirty="0" smtClean="0"/>
              <a:t>operations</a:t>
            </a:r>
            <a:r>
              <a:rPr lang="en-GB" b="1" dirty="0" smtClean="0"/>
              <a:t> </a:t>
            </a:r>
            <a:r>
              <a:rPr lang="en-GB" dirty="0" smtClean="0"/>
              <a:t>to compare two values</a:t>
            </a:r>
          </a:p>
          <a:p>
            <a:pPr lvl="1"/>
            <a:r>
              <a:rPr lang="en-GB" b="1" dirty="0" smtClean="0"/>
              <a:t>Logical </a:t>
            </a:r>
            <a:r>
              <a:rPr lang="en-GB" dirty="0" smtClean="0"/>
              <a:t>operations such as AND, OR, NOT</a:t>
            </a:r>
          </a:p>
          <a:p>
            <a:pPr lvl="1"/>
            <a:r>
              <a:rPr lang="en-GB" b="1" dirty="0" smtClean="0"/>
              <a:t>Branch</a:t>
            </a:r>
            <a:r>
              <a:rPr lang="en-GB" dirty="0" smtClean="0"/>
              <a:t> – conditional and unconditional</a:t>
            </a:r>
          </a:p>
          <a:p>
            <a:pPr lvl="1"/>
            <a:r>
              <a:rPr lang="en-GB" b="1" dirty="0" smtClean="0"/>
              <a:t>Shift</a:t>
            </a:r>
            <a:r>
              <a:rPr lang="en-GB" dirty="0" smtClean="0"/>
              <a:t> operations – shift bits left or right in a register</a:t>
            </a:r>
            <a:endParaRPr lang="en-GB" dirty="0"/>
          </a:p>
        </p:txBody>
      </p:sp>
    </p:spTree>
    <p:extLst>
      <p:ext uri="{BB962C8B-B14F-4D97-AF65-F5344CB8AC3E}">
        <p14:creationId xmlns:p14="http://schemas.microsoft.com/office/powerpoint/2010/main" val="2315405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Machine code</a:t>
            </a:r>
            <a:endParaRPr lang="en-GB" dirty="0"/>
          </a:p>
        </p:txBody>
      </p:sp>
      <p:sp>
        <p:nvSpPr>
          <p:cNvPr id="3" name="Text Placeholder 2"/>
          <p:cNvSpPr>
            <a:spLocks noGrp="1"/>
          </p:cNvSpPr>
          <p:nvPr>
            <p:ph type="body" sz="quarter" idx="14"/>
          </p:nvPr>
        </p:nvSpPr>
        <p:spPr/>
        <p:txBody>
          <a:bodyPr/>
          <a:lstStyle/>
          <a:p>
            <a:r>
              <a:rPr lang="en-GB" dirty="0" smtClean="0"/>
              <a:t>The instruction set defines all the instructions and how they are represented</a:t>
            </a:r>
          </a:p>
          <a:p>
            <a:r>
              <a:rPr lang="en-GB" dirty="0" smtClean="0"/>
              <a:t>Instructions are combinations of binary 1s and 0s; the number of bits used depends on the word length of the processor</a:t>
            </a:r>
          </a:p>
          <a:p>
            <a:r>
              <a:rPr lang="en-GB" dirty="0" smtClean="0"/>
              <a:t>This is known as </a:t>
            </a:r>
            <a:r>
              <a:rPr lang="en-GB" b="1" dirty="0" smtClean="0"/>
              <a:t>machine code </a:t>
            </a:r>
            <a:r>
              <a:rPr lang="en-GB" dirty="0" smtClean="0"/>
              <a:t>and is the only language the processor can understand</a:t>
            </a:r>
            <a:endParaRPr lang="en-GB" dirty="0"/>
          </a:p>
        </p:txBody>
      </p:sp>
      <p:pic>
        <p:nvPicPr>
          <p:cNvPr id="1026" name="Picture 2" descr="C:\Users\Rob\AppData\Roaming\PixelMetrics\CaptureWiz\Temp\2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6" y="4825064"/>
            <a:ext cx="9153625" cy="1050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8212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Example instruction set</a:t>
            </a:r>
            <a:endParaRPr lang="en-GB" dirty="0"/>
          </a:p>
        </p:txBody>
      </p:sp>
      <p:sp>
        <p:nvSpPr>
          <p:cNvPr id="4" name="Text Placeholder 3"/>
          <p:cNvSpPr>
            <a:spLocks noGrp="1"/>
          </p:cNvSpPr>
          <p:nvPr>
            <p:ph type="body" sz="quarter" idx="14"/>
          </p:nvPr>
        </p:nvSpPr>
        <p:spPr>
          <a:xfrm>
            <a:off x="724280" y="1704179"/>
            <a:ext cx="7797230" cy="4513741"/>
          </a:xfrm>
        </p:spPr>
        <p:txBody>
          <a:bodyPr/>
          <a:lstStyle/>
          <a:p>
            <a:r>
              <a:rPr lang="en-GB" dirty="0" smtClean="0"/>
              <a:t>Each instruction has a unique machine code equivalent, for example a very basic processor might hold each instruction in a single byte:</a:t>
            </a: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1245146204"/>
              </p:ext>
            </p:extLst>
          </p:nvPr>
        </p:nvGraphicFramePr>
        <p:xfrm>
          <a:off x="1264118" y="3304745"/>
          <a:ext cx="6096000" cy="237744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xmlns="" val="207111835"/>
                    </a:ext>
                  </a:extLst>
                </a:gridCol>
                <a:gridCol w="2032000">
                  <a:extLst>
                    <a:ext uri="{9D8B030D-6E8A-4147-A177-3AD203B41FA5}">
                      <a16:colId xmlns:a16="http://schemas.microsoft.com/office/drawing/2014/main" xmlns="" val="1725722250"/>
                    </a:ext>
                  </a:extLst>
                </a:gridCol>
                <a:gridCol w="2032000">
                  <a:extLst>
                    <a:ext uri="{9D8B030D-6E8A-4147-A177-3AD203B41FA5}">
                      <a16:colId xmlns:a16="http://schemas.microsoft.com/office/drawing/2014/main" xmlns="" val="3127526120"/>
                    </a:ext>
                  </a:extLst>
                </a:gridCol>
              </a:tblGrid>
              <a:tr h="370840">
                <a:tc>
                  <a:txBody>
                    <a:bodyPr/>
                    <a:lstStyle/>
                    <a:p>
                      <a:pPr algn="ctr"/>
                      <a:r>
                        <a:rPr lang="en-GB" sz="2000" dirty="0" smtClean="0">
                          <a:latin typeface="Arial" panose="020B0604020202020204" pitchFamily="34" charset="0"/>
                          <a:cs typeface="Arial" panose="020B0604020202020204" pitchFamily="34" charset="0"/>
                        </a:rPr>
                        <a:t>Machine code</a:t>
                      </a:r>
                      <a:endParaRPr lang="en-GB" sz="200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lnTlToBr w="12700" cmpd="sng">
                      <a:noFill/>
                      <a:prstDash val="solid"/>
                    </a:lnTlToBr>
                    <a:lnBlToTr w="12700" cmpd="sng">
                      <a:noFill/>
                      <a:prstDash val="solid"/>
                    </a:lnBlToTr>
                    <a:solidFill>
                      <a:srgbClr val="C396A3"/>
                    </a:solidFill>
                  </a:tcPr>
                </a:tc>
                <a:tc>
                  <a:txBody>
                    <a:bodyPr/>
                    <a:lstStyle/>
                    <a:p>
                      <a:pPr algn="ctr"/>
                      <a:r>
                        <a:rPr lang="en-GB" sz="2000" dirty="0" smtClean="0">
                          <a:latin typeface="Arial" panose="020B0604020202020204" pitchFamily="34" charset="0"/>
                          <a:cs typeface="Arial" panose="020B0604020202020204" pitchFamily="34" charset="0"/>
                        </a:rPr>
                        <a:t>Instruction</a:t>
                      </a:r>
                      <a:endParaRPr lang="en-GB" sz="2000"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lnTlToBr w="12700" cmpd="sng">
                      <a:noFill/>
                      <a:prstDash val="solid"/>
                    </a:lnTlToBr>
                    <a:lnBlToTr w="12700" cmpd="sng">
                      <a:noFill/>
                      <a:prstDash val="solid"/>
                    </a:lnBlToTr>
                    <a:solidFill>
                      <a:srgbClr val="C396A3"/>
                    </a:solidFill>
                  </a:tcPr>
                </a:tc>
                <a:tc>
                  <a:txBody>
                    <a:bodyPr/>
                    <a:lstStyle/>
                    <a:p>
                      <a:pPr algn="ctr"/>
                      <a:r>
                        <a:rPr lang="en-GB" sz="2000" dirty="0" smtClean="0">
                          <a:latin typeface="Arial" panose="020B0604020202020204" pitchFamily="34" charset="0"/>
                          <a:cs typeface="Arial" panose="020B0604020202020204" pitchFamily="34" charset="0"/>
                        </a:rPr>
                        <a:t>Example</a:t>
                      </a:r>
                      <a:endParaRPr lang="en-GB" sz="2000"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lnTlToBr w="12700" cmpd="sng">
                      <a:noFill/>
                      <a:prstDash val="solid"/>
                    </a:lnTlToBr>
                    <a:lnBlToTr w="12700" cmpd="sng">
                      <a:noFill/>
                      <a:prstDash val="solid"/>
                    </a:lnBlToTr>
                    <a:solidFill>
                      <a:srgbClr val="C396A3"/>
                    </a:solidFill>
                  </a:tcPr>
                </a:tc>
                <a:extLst>
                  <a:ext uri="{0D108BD9-81ED-4DB2-BD59-A6C34878D82A}">
                    <a16:rowId xmlns:a16="http://schemas.microsoft.com/office/drawing/2014/main" xmlns="" val="3115686490"/>
                  </a:ext>
                </a:extLst>
              </a:tr>
              <a:tr h="396000">
                <a:tc>
                  <a:txBody>
                    <a:bodyPr/>
                    <a:lstStyle/>
                    <a:p>
                      <a:pPr algn="ctr"/>
                      <a:r>
                        <a:rPr lang="en-GB" sz="2000" dirty="0" smtClean="0">
                          <a:latin typeface="Arial" panose="020B0604020202020204" pitchFamily="34" charset="0"/>
                          <a:cs typeface="Arial" panose="020B0604020202020204" pitchFamily="34" charset="0"/>
                        </a:rPr>
                        <a:t>0000 1111</a:t>
                      </a:r>
                      <a:endParaRPr lang="en-GB" sz="200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smtClean="0">
                          <a:latin typeface="Arial" panose="020B0604020202020204" pitchFamily="34" charset="0"/>
                          <a:cs typeface="Arial" panose="020B0604020202020204" pitchFamily="34" charset="0"/>
                        </a:rPr>
                        <a:t>STORE</a:t>
                      </a:r>
                      <a:endParaRPr lang="en-GB" sz="2000"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smtClean="0">
                          <a:latin typeface="Arial" panose="020B0604020202020204" pitchFamily="34" charset="0"/>
                          <a:cs typeface="Arial" panose="020B0604020202020204" pitchFamily="34" charset="0"/>
                        </a:rPr>
                        <a:t>STO 15</a:t>
                      </a:r>
                      <a:endParaRPr lang="en-GB" sz="2000"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581327152"/>
                  </a:ext>
                </a:extLst>
              </a:tr>
              <a:tr h="370840">
                <a:tc>
                  <a:txBody>
                    <a:bodyPr/>
                    <a:lstStyle/>
                    <a:p>
                      <a:pPr algn="ctr"/>
                      <a:r>
                        <a:rPr lang="en-GB" sz="2000" dirty="0" smtClean="0">
                          <a:latin typeface="Arial" panose="020B0604020202020204" pitchFamily="34" charset="0"/>
                          <a:cs typeface="Arial" panose="020B0604020202020204" pitchFamily="34" charset="0"/>
                        </a:rPr>
                        <a:t>0010 1111</a:t>
                      </a:r>
                      <a:endParaRPr lang="en-GB" sz="200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smtClean="0">
                          <a:latin typeface="Arial" panose="020B0604020202020204" pitchFamily="34" charset="0"/>
                          <a:cs typeface="Arial" panose="020B0604020202020204" pitchFamily="34" charset="0"/>
                        </a:rPr>
                        <a:t>LOAD</a:t>
                      </a:r>
                      <a:endParaRPr lang="en-GB" sz="2000"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smtClean="0">
                          <a:latin typeface="Arial" panose="020B0604020202020204" pitchFamily="34" charset="0"/>
                          <a:cs typeface="Arial" panose="020B0604020202020204" pitchFamily="34" charset="0"/>
                        </a:rPr>
                        <a:t>LDA</a:t>
                      </a:r>
                      <a:r>
                        <a:rPr lang="en-GB" sz="2000" baseline="0" dirty="0" smtClean="0">
                          <a:latin typeface="Arial" panose="020B0604020202020204" pitchFamily="34" charset="0"/>
                          <a:cs typeface="Arial" panose="020B0604020202020204" pitchFamily="34" charset="0"/>
                        </a:rPr>
                        <a:t> 15</a:t>
                      </a:r>
                      <a:endParaRPr lang="en-GB" sz="2000"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208264787"/>
                  </a:ext>
                </a:extLst>
              </a:tr>
              <a:tr h="370840">
                <a:tc>
                  <a:txBody>
                    <a:bodyPr/>
                    <a:lstStyle/>
                    <a:p>
                      <a:pPr algn="ctr"/>
                      <a:r>
                        <a:rPr lang="en-GB" sz="2000" dirty="0" smtClean="0">
                          <a:latin typeface="Arial" panose="020B0604020202020204" pitchFamily="34" charset="0"/>
                          <a:cs typeface="Arial" panose="020B0604020202020204" pitchFamily="34" charset="0"/>
                        </a:rPr>
                        <a:t>0100 1111</a:t>
                      </a:r>
                      <a:endParaRPr lang="en-GB" sz="200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smtClean="0">
                          <a:latin typeface="Arial" panose="020B0604020202020204" pitchFamily="34" charset="0"/>
                          <a:cs typeface="Arial" panose="020B0604020202020204" pitchFamily="34" charset="0"/>
                        </a:rPr>
                        <a:t>ADD</a:t>
                      </a:r>
                      <a:endParaRPr lang="en-GB" sz="2000"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smtClean="0">
                          <a:latin typeface="Arial" panose="020B0604020202020204" pitchFamily="34" charset="0"/>
                          <a:cs typeface="Arial" panose="020B0604020202020204" pitchFamily="34" charset="0"/>
                        </a:rPr>
                        <a:t>ADD 15</a:t>
                      </a:r>
                      <a:endParaRPr lang="en-GB" sz="2000"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443912244"/>
                  </a:ext>
                </a:extLst>
              </a:tr>
              <a:tr h="370840">
                <a:tc>
                  <a:txBody>
                    <a:bodyPr/>
                    <a:lstStyle/>
                    <a:p>
                      <a:pPr algn="ctr"/>
                      <a:r>
                        <a:rPr lang="en-GB" sz="2000" dirty="0" smtClean="0">
                          <a:latin typeface="Arial" panose="020B0604020202020204" pitchFamily="34" charset="0"/>
                          <a:cs typeface="Arial" panose="020B0604020202020204" pitchFamily="34" charset="0"/>
                        </a:rPr>
                        <a:t>1000 1111</a:t>
                      </a:r>
                      <a:endParaRPr lang="en-GB" sz="200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smtClean="0">
                          <a:latin typeface="Arial" panose="020B0604020202020204" pitchFamily="34" charset="0"/>
                          <a:cs typeface="Arial" panose="020B0604020202020204" pitchFamily="34" charset="0"/>
                        </a:rPr>
                        <a:t>SUB</a:t>
                      </a:r>
                      <a:endParaRPr lang="en-GB" sz="2000"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smtClean="0">
                          <a:latin typeface="Arial" panose="020B0604020202020204" pitchFamily="34" charset="0"/>
                          <a:cs typeface="Arial" panose="020B0604020202020204" pitchFamily="34" charset="0"/>
                        </a:rPr>
                        <a:t>SUB 15</a:t>
                      </a:r>
                      <a:endParaRPr lang="en-GB" sz="2000"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76890591"/>
                  </a:ext>
                </a:extLst>
              </a:tr>
              <a:tr h="370840">
                <a:tc>
                  <a:txBody>
                    <a:bodyPr/>
                    <a:lstStyle/>
                    <a:p>
                      <a:pPr algn="ctr"/>
                      <a:r>
                        <a:rPr lang="en-GB" sz="2000" dirty="0" smtClean="0">
                          <a:latin typeface="Arial" panose="020B0604020202020204" pitchFamily="34" charset="0"/>
                          <a:cs typeface="Arial" panose="020B0604020202020204" pitchFamily="34" charset="0"/>
                        </a:rPr>
                        <a:t>1111 0000</a:t>
                      </a:r>
                      <a:endParaRPr lang="en-GB" sz="200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smtClean="0">
                          <a:latin typeface="Arial" panose="020B0604020202020204" pitchFamily="34" charset="0"/>
                          <a:cs typeface="Arial" panose="020B0604020202020204" pitchFamily="34" charset="0"/>
                        </a:rPr>
                        <a:t>HALT</a:t>
                      </a:r>
                      <a:endParaRPr lang="en-GB" sz="2000"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smtClean="0">
                          <a:latin typeface="Arial" panose="020B0604020202020204" pitchFamily="34" charset="0"/>
                          <a:cs typeface="Arial" panose="020B0604020202020204" pitchFamily="34" charset="0"/>
                        </a:rPr>
                        <a:t>HALT</a:t>
                      </a:r>
                      <a:endParaRPr lang="en-GB" sz="2000"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421759206"/>
                  </a:ext>
                </a:extLst>
              </a:tr>
            </a:tbl>
          </a:graphicData>
        </a:graphic>
      </p:graphicFrame>
    </p:spTree>
    <p:extLst>
      <p:ext uri="{BB962C8B-B14F-4D97-AF65-F5344CB8AC3E}">
        <p14:creationId xmlns:p14="http://schemas.microsoft.com/office/powerpoint/2010/main" val="2957550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Instruction components</a:t>
            </a:r>
            <a:endParaRPr lang="en-GB" dirty="0"/>
          </a:p>
        </p:txBody>
      </p:sp>
      <p:sp>
        <p:nvSpPr>
          <p:cNvPr id="3" name="Text Placeholder 2"/>
          <p:cNvSpPr>
            <a:spLocks noGrp="1"/>
          </p:cNvSpPr>
          <p:nvPr>
            <p:ph type="body" sz="quarter" idx="14"/>
          </p:nvPr>
        </p:nvSpPr>
        <p:spPr>
          <a:xfrm>
            <a:off x="724280" y="1704179"/>
            <a:ext cx="7797230" cy="4147981"/>
          </a:xfrm>
        </p:spPr>
        <p:txBody>
          <a:bodyPr/>
          <a:lstStyle/>
          <a:p>
            <a:r>
              <a:rPr lang="en-GB" dirty="0" smtClean="0"/>
              <a:t>An instruction typically includes two parts:</a:t>
            </a:r>
          </a:p>
          <a:p>
            <a:r>
              <a:rPr lang="en-GB" b="1" dirty="0" smtClean="0"/>
              <a:t>Operation code (opcode) which includes</a:t>
            </a:r>
          </a:p>
          <a:p>
            <a:pPr lvl="1"/>
            <a:r>
              <a:rPr lang="en-GB" dirty="0" smtClean="0"/>
              <a:t>– the </a:t>
            </a:r>
            <a:r>
              <a:rPr lang="en-GB" b="1" dirty="0" smtClean="0"/>
              <a:t>actual command </a:t>
            </a:r>
            <a:r>
              <a:rPr lang="en-GB" dirty="0" smtClean="0"/>
              <a:t>the processor needs to carry out, </a:t>
            </a:r>
            <a:r>
              <a:rPr lang="en-GB" dirty="0" err="1" smtClean="0"/>
              <a:t>eg</a:t>
            </a:r>
            <a:r>
              <a:rPr lang="en-GB" dirty="0" smtClean="0"/>
              <a:t>. ADD, SUB, etc.</a:t>
            </a:r>
          </a:p>
          <a:p>
            <a:pPr lvl="1"/>
            <a:r>
              <a:rPr lang="en-GB" dirty="0" smtClean="0"/>
              <a:t>the</a:t>
            </a:r>
            <a:r>
              <a:rPr lang="en-GB" b="1" dirty="0" smtClean="0"/>
              <a:t> addressing mode </a:t>
            </a:r>
            <a:r>
              <a:rPr lang="en-GB" dirty="0" smtClean="0"/>
              <a:t>– specifies whether the operand is the actual data, the memory address where the data is held, or a register</a:t>
            </a:r>
          </a:p>
          <a:p>
            <a:r>
              <a:rPr lang="en-GB" b="1" dirty="0" smtClean="0"/>
              <a:t>Operand(s)</a:t>
            </a:r>
            <a:r>
              <a:rPr lang="en-GB" dirty="0" smtClean="0"/>
              <a:t> – one or more items of </a:t>
            </a:r>
            <a:r>
              <a:rPr lang="en-GB" dirty="0"/>
              <a:t>data (which can be </a:t>
            </a:r>
            <a:r>
              <a:rPr lang="en-GB" dirty="0" smtClean="0"/>
              <a:t>values</a:t>
            </a:r>
            <a:r>
              <a:rPr lang="en-GB" dirty="0"/>
              <a:t>, memory addresses or </a:t>
            </a:r>
            <a:r>
              <a:rPr lang="en-GB" dirty="0" smtClean="0"/>
              <a:t>registers) that are to be used in the instruction</a:t>
            </a:r>
            <a:endParaRPr lang="en-GB" dirty="0"/>
          </a:p>
        </p:txBody>
      </p:sp>
    </p:spTree>
    <p:extLst>
      <p:ext uri="{BB962C8B-B14F-4D97-AF65-F5344CB8AC3E}">
        <p14:creationId xmlns:p14="http://schemas.microsoft.com/office/powerpoint/2010/main" val="40577362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Instruction format</a:t>
            </a:r>
            <a:endParaRPr lang="en-GB" dirty="0"/>
          </a:p>
        </p:txBody>
      </p:sp>
      <p:sp>
        <p:nvSpPr>
          <p:cNvPr id="3" name="Text Placeholder 2"/>
          <p:cNvSpPr>
            <a:spLocks noGrp="1"/>
          </p:cNvSpPr>
          <p:nvPr>
            <p:ph type="body" sz="quarter" idx="14"/>
          </p:nvPr>
        </p:nvSpPr>
        <p:spPr/>
        <p:txBody>
          <a:bodyPr/>
          <a:lstStyle/>
          <a:p>
            <a:r>
              <a:rPr lang="en-GB" dirty="0" smtClean="0"/>
              <a:t>The number of bits allocated to the opcode and operand will vary according to the processor used</a:t>
            </a:r>
          </a:p>
          <a:p>
            <a:pPr lvl="1"/>
            <a:r>
              <a:rPr lang="en-GB" dirty="0" smtClean="0"/>
              <a:t>The example below shows a possible arrangement for an instruction used in a processor with a </a:t>
            </a:r>
            <a:r>
              <a:rPr lang="en-GB" dirty="0"/>
              <a:t>16-bit word </a:t>
            </a:r>
            <a:r>
              <a:rPr lang="en-GB" dirty="0" smtClean="0"/>
              <a:t>length:</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3715239541"/>
              </p:ext>
            </p:extLst>
          </p:nvPr>
        </p:nvGraphicFramePr>
        <p:xfrm>
          <a:off x="965738" y="3766132"/>
          <a:ext cx="7273488" cy="1296000"/>
        </p:xfrm>
        <a:graphic>
          <a:graphicData uri="http://schemas.openxmlformats.org/drawingml/2006/table">
            <a:tbl>
              <a:tblPr firstRow="1" bandRow="1">
                <a:tableStyleId>{2D5ABB26-0587-4C30-8999-92F81FD0307C}</a:tableStyleId>
              </a:tblPr>
              <a:tblGrid>
                <a:gridCol w="454593">
                  <a:extLst>
                    <a:ext uri="{9D8B030D-6E8A-4147-A177-3AD203B41FA5}">
                      <a16:colId xmlns:a16="http://schemas.microsoft.com/office/drawing/2014/main" xmlns="" val="3644355708"/>
                    </a:ext>
                  </a:extLst>
                </a:gridCol>
                <a:gridCol w="454593">
                  <a:extLst>
                    <a:ext uri="{9D8B030D-6E8A-4147-A177-3AD203B41FA5}">
                      <a16:colId xmlns:a16="http://schemas.microsoft.com/office/drawing/2014/main" xmlns="" val="574738999"/>
                    </a:ext>
                  </a:extLst>
                </a:gridCol>
                <a:gridCol w="454593">
                  <a:extLst>
                    <a:ext uri="{9D8B030D-6E8A-4147-A177-3AD203B41FA5}">
                      <a16:colId xmlns:a16="http://schemas.microsoft.com/office/drawing/2014/main" xmlns="" val="3182248423"/>
                    </a:ext>
                  </a:extLst>
                </a:gridCol>
                <a:gridCol w="454593">
                  <a:extLst>
                    <a:ext uri="{9D8B030D-6E8A-4147-A177-3AD203B41FA5}">
                      <a16:colId xmlns:a16="http://schemas.microsoft.com/office/drawing/2014/main" xmlns="" val="4288323513"/>
                    </a:ext>
                  </a:extLst>
                </a:gridCol>
                <a:gridCol w="454593">
                  <a:extLst>
                    <a:ext uri="{9D8B030D-6E8A-4147-A177-3AD203B41FA5}">
                      <a16:colId xmlns:a16="http://schemas.microsoft.com/office/drawing/2014/main" xmlns="" val="3791800918"/>
                    </a:ext>
                  </a:extLst>
                </a:gridCol>
                <a:gridCol w="454593">
                  <a:extLst>
                    <a:ext uri="{9D8B030D-6E8A-4147-A177-3AD203B41FA5}">
                      <a16:colId xmlns:a16="http://schemas.microsoft.com/office/drawing/2014/main" xmlns="" val="3880414270"/>
                    </a:ext>
                  </a:extLst>
                </a:gridCol>
                <a:gridCol w="454593">
                  <a:extLst>
                    <a:ext uri="{9D8B030D-6E8A-4147-A177-3AD203B41FA5}">
                      <a16:colId xmlns:a16="http://schemas.microsoft.com/office/drawing/2014/main" xmlns="" val="360522551"/>
                    </a:ext>
                  </a:extLst>
                </a:gridCol>
                <a:gridCol w="454593">
                  <a:extLst>
                    <a:ext uri="{9D8B030D-6E8A-4147-A177-3AD203B41FA5}">
                      <a16:colId xmlns:a16="http://schemas.microsoft.com/office/drawing/2014/main" xmlns="" val="3309457588"/>
                    </a:ext>
                  </a:extLst>
                </a:gridCol>
                <a:gridCol w="454593">
                  <a:extLst>
                    <a:ext uri="{9D8B030D-6E8A-4147-A177-3AD203B41FA5}">
                      <a16:colId xmlns:a16="http://schemas.microsoft.com/office/drawing/2014/main" xmlns="" val="3035232854"/>
                    </a:ext>
                  </a:extLst>
                </a:gridCol>
                <a:gridCol w="454593">
                  <a:extLst>
                    <a:ext uri="{9D8B030D-6E8A-4147-A177-3AD203B41FA5}">
                      <a16:colId xmlns:a16="http://schemas.microsoft.com/office/drawing/2014/main" xmlns="" val="1283469918"/>
                    </a:ext>
                  </a:extLst>
                </a:gridCol>
                <a:gridCol w="454593">
                  <a:extLst>
                    <a:ext uri="{9D8B030D-6E8A-4147-A177-3AD203B41FA5}">
                      <a16:colId xmlns:a16="http://schemas.microsoft.com/office/drawing/2014/main" xmlns="" val="2186563831"/>
                    </a:ext>
                  </a:extLst>
                </a:gridCol>
                <a:gridCol w="454593">
                  <a:extLst>
                    <a:ext uri="{9D8B030D-6E8A-4147-A177-3AD203B41FA5}">
                      <a16:colId xmlns:a16="http://schemas.microsoft.com/office/drawing/2014/main" xmlns="" val="2710537171"/>
                    </a:ext>
                  </a:extLst>
                </a:gridCol>
                <a:gridCol w="454593">
                  <a:extLst>
                    <a:ext uri="{9D8B030D-6E8A-4147-A177-3AD203B41FA5}">
                      <a16:colId xmlns:a16="http://schemas.microsoft.com/office/drawing/2014/main" xmlns="" val="2402277072"/>
                    </a:ext>
                  </a:extLst>
                </a:gridCol>
                <a:gridCol w="454593">
                  <a:extLst>
                    <a:ext uri="{9D8B030D-6E8A-4147-A177-3AD203B41FA5}">
                      <a16:colId xmlns:a16="http://schemas.microsoft.com/office/drawing/2014/main" xmlns="" val="827086036"/>
                    </a:ext>
                  </a:extLst>
                </a:gridCol>
                <a:gridCol w="454593">
                  <a:extLst>
                    <a:ext uri="{9D8B030D-6E8A-4147-A177-3AD203B41FA5}">
                      <a16:colId xmlns:a16="http://schemas.microsoft.com/office/drawing/2014/main" xmlns="" val="924327701"/>
                    </a:ext>
                  </a:extLst>
                </a:gridCol>
                <a:gridCol w="454593">
                  <a:extLst>
                    <a:ext uri="{9D8B030D-6E8A-4147-A177-3AD203B41FA5}">
                      <a16:colId xmlns:a16="http://schemas.microsoft.com/office/drawing/2014/main" xmlns="" val="1998221782"/>
                    </a:ext>
                  </a:extLst>
                </a:gridCol>
              </a:tblGrid>
              <a:tr h="411339">
                <a:tc gridSpan="8">
                  <a:txBody>
                    <a:bodyPr/>
                    <a:lstStyle/>
                    <a:p>
                      <a:pPr algn="ctr"/>
                      <a:r>
                        <a:rPr lang="en-GB" dirty="0" smtClean="0">
                          <a:latin typeface="Arial" panose="020B0604020202020204" pitchFamily="34" charset="0"/>
                          <a:cs typeface="Arial" panose="020B0604020202020204" pitchFamily="34" charset="0"/>
                        </a:rPr>
                        <a:t>Operation code</a:t>
                      </a:r>
                      <a:endParaRPr lang="en-GB"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hMerge="1">
                  <a:txBody>
                    <a:bodyPr/>
                    <a:lstStyle/>
                    <a:p>
                      <a:pPr algn="ctr"/>
                      <a:endParaRPr lang="en-GB"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hMerge="1">
                  <a:txBody>
                    <a:bodyPr/>
                    <a:lstStyle/>
                    <a:p>
                      <a:pPr algn="ctr"/>
                      <a:endParaRPr lang="en-GB"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hMerge="1">
                  <a:txBody>
                    <a:bodyPr/>
                    <a:lstStyle/>
                    <a:p>
                      <a:pPr algn="ctr"/>
                      <a:endParaRPr lang="en-GB"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hMerge="1">
                  <a:txBody>
                    <a:bodyPr/>
                    <a:lstStyle/>
                    <a:p>
                      <a:pPr algn="ctr"/>
                      <a:endParaRPr lang="en-GB"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hMerge="1">
                  <a:txBody>
                    <a:bodyPr/>
                    <a:lstStyle/>
                    <a:p>
                      <a:pPr algn="ctr"/>
                      <a:endParaRPr lang="en-GB"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hMerge="1">
                  <a:txBody>
                    <a:bodyPr/>
                    <a:lstStyle/>
                    <a:p>
                      <a:pPr algn="ctr"/>
                      <a:endParaRPr lang="en-GB"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hMerge="1">
                  <a:txBody>
                    <a:bodyPr/>
                    <a:lstStyle/>
                    <a:p>
                      <a:pPr algn="ctr"/>
                      <a:endParaRPr lang="en-GB"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rowSpan="2" gridSpan="8">
                  <a:txBody>
                    <a:bodyPr/>
                    <a:lstStyle/>
                    <a:p>
                      <a:pPr algn="ctr"/>
                      <a:r>
                        <a:rPr lang="en-GB" dirty="0" smtClean="0">
                          <a:latin typeface="Arial" panose="020B0604020202020204" pitchFamily="34" charset="0"/>
                          <a:cs typeface="Arial" panose="020B0604020202020204" pitchFamily="34" charset="0"/>
                        </a:rPr>
                        <a:t>Operand(s)</a:t>
                      </a:r>
                      <a:endParaRPr lang="en-GB"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rowSpan="2" hMerge="1">
                  <a:txBody>
                    <a:bodyPr/>
                    <a:lstStyle/>
                    <a:p>
                      <a:pPr algn="ctr"/>
                      <a:endParaRPr lang="en-GB"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rowSpan="2" hMerge="1">
                  <a:txBody>
                    <a:bodyPr/>
                    <a:lstStyle/>
                    <a:p>
                      <a:pPr algn="ctr"/>
                      <a:endParaRPr lang="en-GB">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rowSpan="2" hMerge="1">
                  <a:txBody>
                    <a:bodyPr/>
                    <a:lstStyle/>
                    <a:p>
                      <a:pPr algn="ctr"/>
                      <a:endParaRPr lang="en-GB">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rowSpan="2" hMerge="1">
                  <a:txBody>
                    <a:bodyPr/>
                    <a:lstStyle/>
                    <a:p>
                      <a:pPr algn="ctr"/>
                      <a:endParaRPr lang="en-GB">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rowSpan="2" hMerge="1">
                  <a:txBody>
                    <a:bodyPr/>
                    <a:lstStyle/>
                    <a:p>
                      <a:pPr algn="ctr"/>
                      <a:endParaRPr lang="en-GB">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rowSpan="2" hMerge="1">
                  <a:txBody>
                    <a:bodyPr/>
                    <a:lstStyle/>
                    <a:p>
                      <a:pPr algn="ctr"/>
                      <a:endParaRPr lang="en-GB">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rowSpan="2" hMerge="1">
                  <a:txBody>
                    <a:bodyPr/>
                    <a:lstStyle/>
                    <a:p>
                      <a:pPr algn="ctr"/>
                      <a:endParaRPr lang="en-GB">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extLst>
                  <a:ext uri="{0D108BD9-81ED-4DB2-BD59-A6C34878D82A}">
                    <a16:rowId xmlns:a16="http://schemas.microsoft.com/office/drawing/2014/main" xmlns="" val="3685644306"/>
                  </a:ext>
                </a:extLst>
              </a:tr>
              <a:tr h="473322">
                <a:tc gridSpan="6">
                  <a:txBody>
                    <a:bodyPr/>
                    <a:lstStyle/>
                    <a:p>
                      <a:pPr algn="ctr"/>
                      <a:r>
                        <a:rPr lang="en-GB" sz="1100" dirty="0" smtClean="0">
                          <a:latin typeface="Arial" panose="020B0604020202020204" pitchFamily="34" charset="0"/>
                          <a:cs typeface="Arial" panose="020B0604020202020204" pitchFamily="34" charset="0"/>
                        </a:rPr>
                        <a:t>Basic machine operation</a:t>
                      </a:r>
                      <a:endParaRPr lang="en-GB" sz="1100"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hMerge="1">
                  <a:txBody>
                    <a:bodyPr/>
                    <a:lstStyle/>
                    <a:p>
                      <a:pPr algn="ctr"/>
                      <a:endParaRPr lang="en-GB"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hMerge="1">
                  <a:txBody>
                    <a:bodyPr/>
                    <a:lstStyle/>
                    <a:p>
                      <a:pPr algn="ctr"/>
                      <a:endParaRPr lang="en-GB"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hMerge="1">
                  <a:txBody>
                    <a:bodyPr/>
                    <a:lstStyle/>
                    <a:p>
                      <a:pPr algn="ctr"/>
                      <a:endParaRPr lang="en-GB"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hMerge="1">
                  <a:txBody>
                    <a:bodyPr/>
                    <a:lstStyle/>
                    <a:p>
                      <a:pPr algn="ctr"/>
                      <a:endParaRPr lang="en-GB"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hMerge="1">
                  <a:txBody>
                    <a:bodyPr/>
                    <a:lstStyle/>
                    <a:p>
                      <a:pPr algn="ctr"/>
                      <a:endParaRPr lang="en-GB"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gridSpan="2">
                  <a:txBody>
                    <a:bodyPr/>
                    <a:lstStyle/>
                    <a:p>
                      <a:pPr algn="ctr"/>
                      <a:r>
                        <a:rPr lang="en-GB" sz="1100" dirty="0" smtClean="0">
                          <a:latin typeface="Arial" panose="020B0604020202020204" pitchFamily="34" charset="0"/>
                          <a:cs typeface="Arial" panose="020B0604020202020204" pitchFamily="34" charset="0"/>
                        </a:rPr>
                        <a:t>Addressing mode</a:t>
                      </a:r>
                      <a:endParaRPr lang="en-GB" sz="1100"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hMerge="1">
                  <a:txBody>
                    <a:bodyPr/>
                    <a:lstStyle/>
                    <a:p>
                      <a:pPr algn="ctr"/>
                      <a:endParaRPr lang="en-GB"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gridSpan="8" vMerge="1">
                  <a:txBody>
                    <a:bodyPr/>
                    <a:lstStyle/>
                    <a:p>
                      <a:pPr algn="ctr"/>
                      <a:endParaRPr lang="en-GB">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hMerge="1" vMerge="1">
                  <a:txBody>
                    <a:bodyPr/>
                    <a:lstStyle/>
                    <a:p>
                      <a:pPr algn="ctr"/>
                      <a:endParaRPr lang="en-GB"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hMerge="1" vMerge="1">
                  <a:txBody>
                    <a:bodyPr/>
                    <a:lstStyle/>
                    <a:p>
                      <a:pPr algn="ctr"/>
                      <a:endParaRPr lang="en-GB"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hMerge="1" vMerge="1">
                  <a:txBody>
                    <a:bodyPr/>
                    <a:lstStyle/>
                    <a:p>
                      <a:pPr algn="ctr"/>
                      <a:endParaRPr lang="en-GB"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hMerge="1" vMerge="1">
                  <a:txBody>
                    <a:bodyPr/>
                    <a:lstStyle/>
                    <a:p>
                      <a:pPr algn="ctr"/>
                      <a:endParaRPr lang="en-GB"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hMerge="1" vMerge="1">
                  <a:txBody>
                    <a:bodyPr/>
                    <a:lstStyle/>
                    <a:p>
                      <a:pPr algn="ctr"/>
                      <a:endParaRPr lang="en-GB"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hMerge="1" vMerge="1">
                  <a:txBody>
                    <a:bodyPr/>
                    <a:lstStyle/>
                    <a:p>
                      <a:pPr algn="ctr"/>
                      <a:endParaRPr lang="en-GB"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hMerge="1" vMerge="1">
                  <a:txBody>
                    <a:bodyPr/>
                    <a:lstStyle/>
                    <a:p>
                      <a:pPr algn="ctr"/>
                      <a:endParaRPr lang="en-GB"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extLst>
                  <a:ext uri="{0D108BD9-81ED-4DB2-BD59-A6C34878D82A}">
                    <a16:rowId xmlns:a16="http://schemas.microsoft.com/office/drawing/2014/main" xmlns="" val="4208620523"/>
                  </a:ext>
                </a:extLst>
              </a:tr>
              <a:tr h="411339">
                <a:tc>
                  <a:txBody>
                    <a:bodyPr/>
                    <a:lstStyle/>
                    <a:p>
                      <a:pPr algn="ctr"/>
                      <a:r>
                        <a:rPr lang="en-GB" b="1" dirty="0" smtClean="0">
                          <a:solidFill>
                            <a:schemeClr val="bg1"/>
                          </a:solidFill>
                          <a:latin typeface="Arial" panose="020B0604020202020204" pitchFamily="34" charset="0"/>
                          <a:cs typeface="Arial" panose="020B0604020202020204" pitchFamily="34" charset="0"/>
                        </a:rPr>
                        <a:t>0</a:t>
                      </a:r>
                      <a:endParaRPr lang="en-GB" b="1"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rgbClr val="C396A3"/>
                    </a:solidFill>
                  </a:tcPr>
                </a:tc>
                <a:tc>
                  <a:txBody>
                    <a:bodyPr/>
                    <a:lstStyle/>
                    <a:p>
                      <a:pPr algn="ctr"/>
                      <a:r>
                        <a:rPr lang="en-GB" b="1" dirty="0" smtClean="0">
                          <a:solidFill>
                            <a:schemeClr val="bg1"/>
                          </a:solidFill>
                          <a:latin typeface="Arial" panose="020B0604020202020204" pitchFamily="34" charset="0"/>
                          <a:cs typeface="Arial" panose="020B0604020202020204" pitchFamily="34" charset="0"/>
                        </a:rPr>
                        <a:t>1</a:t>
                      </a:r>
                      <a:endParaRPr lang="en-GB" b="1"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rgbClr val="C396A3"/>
                    </a:solidFill>
                  </a:tcPr>
                </a:tc>
                <a:tc>
                  <a:txBody>
                    <a:bodyPr/>
                    <a:lstStyle/>
                    <a:p>
                      <a:pPr algn="ctr"/>
                      <a:r>
                        <a:rPr lang="en-GB" b="1" dirty="0" smtClean="0">
                          <a:solidFill>
                            <a:schemeClr val="bg1"/>
                          </a:solidFill>
                          <a:latin typeface="Arial" panose="020B0604020202020204" pitchFamily="34" charset="0"/>
                          <a:cs typeface="Arial" panose="020B0604020202020204" pitchFamily="34" charset="0"/>
                        </a:rPr>
                        <a:t>1</a:t>
                      </a:r>
                      <a:endParaRPr lang="en-GB" b="1"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rgbClr val="C396A3"/>
                    </a:solidFill>
                  </a:tcPr>
                </a:tc>
                <a:tc>
                  <a:txBody>
                    <a:bodyPr/>
                    <a:lstStyle/>
                    <a:p>
                      <a:pPr algn="ctr"/>
                      <a:r>
                        <a:rPr lang="en-GB" b="1" dirty="0" smtClean="0">
                          <a:solidFill>
                            <a:schemeClr val="bg1"/>
                          </a:solidFill>
                          <a:latin typeface="Arial" panose="020B0604020202020204" pitchFamily="34" charset="0"/>
                          <a:cs typeface="Arial" panose="020B0604020202020204" pitchFamily="34" charset="0"/>
                        </a:rPr>
                        <a:t>1</a:t>
                      </a:r>
                      <a:endParaRPr lang="en-GB" b="1"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rgbClr val="C396A3"/>
                    </a:solidFill>
                  </a:tcPr>
                </a:tc>
                <a:tc>
                  <a:txBody>
                    <a:bodyPr/>
                    <a:lstStyle/>
                    <a:p>
                      <a:pPr algn="ctr"/>
                      <a:r>
                        <a:rPr lang="en-GB" b="1" dirty="0" smtClean="0">
                          <a:solidFill>
                            <a:schemeClr val="bg1"/>
                          </a:solidFill>
                          <a:latin typeface="Arial" panose="020B0604020202020204" pitchFamily="34" charset="0"/>
                          <a:cs typeface="Arial" panose="020B0604020202020204" pitchFamily="34" charset="0"/>
                        </a:rPr>
                        <a:t>0</a:t>
                      </a:r>
                      <a:endParaRPr lang="en-GB" b="1"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rgbClr val="C396A3"/>
                    </a:solidFill>
                  </a:tcPr>
                </a:tc>
                <a:tc>
                  <a:txBody>
                    <a:bodyPr/>
                    <a:lstStyle/>
                    <a:p>
                      <a:pPr algn="ctr"/>
                      <a:r>
                        <a:rPr lang="en-GB" b="1" dirty="0" smtClean="0">
                          <a:solidFill>
                            <a:schemeClr val="bg1"/>
                          </a:solidFill>
                          <a:latin typeface="Arial" panose="020B0604020202020204" pitchFamily="34" charset="0"/>
                          <a:cs typeface="Arial" panose="020B0604020202020204" pitchFamily="34" charset="0"/>
                        </a:rPr>
                        <a:t>1</a:t>
                      </a:r>
                      <a:endParaRPr lang="en-GB" b="1"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rgbClr val="C396A3"/>
                    </a:solidFill>
                  </a:tcPr>
                </a:tc>
                <a:tc>
                  <a:txBody>
                    <a:bodyPr/>
                    <a:lstStyle/>
                    <a:p>
                      <a:pPr algn="ctr"/>
                      <a:r>
                        <a:rPr lang="en-GB" b="1" dirty="0" smtClean="0">
                          <a:solidFill>
                            <a:schemeClr val="bg1"/>
                          </a:solidFill>
                          <a:latin typeface="Arial" panose="020B0604020202020204" pitchFamily="34" charset="0"/>
                          <a:cs typeface="Arial" panose="020B0604020202020204" pitchFamily="34" charset="0"/>
                        </a:rPr>
                        <a:t>0</a:t>
                      </a:r>
                      <a:endParaRPr lang="en-GB" b="1"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rgbClr val="C396A3"/>
                    </a:solidFill>
                  </a:tcPr>
                </a:tc>
                <a:tc>
                  <a:txBody>
                    <a:bodyPr/>
                    <a:lstStyle/>
                    <a:p>
                      <a:pPr algn="ctr"/>
                      <a:r>
                        <a:rPr lang="en-GB" b="1" dirty="0" smtClean="0">
                          <a:solidFill>
                            <a:schemeClr val="bg1"/>
                          </a:solidFill>
                          <a:latin typeface="Arial" panose="020B0604020202020204" pitchFamily="34" charset="0"/>
                          <a:cs typeface="Arial" panose="020B0604020202020204" pitchFamily="34" charset="0"/>
                        </a:rPr>
                        <a:t>1</a:t>
                      </a:r>
                      <a:endParaRPr lang="en-GB" b="1"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rgbClr val="C396A3"/>
                    </a:solidFill>
                  </a:tcPr>
                </a:tc>
                <a:tc>
                  <a:txBody>
                    <a:bodyPr/>
                    <a:lstStyle/>
                    <a:p>
                      <a:pPr algn="ctr"/>
                      <a:r>
                        <a:rPr lang="en-GB" b="1" dirty="0" smtClean="0">
                          <a:solidFill>
                            <a:schemeClr val="bg1"/>
                          </a:solidFill>
                          <a:latin typeface="Arial" panose="020B0604020202020204" pitchFamily="34" charset="0"/>
                          <a:cs typeface="Arial" panose="020B0604020202020204" pitchFamily="34" charset="0"/>
                        </a:rPr>
                        <a:t>0</a:t>
                      </a:r>
                      <a:endParaRPr lang="en-GB" b="1"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rgbClr val="C396A3"/>
                    </a:solidFill>
                  </a:tcPr>
                </a:tc>
                <a:tc>
                  <a:txBody>
                    <a:bodyPr/>
                    <a:lstStyle/>
                    <a:p>
                      <a:pPr algn="ctr"/>
                      <a:r>
                        <a:rPr lang="en-GB" b="1" dirty="0" smtClean="0">
                          <a:solidFill>
                            <a:schemeClr val="bg1"/>
                          </a:solidFill>
                          <a:latin typeface="Arial" panose="020B0604020202020204" pitchFamily="34" charset="0"/>
                          <a:cs typeface="Arial" panose="020B0604020202020204" pitchFamily="34" charset="0"/>
                        </a:rPr>
                        <a:t>0</a:t>
                      </a:r>
                      <a:endParaRPr lang="en-GB" b="1"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rgbClr val="C396A3"/>
                    </a:solidFill>
                  </a:tcPr>
                </a:tc>
                <a:tc>
                  <a:txBody>
                    <a:bodyPr/>
                    <a:lstStyle/>
                    <a:p>
                      <a:pPr algn="ctr"/>
                      <a:r>
                        <a:rPr lang="en-GB" b="1" dirty="0" smtClean="0">
                          <a:solidFill>
                            <a:schemeClr val="bg1"/>
                          </a:solidFill>
                          <a:latin typeface="Arial" panose="020B0604020202020204" pitchFamily="34" charset="0"/>
                          <a:cs typeface="Arial" panose="020B0604020202020204" pitchFamily="34" charset="0"/>
                        </a:rPr>
                        <a:t>0</a:t>
                      </a:r>
                      <a:endParaRPr lang="en-GB" b="1"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rgbClr val="C396A3"/>
                    </a:solidFill>
                  </a:tcPr>
                </a:tc>
                <a:tc>
                  <a:txBody>
                    <a:bodyPr/>
                    <a:lstStyle/>
                    <a:p>
                      <a:pPr algn="ctr"/>
                      <a:r>
                        <a:rPr lang="en-GB" b="1" dirty="0" smtClean="0">
                          <a:solidFill>
                            <a:schemeClr val="bg1"/>
                          </a:solidFill>
                          <a:latin typeface="Arial" panose="020B0604020202020204" pitchFamily="34" charset="0"/>
                          <a:cs typeface="Arial" panose="020B0604020202020204" pitchFamily="34" charset="0"/>
                        </a:rPr>
                        <a:t>0</a:t>
                      </a:r>
                      <a:endParaRPr lang="en-GB" b="1"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rgbClr val="C396A3"/>
                    </a:solidFill>
                  </a:tcPr>
                </a:tc>
                <a:tc>
                  <a:txBody>
                    <a:bodyPr/>
                    <a:lstStyle/>
                    <a:p>
                      <a:pPr algn="ctr"/>
                      <a:r>
                        <a:rPr lang="en-GB" b="1" dirty="0" smtClean="0">
                          <a:solidFill>
                            <a:schemeClr val="bg1"/>
                          </a:solidFill>
                          <a:latin typeface="Arial" panose="020B0604020202020204" pitchFamily="34" charset="0"/>
                          <a:cs typeface="Arial" panose="020B0604020202020204" pitchFamily="34" charset="0"/>
                        </a:rPr>
                        <a:t>0</a:t>
                      </a:r>
                      <a:endParaRPr lang="en-GB" b="1"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rgbClr val="C396A3"/>
                    </a:solidFill>
                  </a:tcPr>
                </a:tc>
                <a:tc>
                  <a:txBody>
                    <a:bodyPr/>
                    <a:lstStyle/>
                    <a:p>
                      <a:pPr algn="ctr"/>
                      <a:r>
                        <a:rPr lang="en-GB" b="1" dirty="0" smtClean="0">
                          <a:solidFill>
                            <a:schemeClr val="bg1"/>
                          </a:solidFill>
                          <a:latin typeface="Arial" panose="020B0604020202020204" pitchFamily="34" charset="0"/>
                          <a:cs typeface="Arial" panose="020B0604020202020204" pitchFamily="34" charset="0"/>
                        </a:rPr>
                        <a:t>1</a:t>
                      </a:r>
                      <a:endParaRPr lang="en-GB" b="1"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rgbClr val="C396A3"/>
                    </a:solidFill>
                  </a:tcPr>
                </a:tc>
                <a:tc>
                  <a:txBody>
                    <a:bodyPr/>
                    <a:lstStyle/>
                    <a:p>
                      <a:pPr algn="ctr"/>
                      <a:r>
                        <a:rPr lang="en-GB" b="1" dirty="0" smtClean="0">
                          <a:solidFill>
                            <a:schemeClr val="bg1"/>
                          </a:solidFill>
                          <a:latin typeface="Arial" panose="020B0604020202020204" pitchFamily="34" charset="0"/>
                          <a:cs typeface="Arial" panose="020B0604020202020204" pitchFamily="34" charset="0"/>
                        </a:rPr>
                        <a:t>0</a:t>
                      </a:r>
                      <a:endParaRPr lang="en-GB" b="1"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rgbClr val="C396A3"/>
                    </a:solidFill>
                  </a:tcPr>
                </a:tc>
                <a:tc>
                  <a:txBody>
                    <a:bodyPr/>
                    <a:lstStyle/>
                    <a:p>
                      <a:pPr algn="ctr"/>
                      <a:r>
                        <a:rPr lang="en-GB" b="1" dirty="0" smtClean="0">
                          <a:solidFill>
                            <a:schemeClr val="bg1"/>
                          </a:solidFill>
                          <a:latin typeface="Arial" panose="020B0604020202020204" pitchFamily="34" charset="0"/>
                          <a:cs typeface="Arial" panose="020B0604020202020204" pitchFamily="34" charset="0"/>
                        </a:rPr>
                        <a:t>1</a:t>
                      </a:r>
                      <a:endParaRPr lang="en-GB" b="1"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rgbClr val="C396A3"/>
                    </a:solidFill>
                  </a:tcPr>
                </a:tc>
                <a:extLst>
                  <a:ext uri="{0D108BD9-81ED-4DB2-BD59-A6C34878D82A}">
                    <a16:rowId xmlns:a16="http://schemas.microsoft.com/office/drawing/2014/main" xmlns="" val="2100017244"/>
                  </a:ext>
                </a:extLst>
              </a:tr>
            </a:tbl>
          </a:graphicData>
        </a:graphic>
      </p:graphicFrame>
    </p:spTree>
    <p:extLst>
      <p:ext uri="{BB962C8B-B14F-4D97-AF65-F5344CB8AC3E}">
        <p14:creationId xmlns:p14="http://schemas.microsoft.com/office/powerpoint/2010/main" val="443327341"/>
      </p:ext>
    </p:extLst>
  </p:cSld>
  <p:clrMapOvr>
    <a:masterClrMapping/>
  </p:clrMapOvr>
  <p:timing>
    <p:tnLst>
      <p:par>
        <p:cTn id="1" dur="indefinite" restart="never" nodeType="tmRoot"/>
      </p:par>
    </p:tnLst>
  </p:timing>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354FEFFF27DD4D8029A23C3811DAEC" ma:contentTypeVersion="9" ma:contentTypeDescription="Create a new document." ma:contentTypeScope="" ma:versionID="d93bdf083064016ccaced2640c281ace">
  <xsd:schema xmlns:xsd="http://www.w3.org/2001/XMLSchema" xmlns:xs="http://www.w3.org/2001/XMLSchema" xmlns:p="http://schemas.microsoft.com/office/2006/metadata/properties" xmlns:ns2="506ac514-9468-4ce6-abae-8e7a4c758df2" targetNamespace="http://schemas.microsoft.com/office/2006/metadata/properties" ma:root="true" ma:fieldsID="5dd0e47642190387558f27f090119171" ns2:_="">
    <xsd:import namespace="506ac514-9468-4ce6-abae-8e7a4c758df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6ac514-9468-4ce6-abae-8e7a4c758d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0FA55D7-F18F-43EE-BFFD-E37AAA66D9AB}"/>
</file>

<file path=customXml/itemProps2.xml><?xml version="1.0" encoding="utf-8"?>
<ds:datastoreItem xmlns:ds="http://schemas.openxmlformats.org/officeDocument/2006/customXml" ds:itemID="{2931A4CA-21CE-4589-B16F-B0444C52F1B3}"/>
</file>

<file path=customXml/itemProps3.xml><?xml version="1.0" encoding="utf-8"?>
<ds:datastoreItem xmlns:ds="http://schemas.openxmlformats.org/officeDocument/2006/customXml" ds:itemID="{A5657309-0747-4872-ACBB-D46CCBDFDE6F}"/>
</file>

<file path=docProps/app.xml><?xml version="1.0" encoding="utf-8"?>
<Properties xmlns="http://schemas.openxmlformats.org/officeDocument/2006/extended-properties" xmlns:vt="http://schemas.openxmlformats.org/officeDocument/2006/docPropsVTypes">
  <Template>Unit 5</Template>
  <TotalTime>2097</TotalTime>
  <Words>865</Words>
  <Application>Microsoft Office PowerPoint</Application>
  <PresentationFormat>On-screen Show (4:3)</PresentationFormat>
  <Paragraphs>209</Paragraphs>
  <Slides>19</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Museo 500</vt:lpstr>
      <vt:lpstr>Museo 100</vt:lpstr>
      <vt:lpstr>Museo900-Regular</vt:lpstr>
      <vt:lpstr>Times New Roman</vt:lpstr>
      <vt:lpstr>Museo 900</vt:lpstr>
      <vt:lpstr>Arial</vt:lpstr>
      <vt:lpstr>SimSun</vt:lpstr>
      <vt:lpstr>SimSun</vt:lpstr>
      <vt:lpstr>Museo 700</vt:lpstr>
      <vt:lpstr>Calibri</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Heathcote</dc:creator>
  <cp:lastModifiedBy>Laura Heathcote</cp:lastModifiedBy>
  <cp:revision>151</cp:revision>
  <dcterms:created xsi:type="dcterms:W3CDTF">2015-08-13T09:52:03Z</dcterms:created>
  <dcterms:modified xsi:type="dcterms:W3CDTF">2016-02-05T11:57:15Z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0x01010087354FEFFF27DD4D8029A23C3811DAEC</vt:lpwstr>
  </property>
</Properties>
</file>