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9"/>
  </p:notesMasterIdLst>
  <p:sldIdLst>
    <p:sldId id="260" r:id="rId5"/>
    <p:sldId id="261" r:id="rId6"/>
    <p:sldId id="262" r:id="rId7"/>
    <p:sldId id="264" r:id="rId8"/>
    <p:sldId id="270" r:id="rId9"/>
    <p:sldId id="269" r:id="rId10"/>
    <p:sldId id="286" r:id="rId11"/>
    <p:sldId id="272" r:id="rId12"/>
    <p:sldId id="281" r:id="rId13"/>
    <p:sldId id="278" r:id="rId14"/>
    <p:sldId id="267" r:id="rId15"/>
    <p:sldId id="282" r:id="rId16"/>
    <p:sldId id="266" r:id="rId17"/>
    <p:sldId id="280" r:id="rId18"/>
    <p:sldId id="276" r:id="rId19"/>
    <p:sldId id="268" r:id="rId20"/>
    <p:sldId id="284" r:id="rId21"/>
    <p:sldId id="285" r:id="rId22"/>
    <p:sldId id="263" r:id="rId23"/>
    <p:sldId id="279" r:id="rId24"/>
    <p:sldId id="277" r:id="rId25"/>
    <p:sldId id="274" r:id="rId26"/>
    <p:sldId id="275" r:id="rId27"/>
    <p:sldId id="283"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orbel" panose="020B0503020204020204" pitchFamily="34" charset="0"/>
      <p:regular r:id="rId34"/>
      <p:bold r:id="rId35"/>
      <p:italic r:id="rId36"/>
      <p:boldItalic r:id="rId37"/>
    </p:embeddedFont>
    <p:embeddedFont>
      <p:font typeface="Museo 100" panose="02000000000000000000" pitchFamily="2" charset="0"/>
      <p:regular r:id="rId38"/>
      <p:italic r:id="rId39"/>
    </p:embeddedFont>
    <p:embeddedFont>
      <p:font typeface="Museo 500" panose="02000000000000000000" pitchFamily="2" charset="0"/>
      <p:regular r:id="rId40"/>
      <p:italic r:id="rId41"/>
    </p:embeddedFont>
    <p:embeddedFont>
      <p:font typeface="Museo 700" panose="02000000000000000000" pitchFamily="2" charset="0"/>
      <p:bold r:id="rId42"/>
      <p:boldItalic r:id="rId43"/>
    </p:embeddedFont>
    <p:embeddedFont>
      <p:font typeface="Museo 900" panose="02000000000000000000" pitchFamily="2" charset="0"/>
      <p:bold r:id="rId44"/>
      <p:boldItalic r:id="rId45"/>
    </p:embeddedFont>
    <p:embeddedFont>
      <p:font typeface="Museo900-Regular" panose="02000000000000000000" pitchFamily="2" charset="0"/>
      <p:bold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96A3"/>
    <a:srgbClr val="5D9F6F"/>
    <a:srgbClr val="D1919B"/>
    <a:srgbClr val="98A639"/>
    <a:srgbClr val="B2CB63"/>
    <a:srgbClr val="6C6F59"/>
    <a:srgbClr val="C0BB9E"/>
    <a:srgbClr val="2F586A"/>
    <a:srgbClr val="364656"/>
    <a:srgbClr val="2747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660"/>
  </p:normalViewPr>
  <p:slideViewPr>
    <p:cSldViewPr snapToGrid="0" snapToObjects="1" showGuides="1">
      <p:cViewPr varScale="1">
        <p:scale>
          <a:sx n="82" d="100"/>
          <a:sy n="82" d="100"/>
        </p:scale>
        <p:origin x="1254" y="7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5" d="100"/>
        <a:sy n="125" d="100"/>
      </p:scale>
      <p:origin x="0" y="-16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396A3"/>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396A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396A3"/>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1919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396A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1931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 name="Picture 29"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Secondary storage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pic>
        <p:nvPicPr>
          <p:cNvPr id="32" name="Picture 31" descr="Logo Unit 5.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Secondary storage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37" name="Picture 36"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0" name="TextBox 3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Secondary storage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1" name="Picture 30"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Secondary storage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sp>
        <p:nvSpPr>
          <p:cNvPr id="3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Secondary storage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11662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Secondary storage devices</a:t>
            </a:r>
            <a:endParaRPr lang="en-US" dirty="0">
              <a:latin typeface="Museo 100" panose="02000000000000000000" pitchFamily="50" charset="0"/>
            </a:endParaRPr>
          </a:p>
          <a:p>
            <a:pPr lvl="1">
              <a:spcBef>
                <a:spcPts val="0"/>
              </a:spcBef>
            </a:pPr>
            <a:endParaRPr lang="en-US" sz="2000" dirty="0">
              <a:latin typeface="Museo 100" panose="02000000000000000000" pitchFamily="50" charset="0"/>
            </a:endParaRPr>
          </a:p>
          <a:p>
            <a:pPr lvl="1">
              <a:spcBef>
                <a:spcPts val="0"/>
              </a:spcBef>
            </a:pPr>
            <a:br>
              <a:rPr lang="en-US" sz="2000" dirty="0">
                <a:latin typeface="Museo 100" panose="02000000000000000000" pitchFamily="50" charset="0"/>
              </a:rPr>
            </a:br>
            <a:r>
              <a:rPr lang="en-US" sz="2000" dirty="0">
                <a:latin typeface="Museo 100" panose="02000000000000000000" pitchFamily="50" charset="0"/>
              </a:rPr>
              <a:t>Unit 5</a:t>
            </a:r>
          </a:p>
          <a:p>
            <a:pPr lvl="1"/>
            <a:r>
              <a:rPr lang="en-US" sz="2000" dirty="0">
                <a:latin typeface="Museo 100" panose="02000000000000000000" pitchFamily="50" charset="0"/>
              </a:rPr>
              <a:t>Computer </a:t>
            </a:r>
            <a:r>
              <a:rPr lang="en-GB" sz="2000" dirty="0">
                <a:latin typeface="Museo 100" panose="02000000000000000000" pitchFamily="50" charset="0"/>
              </a:rPr>
              <a:t>organisation</a:t>
            </a:r>
            <a:r>
              <a:rPr lang="en-US" sz="2000" dirty="0">
                <a:latin typeface="Museo 100" panose="02000000000000000000" pitchFamily="50" charset="0"/>
              </a:rPr>
              <a:t> </a:t>
            </a:r>
            <a:br>
              <a:rPr lang="en-US" sz="2000" dirty="0">
                <a:latin typeface="Museo 100" panose="02000000000000000000" pitchFamily="50" charset="0"/>
              </a:rPr>
            </a:br>
            <a:r>
              <a:rPr lang="en-US" sz="2000" dirty="0">
                <a:latin typeface="Museo 100" panose="02000000000000000000" pitchFamily="50" charset="0"/>
              </a:rPr>
              <a:t>and architecture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6</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Hard drive operation</a:t>
            </a:r>
            <a:endParaRPr lang="en-GB" b="1" dirty="0"/>
          </a:p>
        </p:txBody>
      </p:sp>
    </p:spTree>
    <p:extLst>
      <p:ext uri="{BB962C8B-B14F-4D97-AF65-F5344CB8AC3E}">
        <p14:creationId xmlns:p14="http://schemas.microsoft.com/office/powerpoint/2010/main" val="27444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CDs work on similar principles</a:t>
            </a:r>
          </a:p>
        </p:txBody>
      </p:sp>
      <p:sp>
        <p:nvSpPr>
          <p:cNvPr id="5" name="Text Placeholder 4"/>
          <p:cNvSpPr>
            <a:spLocks noGrp="1"/>
          </p:cNvSpPr>
          <p:nvPr>
            <p:ph type="body" sz="quarter" idx="14"/>
          </p:nvPr>
        </p:nvSpPr>
        <p:spPr/>
        <p:txBody>
          <a:bodyPr/>
          <a:lstStyle/>
          <a:p>
            <a:r>
              <a:rPr lang="en-GB" dirty="0"/>
              <a:t>A high powered laser “burns” pits into the CD surface</a:t>
            </a:r>
          </a:p>
          <a:p>
            <a:pPr lvl="1"/>
            <a:r>
              <a:rPr lang="en-GB" dirty="0"/>
              <a:t>A low-powered laser detects the reflection from pits and lands</a:t>
            </a:r>
          </a:p>
          <a:p>
            <a:pPr lvl="1"/>
            <a:r>
              <a:rPr lang="en-GB" dirty="0"/>
              <a:t>Only a pit end or start deflects the laser light to be read as a binary 1 by the light sensor</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35872" y="3854471"/>
            <a:ext cx="5650224" cy="2575629"/>
          </a:xfrm>
          <a:prstGeom prst="rect">
            <a:avLst/>
          </a:prstGeom>
        </p:spPr>
      </p:pic>
    </p:spTree>
    <p:extLst>
      <p:ext uri="{BB962C8B-B14F-4D97-AF65-F5344CB8AC3E}">
        <p14:creationId xmlns:p14="http://schemas.microsoft.com/office/powerpoint/2010/main" val="390802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Optical disk formats</a:t>
            </a:r>
          </a:p>
        </p:txBody>
      </p:sp>
      <p:sp>
        <p:nvSpPr>
          <p:cNvPr id="3" name="Text Placeholder 2"/>
          <p:cNvSpPr>
            <a:spLocks noGrp="1"/>
          </p:cNvSpPr>
          <p:nvPr>
            <p:ph type="body" sz="quarter" idx="14"/>
          </p:nvPr>
        </p:nvSpPr>
        <p:spPr/>
        <p:txBody>
          <a:bodyPr/>
          <a:lstStyle/>
          <a:p>
            <a:r>
              <a:rPr lang="en-GB" dirty="0"/>
              <a:t>Optical disks are available as:</a:t>
            </a:r>
          </a:p>
          <a:p>
            <a:pPr lvl="1"/>
            <a:r>
              <a:rPr lang="en-GB" dirty="0"/>
              <a:t>Read only</a:t>
            </a:r>
          </a:p>
          <a:p>
            <a:pPr lvl="1"/>
            <a:r>
              <a:rPr lang="en-GB" dirty="0"/>
              <a:t>Recordable and</a:t>
            </a:r>
          </a:p>
          <a:p>
            <a:pPr lvl="1"/>
            <a:r>
              <a:rPr lang="en-GB" dirty="0"/>
              <a:t>Re-writable formats</a:t>
            </a:r>
          </a:p>
          <a:p>
            <a:r>
              <a:rPr lang="en-GB" dirty="0"/>
              <a:t>Each format uses slightly different techniques to achieve a differential between a ‘pit’ and a ‘land’</a:t>
            </a:r>
          </a:p>
          <a:p>
            <a:pPr lvl="1"/>
            <a:r>
              <a:rPr lang="en-GB" dirty="0"/>
              <a:t>Recordable formats use a transparent dye that becomes opaque when heated by a laser</a:t>
            </a:r>
          </a:p>
          <a:p>
            <a:pPr lvl="1"/>
            <a:r>
              <a:rPr lang="en-GB" dirty="0"/>
              <a:t>Re-writable formats use a laser to change the state of a phase-change alloy and a magnet to set the new state</a:t>
            </a:r>
          </a:p>
        </p:txBody>
      </p:sp>
    </p:spTree>
    <p:extLst>
      <p:ext uri="{BB962C8B-B14F-4D97-AF65-F5344CB8AC3E}">
        <p14:creationId xmlns:p14="http://schemas.microsoft.com/office/powerpoint/2010/main" val="303500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CDs, DVDs and BluRay</a:t>
            </a:r>
          </a:p>
        </p:txBody>
      </p:sp>
      <p:pic>
        <p:nvPicPr>
          <p:cNvPr id="6" name="Picture 4" descr="C:\Users\Rob\AppData\Roaming\PixelMetrics\CaptureWiz\Temp\9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46318" y="3816174"/>
            <a:ext cx="3736372" cy="2624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GB" dirty="0"/>
              <a:t>Why are the capacities of these discs different given they are all the same physical size?</a:t>
            </a:r>
          </a:p>
          <a:p>
            <a:pPr lvl="1"/>
            <a:r>
              <a:rPr lang="en-GB" dirty="0"/>
              <a:t>Different laser wavelengths ‘burn’ smaller pits</a:t>
            </a:r>
          </a:p>
          <a:p>
            <a:pPr lvl="1"/>
            <a:r>
              <a:rPr lang="en-GB" dirty="0"/>
              <a:t>The spiral track can therefore be more tightly wound, creating a longer track</a:t>
            </a:r>
          </a:p>
          <a:p>
            <a:endParaRPr lang="en-GB" dirty="0"/>
          </a:p>
        </p:txBody>
      </p:sp>
    </p:spTree>
    <p:extLst>
      <p:ext uri="{BB962C8B-B14F-4D97-AF65-F5344CB8AC3E}">
        <p14:creationId xmlns:p14="http://schemas.microsoft.com/office/powerpoint/2010/main" val="25977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6</a:t>
            </a:r>
          </a:p>
        </p:txBody>
      </p:sp>
      <p:sp>
        <p:nvSpPr>
          <p:cNvPr id="5" name="Text Placeholder 4"/>
          <p:cNvSpPr>
            <a:spLocks noGrp="1"/>
          </p:cNvSpPr>
          <p:nvPr>
            <p:ph type="body" sz="quarter" idx="14"/>
          </p:nvPr>
        </p:nvSpPr>
        <p:spPr/>
        <p:txBody>
          <a:bodyPr/>
          <a:lstStyle/>
          <a:p>
            <a:r>
              <a:rPr lang="en-GB" dirty="0"/>
              <a:t>Complete </a:t>
            </a:r>
            <a:r>
              <a:rPr lang="en-GB" b="1" dirty="0"/>
              <a:t>Task 2</a:t>
            </a:r>
            <a:r>
              <a:rPr lang="en-GB" dirty="0"/>
              <a:t> </a:t>
            </a:r>
            <a:r>
              <a:rPr lang="en-GB" b="1" dirty="0"/>
              <a:t>Reading a CD-ROM</a:t>
            </a:r>
          </a:p>
        </p:txBody>
      </p:sp>
      <p:pic>
        <p:nvPicPr>
          <p:cNvPr id="1026" name="Picture 2" descr="C:\Users\Rob\AppData\Roaming\PixelMetrics\CaptureWiz\Temp\5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2474" y="4030430"/>
            <a:ext cx="7328457" cy="210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6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NAND flash memory cells</a:t>
            </a:r>
          </a:p>
        </p:txBody>
      </p:sp>
      <p:sp>
        <p:nvSpPr>
          <p:cNvPr id="3" name="Text Placeholder 2"/>
          <p:cNvSpPr>
            <a:spLocks noGrp="1"/>
          </p:cNvSpPr>
          <p:nvPr>
            <p:ph type="body" sz="quarter" idx="14"/>
          </p:nvPr>
        </p:nvSpPr>
        <p:spPr/>
        <p:txBody>
          <a:bodyPr/>
          <a:lstStyle/>
          <a:p>
            <a:r>
              <a:rPr lang="en-GB" dirty="0"/>
              <a:t>Flash memory contains no moving parts</a:t>
            </a:r>
          </a:p>
          <a:p>
            <a:r>
              <a:rPr lang="en-GB" dirty="0"/>
              <a:t>Floating gate transistors trap and store a charge</a:t>
            </a:r>
          </a:p>
          <a:p>
            <a:pPr lvl="1"/>
            <a:r>
              <a:rPr lang="en-GB" dirty="0"/>
              <a:t>The charge is retained without power</a:t>
            </a:r>
          </a:p>
        </p:txBody>
      </p:sp>
      <p:pic>
        <p:nvPicPr>
          <p:cNvPr id="1030" name="Picture 6" descr="C:\Users\Rob\AppData\Roaming\PixelMetrics\CaptureWiz\Temp\5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1808" y="3393117"/>
            <a:ext cx="8219593" cy="275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5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178" y="3943111"/>
            <a:ext cx="8025645" cy="1188490"/>
          </a:xfrm>
          <a:prstGeom prst="rect">
            <a:avLst/>
          </a:prstGeom>
        </p:spPr>
      </p:pic>
      <p:sp>
        <p:nvSpPr>
          <p:cNvPr id="2" name="Text Placeholder 1"/>
          <p:cNvSpPr>
            <a:spLocks noGrp="1"/>
          </p:cNvSpPr>
          <p:nvPr>
            <p:ph type="body" sz="quarter" idx="13"/>
          </p:nvPr>
        </p:nvSpPr>
        <p:spPr/>
        <p:txBody>
          <a:bodyPr/>
          <a:lstStyle/>
          <a:p>
            <a:r>
              <a:rPr lang="en-GB" dirty="0"/>
              <a:t>Combining flash memory cells</a:t>
            </a:r>
          </a:p>
        </p:txBody>
      </p:sp>
      <p:sp>
        <p:nvSpPr>
          <p:cNvPr id="3" name="Text Placeholder 2"/>
          <p:cNvSpPr>
            <a:spLocks noGrp="1"/>
          </p:cNvSpPr>
          <p:nvPr>
            <p:ph type="body" sz="quarter" idx="14"/>
          </p:nvPr>
        </p:nvSpPr>
        <p:spPr/>
        <p:txBody>
          <a:bodyPr/>
          <a:lstStyle/>
          <a:p>
            <a:pPr>
              <a:lnSpc>
                <a:spcPct val="107000"/>
              </a:lnSpc>
              <a:spcAft>
                <a:spcPts val="800"/>
              </a:spcAft>
            </a:pPr>
            <a:r>
              <a:rPr lang="en-GB" dirty="0">
                <a:latin typeface="Arial" panose="020B0604020202020204" pitchFamily="34" charset="0"/>
                <a:ea typeface="Times New Roman" panose="02020603050405020304" pitchFamily="18" charset="0"/>
                <a:cs typeface="Times New Roman" panose="02020603050405020304" pitchFamily="18" charset="0"/>
              </a:rPr>
              <a:t>Cells are combined in blocks</a:t>
            </a:r>
          </a:p>
          <a:p>
            <a:pPr lvl="1">
              <a:lnSpc>
                <a:spcPct val="107000"/>
              </a:lnSpc>
              <a:spcAft>
                <a:spcPts val="800"/>
              </a:spcAft>
            </a:pPr>
            <a:r>
              <a:rPr lang="en-GB" dirty="0">
                <a:latin typeface="Arial" panose="020B0604020202020204" pitchFamily="34" charset="0"/>
                <a:ea typeface="Times New Roman" panose="02020603050405020304" pitchFamily="18" charset="0"/>
                <a:cs typeface="Times New Roman" panose="02020603050405020304" pitchFamily="18" charset="0"/>
              </a:rPr>
              <a:t>An electron trapped inside the middle layer reads as a 0, outside the middle is read as a 1</a:t>
            </a:r>
            <a:endParaRPr lang="en-GB" dirty="0">
              <a:latin typeface="Corbel" panose="020B0503020204020204" pitchFamily="34" charset="0"/>
              <a:ea typeface="Corbel" panose="020B0503020204020204" pitchFamily="34" charset="0"/>
              <a:cs typeface="Times New Roman" panose="02020603050405020304" pitchFamily="18" charset="0"/>
            </a:endParaRPr>
          </a:p>
          <a:p>
            <a:pPr lvl="1"/>
            <a:r>
              <a:rPr lang="en-GB" dirty="0"/>
              <a:t>Data must be read, deleted or written in blocks</a:t>
            </a:r>
          </a:p>
          <a:p>
            <a:pPr lvl="1"/>
            <a:r>
              <a:rPr lang="en-GB" dirty="0"/>
              <a:t>Data cannot be overwritten without being erased first</a:t>
            </a:r>
          </a:p>
          <a:p>
            <a:pPr lvl="1"/>
            <a:endParaRPr lang="en-GB" dirty="0"/>
          </a:p>
          <a:p>
            <a:pPr lvl="1"/>
            <a:endParaRPr lang="en-GB" dirty="0"/>
          </a:p>
          <a:p>
            <a:endParaRPr lang="en-GB" dirty="0"/>
          </a:p>
          <a:p>
            <a:r>
              <a:rPr lang="en-GB" dirty="0"/>
              <a:t>How would you change the value of one bit in </a:t>
            </a:r>
            <a:br>
              <a:rPr lang="en-GB" dirty="0"/>
            </a:br>
            <a:r>
              <a:rPr lang="en-GB" dirty="0"/>
              <a:t>a block?</a:t>
            </a:r>
          </a:p>
        </p:txBody>
      </p:sp>
    </p:spTree>
    <p:extLst>
      <p:ext uri="{BB962C8B-B14F-4D97-AF65-F5344CB8AC3E}">
        <p14:creationId xmlns:p14="http://schemas.microsoft.com/office/powerpoint/2010/main" val="140929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909003" y="3500847"/>
            <a:ext cx="5033214" cy="3357154"/>
          </a:xfrm>
          <a:prstGeom prst="rect">
            <a:avLst/>
          </a:prstGeom>
        </p:spPr>
      </p:pic>
      <p:sp>
        <p:nvSpPr>
          <p:cNvPr id="2" name="Text Placeholder 1"/>
          <p:cNvSpPr>
            <a:spLocks noGrp="1"/>
          </p:cNvSpPr>
          <p:nvPr>
            <p:ph type="body" sz="quarter" idx="13"/>
          </p:nvPr>
        </p:nvSpPr>
        <p:spPr/>
        <p:txBody>
          <a:bodyPr/>
          <a:lstStyle/>
          <a:p>
            <a:r>
              <a:rPr lang="en-GB" dirty="0"/>
              <a:t>Inside a Solid State Disk (SSD)</a:t>
            </a:r>
          </a:p>
        </p:txBody>
      </p:sp>
      <p:sp>
        <p:nvSpPr>
          <p:cNvPr id="3" name="Text Placeholder 2"/>
          <p:cNvSpPr>
            <a:spLocks noGrp="1"/>
          </p:cNvSpPr>
          <p:nvPr>
            <p:ph type="body" sz="quarter" idx="14"/>
          </p:nvPr>
        </p:nvSpPr>
        <p:spPr/>
        <p:txBody>
          <a:bodyPr/>
          <a:lstStyle/>
          <a:p>
            <a:r>
              <a:rPr lang="en-GB" dirty="0"/>
              <a:t>A Solid State Disk comprises millions of NAND flash memory cells</a:t>
            </a:r>
          </a:p>
          <a:p>
            <a:r>
              <a:rPr lang="en-GB" dirty="0"/>
              <a:t>Cells are also managed by a controller that organises pages and blocks of memory</a:t>
            </a:r>
          </a:p>
          <a:p>
            <a:pPr lvl="1"/>
            <a:r>
              <a:rPr lang="en-GB" dirty="0"/>
              <a:t>These are arranged within an array of chips on a circuit board</a:t>
            </a:r>
          </a:p>
        </p:txBody>
      </p:sp>
    </p:spTree>
    <p:extLst>
      <p:ext uri="{BB962C8B-B14F-4D97-AF65-F5344CB8AC3E}">
        <p14:creationId xmlns:p14="http://schemas.microsoft.com/office/powerpoint/2010/main" val="134060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Solid State Disks</a:t>
            </a:r>
          </a:p>
        </p:txBody>
      </p:sp>
      <p:sp>
        <p:nvSpPr>
          <p:cNvPr id="3" name="Text Placeholder 2"/>
          <p:cNvSpPr>
            <a:spLocks noGrp="1"/>
          </p:cNvSpPr>
          <p:nvPr>
            <p:ph type="body" sz="quarter" idx="14"/>
          </p:nvPr>
        </p:nvSpPr>
        <p:spPr/>
        <p:txBody>
          <a:bodyPr/>
          <a:lstStyle/>
          <a:p>
            <a:r>
              <a:rPr lang="en-GB" dirty="0"/>
              <a:t>The advantages of an SSD over a traditional Hard Disk are as follows:</a:t>
            </a:r>
          </a:p>
          <a:p>
            <a:pPr lvl="1"/>
            <a:r>
              <a:rPr lang="en-GB" dirty="0"/>
              <a:t>Faster access speed as there is no moving read/write head</a:t>
            </a:r>
          </a:p>
          <a:p>
            <a:pPr lvl="1"/>
            <a:r>
              <a:rPr lang="en-GB" dirty="0"/>
              <a:t>Lower power consumption</a:t>
            </a:r>
          </a:p>
          <a:p>
            <a:pPr marL="1254125" lvl="3"/>
            <a:r>
              <a:rPr lang="en-GB" dirty="0">
                <a:solidFill>
                  <a:srgbClr val="C396A3"/>
                </a:solidFill>
                <a:latin typeface="Arial" panose="020B0604020202020204" pitchFamily="34" charset="0"/>
                <a:cs typeface="Arial" panose="020B0604020202020204" pitchFamily="34" charset="0"/>
              </a:rPr>
              <a:t>Extended battery life in portable devices</a:t>
            </a:r>
          </a:p>
          <a:p>
            <a:pPr marL="1254125" lvl="3">
              <a:spcAft>
                <a:spcPts val="1200"/>
              </a:spcAft>
            </a:pPr>
            <a:r>
              <a:rPr lang="en-GB" dirty="0">
                <a:solidFill>
                  <a:srgbClr val="C396A3"/>
                </a:solidFill>
                <a:latin typeface="Arial" panose="020B0604020202020204" pitchFamily="34" charset="0"/>
                <a:cs typeface="Arial" panose="020B0604020202020204" pitchFamily="34" charset="0"/>
              </a:rPr>
              <a:t>Devices stay cooler</a:t>
            </a:r>
          </a:p>
          <a:p>
            <a:pPr lvl="1"/>
            <a:r>
              <a:rPr lang="en-GB" dirty="0"/>
              <a:t>Less susceptible to damage</a:t>
            </a:r>
          </a:p>
          <a:p>
            <a:pPr lvl="1"/>
            <a:r>
              <a:rPr lang="en-GB" dirty="0"/>
              <a:t>Silent in operation</a:t>
            </a:r>
          </a:p>
          <a:p>
            <a:pPr lvl="1"/>
            <a:r>
              <a:rPr lang="en-GB" dirty="0"/>
              <a:t>Lighter in weight</a:t>
            </a:r>
          </a:p>
          <a:p>
            <a:pPr lvl="3"/>
            <a:endParaRPr lang="en-GB" dirty="0"/>
          </a:p>
        </p:txBody>
      </p:sp>
    </p:spTree>
    <p:extLst>
      <p:ext uri="{BB962C8B-B14F-4D97-AF65-F5344CB8AC3E}">
        <p14:creationId xmlns:p14="http://schemas.microsoft.com/office/powerpoint/2010/main" val="255583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Flash memory</a:t>
            </a:r>
          </a:p>
        </p:txBody>
      </p:sp>
      <p:sp>
        <p:nvSpPr>
          <p:cNvPr id="5" name="Text Placeholder 4"/>
          <p:cNvSpPr>
            <a:spLocks noGrp="1"/>
          </p:cNvSpPr>
          <p:nvPr>
            <p:ph type="body" sz="quarter" idx="14"/>
          </p:nvPr>
        </p:nvSpPr>
        <p:spPr/>
        <p:txBody>
          <a:bodyPr/>
          <a:lstStyle/>
          <a:p>
            <a:r>
              <a:rPr lang="en-GB" dirty="0"/>
              <a:t>Complete </a:t>
            </a:r>
            <a:r>
              <a:rPr lang="en-GB" b="1" dirty="0"/>
              <a:t>Task 3</a:t>
            </a:r>
            <a:r>
              <a:rPr lang="en-GB" dirty="0"/>
              <a:t> on </a:t>
            </a:r>
            <a:r>
              <a:rPr lang="en-GB" b="1" dirty="0"/>
              <a:t>Worksheet 6</a:t>
            </a:r>
          </a:p>
        </p:txBody>
      </p:sp>
    </p:spTree>
    <p:extLst>
      <p:ext uri="{BB962C8B-B14F-4D97-AF65-F5344CB8AC3E}">
        <p14:creationId xmlns:p14="http://schemas.microsoft.com/office/powerpoint/2010/main" val="3606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96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4" name="Text Placeholder 3"/>
          <p:cNvSpPr>
            <a:spLocks noGrp="1"/>
          </p:cNvSpPr>
          <p:nvPr>
            <p:ph type="body" sz="quarter" idx="14"/>
          </p:nvPr>
        </p:nvSpPr>
        <p:spPr/>
        <p:txBody>
          <a:bodyPr/>
          <a:lstStyle/>
          <a:p>
            <a:r>
              <a:rPr lang="en-GB" dirty="0"/>
              <a:t>Explain the need for secondary storage within a computer system</a:t>
            </a:r>
          </a:p>
          <a:p>
            <a:r>
              <a:rPr lang="en-GB" dirty="0"/>
              <a:t>Know the main characteristics and principles of operations of: </a:t>
            </a:r>
          </a:p>
          <a:p>
            <a:pPr marL="720725" indent="0">
              <a:buNone/>
            </a:pPr>
            <a:r>
              <a:rPr lang="en-GB" sz="2000" dirty="0"/>
              <a:t>Hard disk drives (HDD)</a:t>
            </a:r>
          </a:p>
          <a:p>
            <a:pPr marL="720725" indent="0">
              <a:buNone/>
            </a:pPr>
            <a:r>
              <a:rPr lang="en-GB" sz="2000" dirty="0"/>
              <a:t>Optical disks</a:t>
            </a:r>
          </a:p>
          <a:p>
            <a:pPr marL="720725" indent="0">
              <a:buNone/>
            </a:pPr>
            <a:r>
              <a:rPr lang="en-GB" sz="2000" dirty="0"/>
              <a:t>Solid-State Disks (SSD)</a:t>
            </a:r>
          </a:p>
          <a:p>
            <a:r>
              <a:rPr lang="en-GB" dirty="0"/>
              <a:t>Understand the purposes and suitability of these devices</a:t>
            </a:r>
          </a:p>
        </p:txBody>
      </p:sp>
    </p:spTree>
    <p:extLst>
      <p:ext uri="{BB962C8B-B14F-4D97-AF65-F5344CB8AC3E}">
        <p14:creationId xmlns:p14="http://schemas.microsoft.com/office/powerpoint/2010/main" val="381065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Capacity and access speed</a:t>
            </a:r>
          </a:p>
        </p:txBody>
      </p:sp>
      <p:sp>
        <p:nvSpPr>
          <p:cNvPr id="4" name="Text Placeholder 3"/>
          <p:cNvSpPr>
            <a:spLocks noGrp="1"/>
          </p:cNvSpPr>
          <p:nvPr>
            <p:ph type="body" sz="quarter" idx="14"/>
          </p:nvPr>
        </p:nvSpPr>
        <p:spPr/>
        <p:txBody>
          <a:bodyPr/>
          <a:lstStyle/>
          <a:p>
            <a:r>
              <a:rPr lang="en-GB" dirty="0"/>
              <a:t>The development of solid state media is moving very quickly and set to replace traditional hard drives in most instances</a:t>
            </a:r>
          </a:p>
        </p:txBody>
      </p:sp>
      <p:graphicFrame>
        <p:nvGraphicFramePr>
          <p:cNvPr id="5" name="Table 4"/>
          <p:cNvGraphicFramePr>
            <a:graphicFrameLocks noGrp="1"/>
          </p:cNvGraphicFramePr>
          <p:nvPr>
            <p:extLst>
              <p:ext uri="{D42A27DB-BD31-4B8C-83A1-F6EECF244321}">
                <p14:modId xmlns:p14="http://schemas.microsoft.com/office/powerpoint/2010/main" val="2095781499"/>
              </p:ext>
            </p:extLst>
          </p:nvPr>
        </p:nvGraphicFramePr>
        <p:xfrm>
          <a:off x="1025237" y="3096490"/>
          <a:ext cx="7213599" cy="2875758"/>
        </p:xfrm>
        <a:graphic>
          <a:graphicData uri="http://schemas.openxmlformats.org/drawingml/2006/table">
            <a:tbl>
              <a:tblPr firstRow="1" bandRow="1">
                <a:tableStyleId>{5C22544A-7EE6-4342-B048-85BDC9FD1C3A}</a:tableStyleId>
              </a:tblPr>
              <a:tblGrid>
                <a:gridCol w="2404533">
                  <a:extLst>
                    <a:ext uri="{9D8B030D-6E8A-4147-A177-3AD203B41FA5}">
                      <a16:colId xmlns:a16="http://schemas.microsoft.com/office/drawing/2014/main" val="3414328446"/>
                    </a:ext>
                  </a:extLst>
                </a:gridCol>
                <a:gridCol w="2404533">
                  <a:extLst>
                    <a:ext uri="{9D8B030D-6E8A-4147-A177-3AD203B41FA5}">
                      <a16:colId xmlns:a16="http://schemas.microsoft.com/office/drawing/2014/main" val="1502068262"/>
                    </a:ext>
                  </a:extLst>
                </a:gridCol>
                <a:gridCol w="2404533">
                  <a:extLst>
                    <a:ext uri="{9D8B030D-6E8A-4147-A177-3AD203B41FA5}">
                      <a16:colId xmlns:a16="http://schemas.microsoft.com/office/drawing/2014/main" val="3997152459"/>
                    </a:ext>
                  </a:extLst>
                </a:gridCol>
              </a:tblGrid>
              <a:tr h="475502">
                <a:tc>
                  <a:txBody>
                    <a:bodyPr/>
                    <a:lstStyle/>
                    <a:p>
                      <a:r>
                        <a:rPr lang="en-GB" sz="2500" b="0" dirty="0">
                          <a:latin typeface="Arial" panose="020B0604020202020204" pitchFamily="34" charset="0"/>
                          <a:cs typeface="Arial" panose="020B0604020202020204" pitchFamily="34" charset="0"/>
                        </a:rPr>
                        <a:t>Media</a:t>
                      </a:r>
                    </a:p>
                  </a:txBody>
                  <a:tcPr marL="117247" marR="117247" marT="58624" marB="58624">
                    <a:lnL w="12700" cmpd="sng">
                      <a:noFill/>
                    </a:lnL>
                    <a:lnR w="12700" cap="flat" cmpd="sng" algn="ctr">
                      <a:solidFill>
                        <a:srgbClr val="C396A3"/>
                      </a:solidFill>
                      <a:prstDash val="solid"/>
                      <a:round/>
                      <a:headEnd type="none" w="med" len="med"/>
                      <a:tailEnd type="none" w="med" len="med"/>
                    </a:lnR>
                    <a:lnT w="12700" cmpd="sng">
                      <a:noFill/>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tc>
                  <a:txBody>
                    <a:bodyPr/>
                    <a:lstStyle/>
                    <a:p>
                      <a:r>
                        <a:rPr lang="en-GB" sz="2500" b="0" dirty="0">
                          <a:latin typeface="Arial" panose="020B0604020202020204" pitchFamily="34" charset="0"/>
                          <a:cs typeface="Arial" panose="020B0604020202020204" pitchFamily="34" charset="0"/>
                        </a:rPr>
                        <a:t>Capacity</a:t>
                      </a:r>
                    </a:p>
                  </a:txBody>
                  <a:tcPr marL="117247" marR="117247" marT="58624" marB="58624">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mpd="sng">
                      <a:noFill/>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tc>
                  <a:txBody>
                    <a:bodyPr/>
                    <a:lstStyle/>
                    <a:p>
                      <a:r>
                        <a:rPr lang="en-GB" sz="2500" b="0" dirty="0">
                          <a:latin typeface="Arial" panose="020B0604020202020204" pitchFamily="34" charset="0"/>
                          <a:cs typeface="Arial" panose="020B0604020202020204" pitchFamily="34" charset="0"/>
                        </a:rPr>
                        <a:t>Access speed</a:t>
                      </a:r>
                    </a:p>
                  </a:txBody>
                  <a:tcPr marL="117247" marR="117247" marT="58624" marB="58624">
                    <a:lnL w="12700" cap="flat" cmpd="sng" algn="ctr">
                      <a:solidFill>
                        <a:srgbClr val="C396A3"/>
                      </a:solidFill>
                      <a:prstDash val="solid"/>
                      <a:round/>
                      <a:headEnd type="none" w="med" len="med"/>
                      <a:tailEnd type="none" w="med" len="med"/>
                    </a:lnL>
                    <a:lnR w="12700" cmpd="sng">
                      <a:noFill/>
                    </a:lnR>
                    <a:lnT w="12700" cmpd="sng">
                      <a:noFill/>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extLst>
                  <a:ext uri="{0D108BD9-81ED-4DB2-BD59-A6C34878D82A}">
                    <a16:rowId xmlns:a16="http://schemas.microsoft.com/office/drawing/2014/main" val="485685183"/>
                  </a:ext>
                </a:extLst>
              </a:tr>
              <a:tr h="475502">
                <a:tc>
                  <a:txBody>
                    <a:bodyPr/>
                    <a:lstStyle/>
                    <a:p>
                      <a:r>
                        <a:rPr lang="en-GB" sz="2300" dirty="0">
                          <a:latin typeface="Arial" panose="020B0604020202020204" pitchFamily="34" charset="0"/>
                          <a:cs typeface="Arial" panose="020B0604020202020204" pitchFamily="34" charset="0"/>
                        </a:rPr>
                        <a:t>Hard disk</a:t>
                      </a:r>
                    </a:p>
                  </a:txBody>
                  <a:tcPr marL="117247" marR="117247" marT="58624" marB="58624">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512 GB – 4 TB</a:t>
                      </a:r>
                    </a:p>
                  </a:txBody>
                  <a:tcPr marL="117247" marR="117247" marT="58624" marB="58624">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Fast</a:t>
                      </a:r>
                    </a:p>
                  </a:txBody>
                  <a:tcPr marL="117247" marR="117247" marT="58624" marB="58624">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307050"/>
                  </a:ext>
                </a:extLst>
              </a:tr>
              <a:tr h="475502">
                <a:tc>
                  <a:txBody>
                    <a:bodyPr/>
                    <a:lstStyle/>
                    <a:p>
                      <a:r>
                        <a:rPr lang="en-GB" sz="2300" dirty="0">
                          <a:latin typeface="Arial" panose="020B0604020202020204" pitchFamily="34" charset="0"/>
                          <a:cs typeface="Arial" panose="020B0604020202020204" pitchFamily="34" charset="0"/>
                        </a:rPr>
                        <a:t>CD-ROM</a:t>
                      </a:r>
                    </a:p>
                  </a:txBody>
                  <a:tcPr marL="117247" marR="117247" marT="58624" marB="58624">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650 – 700 MB</a:t>
                      </a:r>
                    </a:p>
                  </a:txBody>
                  <a:tcPr marL="117247" marR="117247" marT="58624" marB="58624">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Medium</a:t>
                      </a:r>
                    </a:p>
                  </a:txBody>
                  <a:tcPr marL="117247" marR="117247" marT="58624" marB="58624">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210554"/>
                  </a:ext>
                </a:extLst>
              </a:tr>
              <a:tr h="475502">
                <a:tc>
                  <a:txBody>
                    <a:bodyPr/>
                    <a:lstStyle/>
                    <a:p>
                      <a:r>
                        <a:rPr lang="en-GB" sz="2300" dirty="0">
                          <a:latin typeface="Arial" panose="020B0604020202020204" pitchFamily="34" charset="0"/>
                          <a:cs typeface="Arial" panose="020B0604020202020204" pitchFamily="34" charset="0"/>
                        </a:rPr>
                        <a:t>DVD</a:t>
                      </a:r>
                    </a:p>
                  </a:txBody>
                  <a:tcPr marL="117247" marR="117247" marT="58624" marB="58624">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4.7 –</a:t>
                      </a:r>
                      <a:r>
                        <a:rPr lang="en-GB" sz="2300" baseline="0" dirty="0">
                          <a:latin typeface="Arial" panose="020B0604020202020204" pitchFamily="34" charset="0"/>
                          <a:cs typeface="Arial" panose="020B0604020202020204" pitchFamily="34" charset="0"/>
                        </a:rPr>
                        <a:t> </a:t>
                      </a:r>
                      <a:r>
                        <a:rPr lang="en-GB" sz="2300" dirty="0">
                          <a:latin typeface="Arial" panose="020B0604020202020204" pitchFamily="34" charset="0"/>
                          <a:cs typeface="Arial" panose="020B0604020202020204" pitchFamily="34" charset="0"/>
                        </a:rPr>
                        <a:t>9.4 GB</a:t>
                      </a:r>
                    </a:p>
                  </a:txBody>
                  <a:tcPr marL="117247" marR="117247" marT="58624" marB="58624">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Medium</a:t>
                      </a:r>
                    </a:p>
                  </a:txBody>
                  <a:tcPr marL="117247" marR="117247" marT="58624" marB="58624">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418674"/>
                  </a:ext>
                </a:extLst>
              </a:tr>
              <a:tr h="475502">
                <a:tc>
                  <a:txBody>
                    <a:bodyPr/>
                    <a:lstStyle/>
                    <a:p>
                      <a:r>
                        <a:rPr lang="en-GB" sz="2300" dirty="0" err="1">
                          <a:latin typeface="Arial" panose="020B0604020202020204" pitchFamily="34" charset="0"/>
                          <a:cs typeface="Arial" panose="020B0604020202020204" pitchFamily="34" charset="0"/>
                        </a:rPr>
                        <a:t>BluRay</a:t>
                      </a:r>
                      <a:r>
                        <a:rPr lang="en-GB" sz="2300" dirty="0">
                          <a:latin typeface="Arial" panose="020B0604020202020204" pitchFamily="34" charset="0"/>
                          <a:cs typeface="Arial" panose="020B0604020202020204" pitchFamily="34" charset="0"/>
                        </a:rPr>
                        <a:t> Disk</a:t>
                      </a:r>
                    </a:p>
                  </a:txBody>
                  <a:tcPr marL="117247" marR="117247" marT="58624" marB="58624">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25 – 50 GB</a:t>
                      </a:r>
                    </a:p>
                  </a:txBody>
                  <a:tcPr marL="117247" marR="117247" marT="58624" marB="58624">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Medium</a:t>
                      </a:r>
                    </a:p>
                  </a:txBody>
                  <a:tcPr marL="117247" marR="117247" marT="58624" marB="58624">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445031"/>
                  </a:ext>
                </a:extLst>
              </a:tr>
              <a:tr h="475502">
                <a:tc>
                  <a:txBody>
                    <a:bodyPr/>
                    <a:lstStyle/>
                    <a:p>
                      <a:r>
                        <a:rPr lang="en-GB" sz="2300" dirty="0">
                          <a:latin typeface="Arial" panose="020B0604020202020204" pitchFamily="34" charset="0"/>
                          <a:cs typeface="Arial" panose="020B0604020202020204" pitchFamily="34" charset="0"/>
                        </a:rPr>
                        <a:t>Solid State Disk</a:t>
                      </a:r>
                    </a:p>
                  </a:txBody>
                  <a:tcPr marL="117247" marR="117247" marT="58624" marB="58624">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4 GB – 16 TB</a:t>
                      </a:r>
                    </a:p>
                  </a:txBody>
                  <a:tcPr marL="117247" marR="117247" marT="58624" marB="58624">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300" dirty="0">
                          <a:latin typeface="Arial" panose="020B0604020202020204" pitchFamily="34" charset="0"/>
                          <a:cs typeface="Arial" panose="020B0604020202020204" pitchFamily="34" charset="0"/>
                        </a:rPr>
                        <a:t>Very fast</a:t>
                      </a:r>
                    </a:p>
                  </a:txBody>
                  <a:tcPr marL="117247" marR="117247" marT="58624" marB="58624">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214415"/>
                  </a:ext>
                </a:extLst>
              </a:tr>
            </a:tbl>
          </a:graphicData>
        </a:graphic>
      </p:graphicFrame>
    </p:spTree>
    <p:extLst>
      <p:ext uri="{BB962C8B-B14F-4D97-AF65-F5344CB8AC3E}">
        <p14:creationId xmlns:p14="http://schemas.microsoft.com/office/powerpoint/2010/main" val="4199149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20" y="663600"/>
            <a:ext cx="9151920" cy="6202900"/>
          </a:xfrm>
          <a:prstGeom prst="rect">
            <a:avLst/>
          </a:prstGeom>
        </p:spPr>
      </p:pic>
      <p:sp>
        <p:nvSpPr>
          <p:cNvPr id="2" name="Text Placeholder 1"/>
          <p:cNvSpPr>
            <a:spLocks noGrp="1"/>
          </p:cNvSpPr>
          <p:nvPr>
            <p:ph type="body" sz="quarter" idx="13"/>
          </p:nvPr>
        </p:nvSpPr>
        <p:spPr/>
        <p:txBody>
          <a:bodyPr/>
          <a:lstStyle/>
          <a:p>
            <a:r>
              <a:rPr lang="en-GB" dirty="0"/>
              <a:t>Military data storage systems</a:t>
            </a:r>
          </a:p>
        </p:txBody>
      </p:sp>
      <p:sp>
        <p:nvSpPr>
          <p:cNvPr id="3" name="Text Placeholder 2"/>
          <p:cNvSpPr>
            <a:spLocks noGrp="1"/>
          </p:cNvSpPr>
          <p:nvPr>
            <p:ph type="body" sz="quarter" idx="14"/>
          </p:nvPr>
        </p:nvSpPr>
        <p:spPr/>
        <p:txBody>
          <a:bodyPr/>
          <a:lstStyle/>
          <a:p>
            <a:r>
              <a:rPr lang="en-GB" dirty="0"/>
              <a:t>What storage medium is best suited to field combat?</a:t>
            </a:r>
          </a:p>
          <a:p>
            <a:r>
              <a:rPr lang="en-GB" dirty="0"/>
              <a:t>Why?</a:t>
            </a:r>
          </a:p>
        </p:txBody>
      </p:sp>
    </p:spTree>
    <p:extLst>
      <p:ext uri="{BB962C8B-B14F-4D97-AF65-F5344CB8AC3E}">
        <p14:creationId xmlns:p14="http://schemas.microsoft.com/office/powerpoint/2010/main" val="2719717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4597" y="1958109"/>
            <a:ext cx="5049327" cy="4328310"/>
          </a:xfrm>
          <a:prstGeom prst="rect">
            <a:avLst/>
          </a:prstGeom>
        </p:spPr>
      </p:pic>
      <p:sp>
        <p:nvSpPr>
          <p:cNvPr id="2" name="Text Placeholder 1"/>
          <p:cNvSpPr>
            <a:spLocks noGrp="1"/>
          </p:cNvSpPr>
          <p:nvPr>
            <p:ph type="body" sz="quarter" idx="13"/>
          </p:nvPr>
        </p:nvSpPr>
        <p:spPr/>
        <p:txBody>
          <a:bodyPr/>
          <a:lstStyle/>
          <a:p>
            <a:r>
              <a:rPr lang="en-GB" dirty="0"/>
              <a:t>Software mailing</a:t>
            </a:r>
          </a:p>
        </p:txBody>
      </p:sp>
      <p:sp>
        <p:nvSpPr>
          <p:cNvPr id="3" name="Text Placeholder 2"/>
          <p:cNvSpPr>
            <a:spLocks noGrp="1"/>
          </p:cNvSpPr>
          <p:nvPr>
            <p:ph type="body" sz="quarter" idx="14"/>
          </p:nvPr>
        </p:nvSpPr>
        <p:spPr>
          <a:xfrm>
            <a:off x="724280" y="1704179"/>
            <a:ext cx="4945000" cy="3453607"/>
          </a:xfrm>
        </p:spPr>
        <p:txBody>
          <a:bodyPr/>
          <a:lstStyle/>
          <a:p>
            <a:r>
              <a:rPr lang="en-GB" dirty="0"/>
              <a:t>Often best suited to optical disks</a:t>
            </a:r>
          </a:p>
          <a:p>
            <a:r>
              <a:rPr lang="en-GB" dirty="0"/>
              <a:t>Cheap to manufacture and distribute</a:t>
            </a:r>
          </a:p>
          <a:p>
            <a:r>
              <a:rPr lang="en-GB" dirty="0"/>
              <a:t>Robust during carriage</a:t>
            </a:r>
          </a:p>
          <a:p>
            <a:r>
              <a:rPr lang="en-GB" dirty="0"/>
              <a:t>Lightweight</a:t>
            </a:r>
          </a:p>
        </p:txBody>
      </p:sp>
    </p:spTree>
    <p:extLst>
      <p:ext uri="{BB962C8B-B14F-4D97-AF65-F5344CB8AC3E}">
        <p14:creationId xmlns:p14="http://schemas.microsoft.com/office/powerpoint/2010/main" val="2406629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Company server data</a:t>
            </a:r>
          </a:p>
        </p:txBody>
      </p:sp>
      <p:sp>
        <p:nvSpPr>
          <p:cNvPr id="3" name="Text Placeholder 2"/>
          <p:cNvSpPr>
            <a:spLocks noGrp="1"/>
          </p:cNvSpPr>
          <p:nvPr>
            <p:ph type="body" sz="quarter" idx="14"/>
          </p:nvPr>
        </p:nvSpPr>
        <p:spPr/>
        <p:txBody>
          <a:bodyPr/>
          <a:lstStyle/>
          <a:p>
            <a:r>
              <a:rPr lang="en-GB" dirty="0"/>
              <a:t>Hard disks have very high capacity</a:t>
            </a:r>
          </a:p>
          <a:p>
            <a:r>
              <a:rPr lang="en-GB" dirty="0"/>
              <a:t>Fast read and write speeds</a:t>
            </a:r>
          </a:p>
          <a:p>
            <a:r>
              <a:rPr lang="en-GB" dirty="0"/>
              <a:t>Relatively cheap storage per TB</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8372" y="3537723"/>
            <a:ext cx="7905729" cy="2608891"/>
          </a:xfrm>
          <a:prstGeom prst="rect">
            <a:avLst/>
          </a:prstGeom>
        </p:spPr>
      </p:pic>
    </p:spTree>
    <p:extLst>
      <p:ext uri="{BB962C8B-B14F-4D97-AF65-F5344CB8AC3E}">
        <p14:creationId xmlns:p14="http://schemas.microsoft.com/office/powerpoint/2010/main" val="1685298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6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Primary and secondary storage</a:t>
            </a:r>
          </a:p>
        </p:txBody>
      </p:sp>
      <p:sp>
        <p:nvSpPr>
          <p:cNvPr id="7" name="Text Placeholder 6"/>
          <p:cNvSpPr>
            <a:spLocks noGrp="1"/>
          </p:cNvSpPr>
          <p:nvPr>
            <p:ph type="body" sz="quarter" idx="14"/>
          </p:nvPr>
        </p:nvSpPr>
        <p:spPr/>
        <p:txBody>
          <a:bodyPr/>
          <a:lstStyle/>
          <a:p>
            <a:r>
              <a:rPr lang="en-GB" dirty="0"/>
              <a:t>Primary storage is volatile and usually refers to RAM</a:t>
            </a:r>
          </a:p>
          <a:p>
            <a:r>
              <a:rPr lang="en-GB" dirty="0"/>
              <a:t>Secondary storage refers to non-volatile storage</a:t>
            </a:r>
          </a:p>
          <a:p>
            <a:pPr lvl="1"/>
            <a:r>
              <a:rPr lang="en-GB" dirty="0"/>
              <a:t>Magnetic storage such as the hard disk</a:t>
            </a:r>
          </a:p>
          <a:p>
            <a:pPr lvl="1"/>
            <a:r>
              <a:rPr lang="en-GB" dirty="0"/>
              <a:t>Optical storage that uses laser light such as CD-ROM</a:t>
            </a:r>
          </a:p>
          <a:p>
            <a:pPr lvl="1"/>
            <a:r>
              <a:rPr lang="en-GB" dirty="0"/>
              <a:t>Solid state devices using Flash memory</a:t>
            </a:r>
          </a:p>
        </p:txBody>
      </p:sp>
    </p:spTree>
    <p:extLst>
      <p:ext uri="{BB962C8B-B14F-4D97-AF65-F5344CB8AC3E}">
        <p14:creationId xmlns:p14="http://schemas.microsoft.com/office/powerpoint/2010/main" val="118998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Secondary storage devices</a:t>
            </a:r>
          </a:p>
        </p:txBody>
      </p:sp>
      <p:sp>
        <p:nvSpPr>
          <p:cNvPr id="3" name="Text Placeholder 2"/>
          <p:cNvSpPr>
            <a:spLocks noGrp="1"/>
          </p:cNvSpPr>
          <p:nvPr>
            <p:ph type="body" sz="quarter" idx="14"/>
          </p:nvPr>
        </p:nvSpPr>
        <p:spPr/>
        <p:txBody>
          <a:bodyPr/>
          <a:lstStyle/>
          <a:p>
            <a:r>
              <a:rPr lang="en-GB" dirty="0"/>
              <a:t>Different technologies have evolved for saving data</a:t>
            </a:r>
          </a:p>
          <a:p>
            <a:r>
              <a:rPr lang="en-GB" dirty="0"/>
              <a:t>Each of these have their own advantages and disadvantages in terms of:</a:t>
            </a:r>
          </a:p>
          <a:p>
            <a:pPr lvl="1"/>
            <a:r>
              <a:rPr lang="en-GB" dirty="0"/>
              <a:t>Durability</a:t>
            </a:r>
          </a:p>
          <a:p>
            <a:pPr lvl="1"/>
            <a:r>
              <a:rPr lang="en-GB" dirty="0"/>
              <a:t>Read / write speed</a:t>
            </a:r>
          </a:p>
          <a:p>
            <a:pPr lvl="1"/>
            <a:r>
              <a:rPr lang="en-GB" dirty="0"/>
              <a:t>Capacity</a:t>
            </a:r>
          </a:p>
          <a:p>
            <a:pPr lvl="1"/>
            <a:r>
              <a:rPr lang="en-GB" dirty="0"/>
              <a:t>Portability and</a:t>
            </a:r>
          </a:p>
          <a:p>
            <a:pPr lvl="1"/>
            <a:r>
              <a:rPr lang="en-GB" dirty="0"/>
              <a:t>Cost</a:t>
            </a:r>
          </a:p>
        </p:txBody>
      </p:sp>
    </p:spTree>
    <p:extLst>
      <p:ext uri="{BB962C8B-B14F-4D97-AF65-F5344CB8AC3E}">
        <p14:creationId xmlns:p14="http://schemas.microsoft.com/office/powerpoint/2010/main" val="89805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52836"/>
            <a:ext cx="9153525" cy="6208340"/>
          </a:xfrm>
          <a:prstGeom prst="rect">
            <a:avLst/>
          </a:prstGeom>
        </p:spPr>
      </p:pic>
      <p:sp>
        <p:nvSpPr>
          <p:cNvPr id="2" name="Text Placeholder 1"/>
          <p:cNvSpPr>
            <a:spLocks noGrp="1"/>
          </p:cNvSpPr>
          <p:nvPr>
            <p:ph type="body" sz="quarter" idx="13"/>
          </p:nvPr>
        </p:nvSpPr>
        <p:spPr/>
        <p:txBody>
          <a:bodyPr/>
          <a:lstStyle/>
          <a:p>
            <a:r>
              <a:rPr lang="en-GB" dirty="0"/>
              <a:t>Inside a hard disk</a:t>
            </a:r>
          </a:p>
        </p:txBody>
      </p:sp>
    </p:spTree>
    <p:extLst>
      <p:ext uri="{BB962C8B-B14F-4D97-AF65-F5344CB8AC3E}">
        <p14:creationId xmlns:p14="http://schemas.microsoft.com/office/powerpoint/2010/main" val="126560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Tracks, sectors and platters</a:t>
            </a:r>
          </a:p>
        </p:txBody>
      </p:sp>
      <p:sp>
        <p:nvSpPr>
          <p:cNvPr id="3" name="Text Placeholder 2"/>
          <p:cNvSpPr>
            <a:spLocks noGrp="1"/>
          </p:cNvSpPr>
          <p:nvPr>
            <p:ph type="body" sz="quarter" idx="14"/>
          </p:nvPr>
        </p:nvSpPr>
        <p:spPr/>
        <p:txBody>
          <a:bodyPr/>
          <a:lstStyle/>
          <a:p>
            <a:r>
              <a:rPr lang="en-GB" dirty="0"/>
              <a:t>Concentric tracks are created on a magnetic disk</a:t>
            </a:r>
          </a:p>
          <a:p>
            <a:r>
              <a:rPr lang="en-GB" dirty="0"/>
              <a:t>Disk spins at high speed: 3,600 – 7,200rpm</a:t>
            </a:r>
          </a:p>
          <a:p>
            <a:r>
              <a:rPr lang="en-GB" dirty="0"/>
              <a:t>Spinning platters are each read by drive heads</a:t>
            </a:r>
          </a:p>
          <a:p>
            <a:pPr lvl="1"/>
            <a:r>
              <a:rPr lang="en-GB" dirty="0"/>
              <a:t>Data is read or written as sector moves under the head</a:t>
            </a:r>
          </a:p>
        </p:txBody>
      </p:sp>
      <p:pic>
        <p:nvPicPr>
          <p:cNvPr id="2052" name="Picture 4" descr="C:\Users\Rob\AppData\Roaming\PixelMetrics\CaptureWiz\Temp\5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93314" y="3824463"/>
            <a:ext cx="5219405" cy="27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83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Magnetic storage devices</a:t>
            </a:r>
          </a:p>
        </p:txBody>
      </p:sp>
      <p:sp>
        <p:nvSpPr>
          <p:cNvPr id="3" name="Text Placeholder 2"/>
          <p:cNvSpPr>
            <a:spLocks noGrp="1"/>
          </p:cNvSpPr>
          <p:nvPr>
            <p:ph type="body" sz="quarter" idx="14"/>
          </p:nvPr>
        </p:nvSpPr>
        <p:spPr/>
        <p:txBody>
          <a:bodyPr/>
          <a:lstStyle/>
          <a:p>
            <a:r>
              <a:rPr lang="en-GB" dirty="0"/>
              <a:t>Positive or negative polarisation of magnetic particles creates a binary pattern on the disk </a:t>
            </a:r>
          </a:p>
          <a:p>
            <a:pPr lvl="1"/>
            <a:r>
              <a:rPr lang="en-GB" dirty="0"/>
              <a:t>Changes from negative to positive, or vice-versa creates electromagnetic pulses</a:t>
            </a:r>
          </a:p>
          <a:p>
            <a:pPr lvl="1"/>
            <a:r>
              <a:rPr lang="en-GB" dirty="0"/>
              <a:t>Each pulse (or change) is read as a 1. Anything else is a 0</a:t>
            </a:r>
          </a:p>
          <a:p>
            <a:pPr lvl="1"/>
            <a:endParaRPr lang="en-GB" dirty="0"/>
          </a:p>
          <a:p>
            <a:pPr lvl="1"/>
            <a:endParaRPr lang="en-GB" dirty="0"/>
          </a:p>
          <a:p>
            <a:pPr lvl="1"/>
            <a:endParaRPr lang="en-GB" dirty="0"/>
          </a:p>
          <a:p>
            <a:pPr lvl="1"/>
            <a:endParaRPr lang="en-GB" dirty="0"/>
          </a:p>
          <a:p>
            <a:pPr lvl="1"/>
            <a:r>
              <a:rPr lang="en-GB" dirty="0"/>
              <a:t>What would the next two binary readings be?</a:t>
            </a:r>
          </a:p>
          <a:p>
            <a:endParaRPr lang="en-GB" dirty="0"/>
          </a:p>
        </p:txBody>
      </p:sp>
      <p:pic>
        <p:nvPicPr>
          <p:cNvPr id="5" name="Picture 4"/>
          <p:cNvPicPr>
            <a:picLocks noChangeAspect="1"/>
          </p:cNvPicPr>
          <p:nvPr/>
        </p:nvPicPr>
        <p:blipFill>
          <a:blip r:embed="rId2"/>
          <a:stretch>
            <a:fillRect/>
          </a:stretch>
        </p:blipFill>
        <p:spPr>
          <a:xfrm>
            <a:off x="-4042289" y="4307294"/>
            <a:ext cx="7207310" cy="1391207"/>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438106" y="3796607"/>
            <a:ext cx="2867025" cy="1036888"/>
          </a:xfrm>
          <a:prstGeom prst="rect">
            <a:avLst/>
          </a:prstGeom>
        </p:spPr>
      </p:pic>
      <p:sp>
        <p:nvSpPr>
          <p:cNvPr id="6" name="Rectangle 5"/>
          <p:cNvSpPr/>
          <p:nvPr/>
        </p:nvSpPr>
        <p:spPr>
          <a:xfrm>
            <a:off x="-1" y="4371974"/>
            <a:ext cx="1959767" cy="1044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25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85185E-6 L 0.55209 1.85185E-6 " pathEditMode="relative" rAng="0" ptsTypes="AA">
                                      <p:cBhvr>
                                        <p:cTn id="6" dur="8000" fill="hold"/>
                                        <p:tgtEl>
                                          <p:spTgt spid="5"/>
                                        </p:tgtEl>
                                        <p:attrNameLst>
                                          <p:attrName>ppt_x</p:attrName>
                                          <p:attrName>ppt_y</p:attrName>
                                        </p:attrNameLst>
                                      </p:cBhvr>
                                      <p:rCtr x="27604" y="0"/>
                                    </p:animMotion>
                                  </p:childTnLst>
                                </p:cTn>
                              </p:par>
                            </p:childTnLst>
                          </p:cTn>
                        </p:par>
                        <p:par>
                          <p:cTn id="7" fill="hold">
                            <p:stCondLst>
                              <p:cond delay="8000"/>
                            </p:stCondLst>
                            <p:childTnLst>
                              <p:par>
                                <p:cTn id="8" presetID="10" presetClass="exit" presetSubtype="0" fill="hold" grpId="0" nodeType="after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Development of HDDs</a:t>
            </a:r>
          </a:p>
        </p:txBody>
      </p:sp>
      <p:sp>
        <p:nvSpPr>
          <p:cNvPr id="3" name="Text Placeholder 2"/>
          <p:cNvSpPr>
            <a:spLocks noGrp="1"/>
          </p:cNvSpPr>
          <p:nvPr>
            <p:ph type="body" sz="quarter" idx="14"/>
          </p:nvPr>
        </p:nvSpPr>
        <p:spPr/>
        <p:txBody>
          <a:bodyPr/>
          <a:lstStyle/>
          <a:p>
            <a:r>
              <a:rPr lang="en-GB" dirty="0"/>
              <a:t>Fitting more data in the same physical space has required technological changes</a:t>
            </a:r>
          </a:p>
          <a:p>
            <a:pPr lvl="1"/>
            <a:r>
              <a:rPr lang="en-GB" dirty="0"/>
              <a:t>More densely packed platters</a:t>
            </a:r>
          </a:p>
          <a:p>
            <a:pPr lvl="1"/>
            <a:r>
              <a:rPr lang="en-GB" dirty="0"/>
              <a:t>Smaller magnetic parts and read/write heads</a:t>
            </a:r>
          </a:p>
          <a:p>
            <a:pPr lvl="1"/>
            <a:r>
              <a:rPr lang="en-GB" dirty="0"/>
              <a:t>Perpendicular over longitudinal recording – which is better?</a:t>
            </a:r>
          </a:p>
        </p:txBody>
      </p:sp>
      <p:pic>
        <p:nvPicPr>
          <p:cNvPr id="3078" name="Picture 6" descr="C:\Users\Rob\AppData\Roaming\PixelMetrics\CaptureWiz\Temp\65.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54508" y="3960573"/>
            <a:ext cx="5539479" cy="237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2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Disk latency</a:t>
            </a:r>
          </a:p>
        </p:txBody>
      </p:sp>
      <p:sp>
        <p:nvSpPr>
          <p:cNvPr id="3" name="Text Placeholder 2"/>
          <p:cNvSpPr>
            <a:spLocks noGrp="1"/>
          </p:cNvSpPr>
          <p:nvPr>
            <p:ph type="body" sz="quarter" idx="14"/>
          </p:nvPr>
        </p:nvSpPr>
        <p:spPr/>
        <p:txBody>
          <a:bodyPr/>
          <a:lstStyle/>
          <a:p>
            <a:r>
              <a:rPr lang="en-GB" dirty="0"/>
              <a:t>Latency is the time taken to read/write disk data</a:t>
            </a:r>
          </a:p>
          <a:p>
            <a:r>
              <a:rPr lang="en-GB" dirty="0"/>
              <a:t>This includes:</a:t>
            </a:r>
          </a:p>
          <a:p>
            <a:pPr lvl="1"/>
            <a:r>
              <a:rPr lang="en-GB" dirty="0"/>
              <a:t>Seek delay - the time the head takes to move across the disk</a:t>
            </a:r>
          </a:p>
          <a:p>
            <a:pPr lvl="1"/>
            <a:r>
              <a:rPr lang="en-GB" dirty="0"/>
              <a:t>Rotational delay - the time the disk takes to move to the correct sector underneath the read/write head</a:t>
            </a:r>
          </a:p>
          <a:p>
            <a:pPr lvl="1"/>
            <a:r>
              <a:rPr lang="en-GB" dirty="0"/>
              <a:t>Transfer time to move the actual data</a:t>
            </a:r>
          </a:p>
        </p:txBody>
      </p:sp>
    </p:spTree>
    <p:extLst>
      <p:ext uri="{BB962C8B-B14F-4D97-AF65-F5344CB8AC3E}">
        <p14:creationId xmlns:p14="http://schemas.microsoft.com/office/powerpoint/2010/main" val="40130150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A6DEF9-60EE-4CCB-AD49-BE9FD9C49BD1}"/>
</file>

<file path=customXml/itemProps2.xml><?xml version="1.0" encoding="utf-8"?>
<ds:datastoreItem xmlns:ds="http://schemas.openxmlformats.org/officeDocument/2006/customXml" ds:itemID="{05C78E0C-4B96-476B-B126-6DC9E878C226}">
  <ds:schemaRefs>
    <ds:schemaRef ds:uri="http://schemas.microsoft.com/sharepoint/v3/contenttype/forms"/>
  </ds:schemaRefs>
</ds:datastoreItem>
</file>

<file path=customXml/itemProps3.xml><?xml version="1.0" encoding="utf-8"?>
<ds:datastoreItem xmlns:ds="http://schemas.openxmlformats.org/officeDocument/2006/customXml" ds:itemID="{D7185349-3E15-43E3-99F8-EEDEBD7DEB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Unit 5</Template>
  <TotalTime>1248</TotalTime>
  <Words>808</Words>
  <Application>Microsoft Office PowerPoint</Application>
  <PresentationFormat>On-screen Show (4:3)</PresentationFormat>
  <Paragraphs>135</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Museo 500</vt:lpstr>
      <vt:lpstr>Arial</vt:lpstr>
      <vt:lpstr>Museo 700</vt:lpstr>
      <vt:lpstr>Corbel</vt:lpstr>
      <vt:lpstr>Museo900-Regular</vt:lpstr>
      <vt:lpstr>Museo 100</vt:lpstr>
      <vt:lpstr>Museo 900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Mike Bloys</cp:lastModifiedBy>
  <cp:revision>76</cp:revision>
  <dcterms:created xsi:type="dcterms:W3CDTF">2015-08-13T09:52:03Z</dcterms:created>
  <dcterms:modified xsi:type="dcterms:W3CDTF">2020-01-31T09:59:20Z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