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notesMasterIdLst>
    <p:notesMasterId r:id="rId16"/>
  </p:notesMasterIdLst>
  <p:handoutMasterIdLst>
    <p:handoutMasterId r:id="rId17"/>
  </p:handoutMasterIdLst>
  <p:sldIdLst>
    <p:sldId id="266" r:id="rId5"/>
    <p:sldId id="267" r:id="rId6"/>
    <p:sldId id="282" r:id="rId7"/>
    <p:sldId id="294" r:id="rId8"/>
    <p:sldId id="295" r:id="rId9"/>
    <p:sldId id="296" r:id="rId10"/>
    <p:sldId id="297" r:id="rId11"/>
    <p:sldId id="301" r:id="rId12"/>
    <p:sldId id="299" r:id="rId13"/>
    <p:sldId id="300" r:id="rId14"/>
    <p:sldId id="298" r:id="rId1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137" autoAdjust="0"/>
  </p:normalViewPr>
  <p:slideViewPr>
    <p:cSldViewPr snapToGrid="0">
      <p:cViewPr varScale="1">
        <p:scale>
          <a:sx n="80" d="100"/>
          <a:sy n="80" d="100"/>
        </p:scale>
        <p:origin x="2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04CEC2D-D569-4CF8-BE95-30FCFE543137}" type="datetimeFigureOut">
              <a:rPr lang="en-GB" smtClean="0"/>
              <a:t>28/11/2022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B56705F-449F-4B91-AF47-D6E679392006}" type="slidenum">
              <a:rPr lang="en-GB" smtClean="0"/>
              <a:t>‹#›</a:t>
            </a:fld>
            <a:endParaRPr lang="en-GB"/>
          </a:p>
        </p:txBody>
      </p:sp>
    </p:spTree>
    <p:extLst>
      <p:ext uri="{BB962C8B-B14F-4D97-AF65-F5344CB8AC3E}">
        <p14:creationId xmlns:p14="http://schemas.microsoft.com/office/powerpoint/2010/main" val="2907615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CF7B2E-F5B4-4910-8C4F-FC2FCD9DE4CF}" type="datetimeFigureOut">
              <a:rPr lang="en-GB" smtClean="0"/>
              <a:t>28/11/2022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D5E3539-69B8-48A3-8A79-E54565A1BDC5}" type="slidenum">
              <a:rPr lang="en-GB" smtClean="0"/>
              <a:t>‹#›</a:t>
            </a:fld>
            <a:endParaRPr lang="en-GB"/>
          </a:p>
        </p:txBody>
      </p:sp>
    </p:spTree>
    <p:extLst>
      <p:ext uri="{BB962C8B-B14F-4D97-AF65-F5344CB8AC3E}">
        <p14:creationId xmlns:p14="http://schemas.microsoft.com/office/powerpoint/2010/main" val="1855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640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840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188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77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4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400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51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03782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753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11/28/2022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606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51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11/28/2022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518852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400" dirty="0" smtClean="0"/>
              <a:t>Unit 3: Business finance </a:t>
            </a:r>
            <a:br>
              <a:rPr lang="en-GB" sz="4400" dirty="0" smtClean="0"/>
            </a:br>
            <a:r>
              <a:rPr lang="en-GB" sz="2800" b="1" dirty="0" smtClean="0">
                <a:solidFill>
                  <a:schemeClr val="accent2"/>
                </a:solidFill>
                <a:latin typeface="+mn-lt"/>
                <a:ea typeface="+mn-ea"/>
                <a:cs typeface="+mn-cs"/>
              </a:rPr>
              <a:t>TOPICs F1 and f2: prepayments and accruals on the statement of comprehensive income and the statement of financial position</a:t>
            </a:r>
            <a:endParaRPr lang="en-GB" sz="1800" b="1" dirty="0">
              <a:solidFill>
                <a:schemeClr val="accent2"/>
              </a:solidFill>
              <a:latin typeface="+mn-lt"/>
              <a:ea typeface="+mn-ea"/>
              <a:cs typeface="+mn-cs"/>
            </a:endParaRPr>
          </a:p>
        </p:txBody>
      </p:sp>
      <p:sp>
        <p:nvSpPr>
          <p:cNvPr id="3" name="Subtitle 2"/>
          <p:cNvSpPr>
            <a:spLocks noGrp="1"/>
          </p:cNvSpPr>
          <p:nvPr>
            <p:ph type="subTitle" idx="1"/>
          </p:nvPr>
        </p:nvSpPr>
        <p:spPr/>
        <p:txBody>
          <a:bodyPr>
            <a:normAutofit/>
          </a:bodyPr>
          <a:lstStyle/>
          <a:p>
            <a:r>
              <a:rPr lang="en-GB" sz="1800" b="1" u="sng" cap="none" dirty="0" smtClean="0"/>
              <a:t>Lesson 1</a:t>
            </a:r>
            <a:endParaRPr lang="en-GB" sz="1800" b="1" u="sng" cap="none" dirty="0"/>
          </a:p>
        </p:txBody>
      </p:sp>
      <p:sp>
        <p:nvSpPr>
          <p:cNvPr id="4" name="TextBox 3"/>
          <p:cNvSpPr txBox="1"/>
          <p:nvPr/>
        </p:nvSpPr>
        <p:spPr>
          <a:xfrm>
            <a:off x="1075038" y="3365380"/>
            <a:ext cx="10058400" cy="1569660"/>
          </a:xfrm>
          <a:prstGeom prst="rect">
            <a:avLst/>
          </a:prstGeom>
          <a:noFill/>
        </p:spPr>
        <p:txBody>
          <a:bodyPr wrap="square" rtlCol="0">
            <a:spAutoFit/>
          </a:bodyPr>
          <a:lstStyle/>
          <a:p>
            <a:pPr algn="ctr"/>
            <a:r>
              <a:rPr lang="en-GB" sz="3200" dirty="0" smtClean="0">
                <a:solidFill>
                  <a:schemeClr val="bg1"/>
                </a:solidFill>
              </a:rPr>
              <a:t>This lesson is intended to provide a re-cap over both financial accounts statements as well as to cover how to deal with prepayments and accruals</a:t>
            </a:r>
            <a:endParaRPr lang="en-GB" sz="3200" i="1" u="sng" dirty="0" smtClean="0">
              <a:solidFill>
                <a:schemeClr val="bg1"/>
              </a:solidFill>
            </a:endParaRPr>
          </a:p>
        </p:txBody>
      </p:sp>
    </p:spTree>
    <p:extLst>
      <p:ext uri="{BB962C8B-B14F-4D97-AF65-F5344CB8AC3E}">
        <p14:creationId xmlns:p14="http://schemas.microsoft.com/office/powerpoint/2010/main" val="297679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655" y="485588"/>
            <a:ext cx="11029616" cy="1013800"/>
          </a:xfrm>
        </p:spPr>
        <p:txBody>
          <a:bodyPr/>
          <a:lstStyle/>
          <a:p>
            <a:r>
              <a:rPr lang="en-GB" dirty="0"/>
              <a:t>Example of these adjustments on the statement of </a:t>
            </a:r>
            <a:r>
              <a:rPr lang="en-GB" dirty="0" smtClean="0"/>
              <a:t>financial position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8886012"/>
              </p:ext>
            </p:extLst>
          </p:nvPr>
        </p:nvGraphicFramePr>
        <p:xfrm>
          <a:off x="4211050" y="992488"/>
          <a:ext cx="5510467" cy="5977874"/>
        </p:xfrm>
        <a:graphic>
          <a:graphicData uri="http://schemas.openxmlformats.org/drawingml/2006/table">
            <a:tbl>
              <a:tblPr firstRow="1" firstCol="1" bandRow="1">
                <a:tableStyleId>{5C22544A-7EE6-4342-B048-85BDC9FD1C3A}</a:tableStyleId>
              </a:tblPr>
              <a:tblGrid>
                <a:gridCol w="2143462">
                  <a:extLst>
                    <a:ext uri="{9D8B030D-6E8A-4147-A177-3AD203B41FA5}">
                      <a16:colId xmlns:a16="http://schemas.microsoft.com/office/drawing/2014/main" val="20000"/>
                    </a:ext>
                  </a:extLst>
                </a:gridCol>
                <a:gridCol w="938051">
                  <a:extLst>
                    <a:ext uri="{9D8B030D-6E8A-4147-A177-3AD203B41FA5}">
                      <a16:colId xmlns:a16="http://schemas.microsoft.com/office/drawing/2014/main" val="20001"/>
                    </a:ext>
                  </a:extLst>
                </a:gridCol>
                <a:gridCol w="1214477">
                  <a:extLst>
                    <a:ext uri="{9D8B030D-6E8A-4147-A177-3AD203B41FA5}">
                      <a16:colId xmlns:a16="http://schemas.microsoft.com/office/drawing/2014/main" val="20002"/>
                    </a:ext>
                  </a:extLst>
                </a:gridCol>
                <a:gridCol w="1214477">
                  <a:extLst>
                    <a:ext uri="{9D8B030D-6E8A-4147-A177-3AD203B41FA5}">
                      <a16:colId xmlns:a16="http://schemas.microsoft.com/office/drawing/2014/main" val="20003"/>
                    </a:ext>
                  </a:extLst>
                </a:gridCol>
              </a:tblGrid>
              <a:tr h="341916">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a:t>
                      </a:r>
                    </a:p>
                    <a:p>
                      <a:pPr>
                        <a:lnSpc>
                          <a:spcPct val="107000"/>
                        </a:lnSpc>
                        <a:spcAft>
                          <a:spcPts val="0"/>
                        </a:spcAft>
                      </a:pPr>
                      <a:r>
                        <a:rPr lang="en-GB" sz="1100" dirty="0" smtClean="0">
                          <a:effectLst/>
                        </a:rPr>
                        <a:t>Cost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a:t>
                      </a:r>
                    </a:p>
                    <a:p>
                      <a:pPr>
                        <a:lnSpc>
                          <a:spcPct val="107000"/>
                        </a:lnSpc>
                        <a:spcAft>
                          <a:spcPts val="0"/>
                        </a:spcAft>
                      </a:pPr>
                      <a:r>
                        <a:rPr lang="en-GB" sz="1100" dirty="0" smtClean="0">
                          <a:effectLst/>
                        </a:rPr>
                        <a:t>Depreciation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a:t>
                      </a:r>
                    </a:p>
                    <a:p>
                      <a:pPr>
                        <a:lnSpc>
                          <a:spcPct val="107000"/>
                        </a:lnSpc>
                        <a:spcAft>
                          <a:spcPts val="0"/>
                        </a:spcAft>
                      </a:pPr>
                      <a:r>
                        <a:rPr lang="en-GB" sz="1100" dirty="0" smtClean="0">
                          <a:effectLst/>
                        </a:rPr>
                        <a:t>Net </a:t>
                      </a:r>
                      <a:r>
                        <a:rPr lang="en-GB" sz="1100" dirty="0">
                          <a:effectLst/>
                        </a:rPr>
                        <a:t>Book Value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0"/>
                  </a:ext>
                </a:extLst>
              </a:tr>
              <a:tr h="166709">
                <a:tc>
                  <a:txBody>
                    <a:bodyPr/>
                    <a:lstStyle/>
                    <a:p>
                      <a:pPr>
                        <a:lnSpc>
                          <a:spcPct val="107000"/>
                        </a:lnSpc>
                        <a:spcAft>
                          <a:spcPts val="0"/>
                        </a:spcAft>
                      </a:pPr>
                      <a:r>
                        <a:rPr lang="en-GB" sz="1100" dirty="0">
                          <a:effectLst/>
                        </a:rPr>
                        <a:t>Non-Current Assets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1"/>
                  </a:ext>
                </a:extLst>
              </a:tr>
              <a:tr h="166709">
                <a:tc>
                  <a:txBody>
                    <a:bodyPr/>
                    <a:lstStyle/>
                    <a:p>
                      <a:pPr>
                        <a:lnSpc>
                          <a:spcPct val="107000"/>
                        </a:lnSpc>
                        <a:spcAft>
                          <a:spcPts val="0"/>
                        </a:spcAft>
                      </a:pPr>
                      <a:r>
                        <a:rPr lang="en-GB" sz="1100">
                          <a:effectLst/>
                        </a:rPr>
                        <a:t>Freehold Factory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250,000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latin typeface="+mn-lt"/>
                          <a:ea typeface="+mn-ea"/>
                          <a:cs typeface="+mn-cs"/>
                        </a:rPr>
                        <a:t>4,848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245,152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2"/>
                  </a:ext>
                </a:extLst>
              </a:tr>
              <a:tr h="166709">
                <a:tc>
                  <a:txBody>
                    <a:bodyPr/>
                    <a:lstStyle/>
                    <a:p>
                      <a:pPr>
                        <a:lnSpc>
                          <a:spcPct val="107000"/>
                        </a:lnSpc>
                        <a:spcAft>
                          <a:spcPts val="0"/>
                        </a:spcAft>
                      </a:pPr>
                      <a:r>
                        <a:rPr lang="en-GB" sz="1100">
                          <a:effectLst/>
                        </a:rPr>
                        <a:t>Machinery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80,000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latin typeface="Calibri" panose="020F0502020204030204" pitchFamily="34" charset="0"/>
                          <a:ea typeface="Calibri" panose="020F0502020204030204" pitchFamily="34" charset="0"/>
                          <a:cs typeface="Times New Roman" panose="02020603050405020304" pitchFamily="18" charset="0"/>
                        </a:rPr>
                        <a:t>7,000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latin typeface="Calibri" panose="020F0502020204030204" pitchFamily="34" charset="0"/>
                          <a:ea typeface="Calibri" panose="020F0502020204030204" pitchFamily="34" charset="0"/>
                          <a:cs typeface="Times New Roman" panose="02020603050405020304" pitchFamily="18" charset="0"/>
                        </a:rPr>
                        <a:t>73,000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3"/>
                  </a:ext>
                </a:extLst>
              </a:tr>
              <a:tr h="166709">
                <a:tc>
                  <a:txBody>
                    <a:bodyPr/>
                    <a:lstStyle/>
                    <a:p>
                      <a:pPr>
                        <a:lnSpc>
                          <a:spcPct val="107000"/>
                        </a:lnSpc>
                        <a:spcAft>
                          <a:spcPts val="0"/>
                        </a:spcAft>
                      </a:pPr>
                      <a:r>
                        <a:rPr lang="en-GB" sz="1100">
                          <a:effectLst/>
                        </a:rPr>
                        <a:t>Motor vehicles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40,000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6,000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latin typeface="+mn-lt"/>
                          <a:ea typeface="+mn-ea"/>
                          <a:cs typeface="+mn-cs"/>
                        </a:rPr>
                        <a:t>34,000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4"/>
                  </a:ext>
                </a:extLst>
              </a:tr>
              <a:tr h="268145">
                <a:tc>
                  <a:txBody>
                    <a:bodyPr/>
                    <a:lstStyle/>
                    <a:p>
                      <a:pPr>
                        <a:lnSpc>
                          <a:spcPct val="107000"/>
                        </a:lnSpc>
                        <a:spcAft>
                          <a:spcPts val="0"/>
                        </a:spcAft>
                      </a:pPr>
                      <a:r>
                        <a:rPr lang="en-GB" sz="1100">
                          <a:effectLst/>
                        </a:rPr>
                        <a:t>Total Non-Current Assets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latin typeface="+mn-lt"/>
                          <a:ea typeface="+mn-ea"/>
                          <a:cs typeface="+mn-cs"/>
                        </a:rPr>
                        <a:t>352,152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5"/>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6"/>
                  </a:ext>
                </a:extLst>
              </a:tr>
              <a:tr h="166709">
                <a:tc>
                  <a:txBody>
                    <a:bodyPr/>
                    <a:lstStyle/>
                    <a:p>
                      <a:pPr>
                        <a:lnSpc>
                          <a:spcPct val="107000"/>
                        </a:lnSpc>
                        <a:spcAft>
                          <a:spcPts val="0"/>
                        </a:spcAft>
                      </a:pPr>
                      <a:r>
                        <a:rPr lang="en-GB" sz="1100">
                          <a:effectLst/>
                        </a:rPr>
                        <a:t>Current Assets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7"/>
                  </a:ext>
                </a:extLst>
              </a:tr>
              <a:tr h="166709">
                <a:tc>
                  <a:txBody>
                    <a:bodyPr/>
                    <a:lstStyle/>
                    <a:p>
                      <a:pPr>
                        <a:lnSpc>
                          <a:spcPct val="107000"/>
                        </a:lnSpc>
                        <a:spcAft>
                          <a:spcPts val="0"/>
                        </a:spcAft>
                      </a:pPr>
                      <a:r>
                        <a:rPr lang="en-GB" sz="1100">
                          <a:effectLst/>
                        </a:rPr>
                        <a:t>Inventories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35,000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8"/>
                  </a:ext>
                </a:extLst>
              </a:tr>
              <a:tr h="166709">
                <a:tc>
                  <a:txBody>
                    <a:bodyPr/>
                    <a:lstStyle/>
                    <a:p>
                      <a:pPr>
                        <a:lnSpc>
                          <a:spcPct val="107000"/>
                        </a:lnSpc>
                        <a:spcAft>
                          <a:spcPts val="0"/>
                        </a:spcAft>
                      </a:pPr>
                      <a:r>
                        <a:rPr lang="en-GB" sz="1100">
                          <a:effectLst/>
                        </a:rPr>
                        <a:t>Trade Receivables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10,000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09"/>
                  </a:ext>
                </a:extLst>
              </a:tr>
              <a:tr h="166709">
                <a:tc>
                  <a:txBody>
                    <a:bodyPr/>
                    <a:lstStyle/>
                    <a:p>
                      <a:pPr>
                        <a:lnSpc>
                          <a:spcPct val="107000"/>
                        </a:lnSpc>
                        <a:spcAft>
                          <a:spcPts val="0"/>
                        </a:spcAft>
                      </a:pPr>
                      <a:r>
                        <a:rPr lang="en-GB" sz="1100">
                          <a:effectLst/>
                        </a:rPr>
                        <a:t>Prepayments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3,000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0"/>
                  </a:ext>
                </a:extLst>
              </a:tr>
              <a:tr h="166709">
                <a:tc>
                  <a:txBody>
                    <a:bodyPr/>
                    <a:lstStyle/>
                    <a:p>
                      <a:pPr>
                        <a:lnSpc>
                          <a:spcPct val="107000"/>
                        </a:lnSpc>
                        <a:spcAft>
                          <a:spcPts val="0"/>
                        </a:spcAft>
                      </a:pPr>
                      <a:r>
                        <a:rPr lang="en-GB" sz="1100">
                          <a:effectLst/>
                        </a:rPr>
                        <a:t>Cash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5,000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1"/>
                  </a:ext>
                </a:extLst>
              </a:tr>
              <a:tr h="250642">
                <a:tc>
                  <a:txBody>
                    <a:bodyPr/>
                    <a:lstStyle/>
                    <a:p>
                      <a:pPr>
                        <a:lnSpc>
                          <a:spcPct val="107000"/>
                        </a:lnSpc>
                        <a:spcAft>
                          <a:spcPts val="0"/>
                        </a:spcAft>
                      </a:pPr>
                      <a:r>
                        <a:rPr lang="en-GB" sz="1100">
                          <a:effectLst/>
                        </a:rPr>
                        <a:t>Total Current Assets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53,000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2"/>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3"/>
                  </a:ext>
                </a:extLst>
              </a:tr>
              <a:tr h="166709">
                <a:tc>
                  <a:txBody>
                    <a:bodyPr/>
                    <a:lstStyle/>
                    <a:p>
                      <a:pPr>
                        <a:lnSpc>
                          <a:spcPct val="107000"/>
                        </a:lnSpc>
                        <a:spcAft>
                          <a:spcPts val="0"/>
                        </a:spcAft>
                      </a:pPr>
                      <a:r>
                        <a:rPr lang="en-GB" sz="1100">
                          <a:effectLst/>
                        </a:rPr>
                        <a:t>Current Liabilities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4"/>
                  </a:ext>
                </a:extLst>
              </a:tr>
              <a:tr h="166709">
                <a:tc>
                  <a:txBody>
                    <a:bodyPr/>
                    <a:lstStyle/>
                    <a:p>
                      <a:pPr>
                        <a:lnSpc>
                          <a:spcPct val="107000"/>
                        </a:lnSpc>
                        <a:spcAft>
                          <a:spcPts val="0"/>
                        </a:spcAft>
                      </a:pPr>
                      <a:r>
                        <a:rPr lang="en-GB" sz="1100">
                          <a:effectLst/>
                        </a:rPr>
                        <a:t>Trade Payables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7,000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5"/>
                  </a:ext>
                </a:extLst>
              </a:tr>
              <a:tr h="166709">
                <a:tc>
                  <a:txBody>
                    <a:bodyPr/>
                    <a:lstStyle/>
                    <a:p>
                      <a:pPr>
                        <a:lnSpc>
                          <a:spcPct val="107000"/>
                        </a:lnSpc>
                        <a:spcAft>
                          <a:spcPts val="0"/>
                        </a:spcAft>
                      </a:pPr>
                      <a:r>
                        <a:rPr lang="en-GB" sz="1100">
                          <a:effectLst/>
                        </a:rPr>
                        <a:t>Accruals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4,000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6"/>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7"/>
                  </a:ext>
                </a:extLst>
              </a:tr>
              <a:tr h="166709">
                <a:tc>
                  <a:txBody>
                    <a:bodyPr/>
                    <a:lstStyle/>
                    <a:p>
                      <a:pPr>
                        <a:lnSpc>
                          <a:spcPct val="107000"/>
                        </a:lnSpc>
                        <a:spcAft>
                          <a:spcPts val="0"/>
                        </a:spcAft>
                      </a:pPr>
                      <a:r>
                        <a:rPr lang="en-GB" sz="1100">
                          <a:effectLst/>
                        </a:rPr>
                        <a:t>Net Current Assets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42,000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8"/>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19"/>
                  </a:ext>
                </a:extLst>
              </a:tr>
              <a:tr h="268145">
                <a:tc>
                  <a:txBody>
                    <a:bodyPr/>
                    <a:lstStyle/>
                    <a:p>
                      <a:pPr>
                        <a:lnSpc>
                          <a:spcPct val="107000"/>
                        </a:lnSpc>
                        <a:spcAft>
                          <a:spcPts val="0"/>
                        </a:spcAft>
                      </a:pPr>
                      <a:r>
                        <a:rPr lang="en-GB" sz="1100">
                          <a:effectLst/>
                        </a:rPr>
                        <a:t>Non-Current Liabilities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0"/>
                  </a:ext>
                </a:extLst>
              </a:tr>
              <a:tr h="166709">
                <a:tc>
                  <a:txBody>
                    <a:bodyPr/>
                    <a:lstStyle/>
                    <a:p>
                      <a:pPr>
                        <a:lnSpc>
                          <a:spcPct val="107000"/>
                        </a:lnSpc>
                        <a:spcAft>
                          <a:spcPts val="0"/>
                        </a:spcAft>
                      </a:pPr>
                      <a:r>
                        <a:rPr lang="en-GB" sz="1100">
                          <a:effectLst/>
                        </a:rPr>
                        <a:t>Long-Term Loan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115,000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1"/>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2"/>
                  </a:ext>
                </a:extLst>
              </a:tr>
              <a:tr h="166709">
                <a:tc>
                  <a:txBody>
                    <a:bodyPr/>
                    <a:lstStyle/>
                    <a:p>
                      <a:pPr>
                        <a:lnSpc>
                          <a:spcPct val="107000"/>
                        </a:lnSpc>
                        <a:spcAft>
                          <a:spcPts val="0"/>
                        </a:spcAft>
                      </a:pPr>
                      <a:r>
                        <a:rPr lang="en-GB" sz="1100">
                          <a:effectLst/>
                        </a:rPr>
                        <a:t>Net Assets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kern="1200" dirty="0" smtClean="0">
                          <a:solidFill>
                            <a:schemeClr val="dk1"/>
                          </a:solidFill>
                          <a:effectLst/>
                          <a:latin typeface="+mn-lt"/>
                          <a:ea typeface="+mn-ea"/>
                          <a:cs typeface="+mn-cs"/>
                        </a:rPr>
                        <a:t>279,152</a:t>
                      </a:r>
                      <a:endParaRPr lang="en-GB" sz="1100" kern="1200" dirty="0">
                        <a:solidFill>
                          <a:schemeClr val="dk1"/>
                        </a:solidFill>
                        <a:effectLst/>
                        <a:latin typeface="+mn-lt"/>
                        <a:ea typeface="+mn-ea"/>
                        <a:cs typeface="+mn-cs"/>
                      </a:endParaRPr>
                    </a:p>
                  </a:txBody>
                  <a:tcPr marL="39061" marR="39061" marT="0" marB="0"/>
                </a:tc>
                <a:extLst>
                  <a:ext uri="{0D108BD9-81ED-4DB2-BD59-A6C34878D82A}">
                    <a16:rowId xmlns:a16="http://schemas.microsoft.com/office/drawing/2014/main" val="10023"/>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kern="1200">
                          <a:solidFill>
                            <a:schemeClr val="dk1"/>
                          </a:solidFill>
                          <a:effectLst/>
                          <a:latin typeface="+mn-lt"/>
                          <a:ea typeface="+mn-ea"/>
                          <a:cs typeface="+mn-cs"/>
                        </a:rPr>
                        <a:t> </a:t>
                      </a:r>
                    </a:p>
                  </a:txBody>
                  <a:tcPr marL="39061" marR="39061" marT="0" marB="0"/>
                </a:tc>
                <a:extLst>
                  <a:ext uri="{0D108BD9-81ED-4DB2-BD59-A6C34878D82A}">
                    <a16:rowId xmlns:a16="http://schemas.microsoft.com/office/drawing/2014/main" val="10024"/>
                  </a:ext>
                </a:extLst>
              </a:tr>
              <a:tr h="166709">
                <a:tc>
                  <a:txBody>
                    <a:bodyPr/>
                    <a:lstStyle/>
                    <a:p>
                      <a:pPr>
                        <a:lnSpc>
                          <a:spcPct val="107000"/>
                        </a:lnSpc>
                        <a:spcAft>
                          <a:spcPts val="0"/>
                        </a:spcAft>
                      </a:pPr>
                      <a:r>
                        <a:rPr lang="en-GB" sz="1100">
                          <a:effectLst/>
                        </a:rPr>
                        <a:t>Owners’ Capital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kern="1200" dirty="0" smtClean="0">
                          <a:solidFill>
                            <a:schemeClr val="dk1"/>
                          </a:solidFill>
                          <a:effectLst/>
                          <a:latin typeface="+mn-lt"/>
                          <a:ea typeface="+mn-ea"/>
                          <a:cs typeface="+mn-cs"/>
                        </a:rPr>
                        <a:t>349,152</a:t>
                      </a:r>
                      <a:endParaRPr lang="en-GB" sz="1100" kern="1200" dirty="0">
                        <a:solidFill>
                          <a:schemeClr val="dk1"/>
                        </a:solidFill>
                        <a:effectLst/>
                        <a:latin typeface="+mn-lt"/>
                        <a:ea typeface="+mn-ea"/>
                        <a:cs typeface="+mn-cs"/>
                      </a:endParaRPr>
                    </a:p>
                  </a:txBody>
                  <a:tcPr marL="39061" marR="39061" marT="0" marB="0"/>
                </a:tc>
                <a:extLst>
                  <a:ext uri="{0D108BD9-81ED-4DB2-BD59-A6C34878D82A}">
                    <a16:rowId xmlns:a16="http://schemas.microsoft.com/office/drawing/2014/main" val="10025"/>
                  </a:ext>
                </a:extLst>
              </a:tr>
              <a:tr h="166709">
                <a:tc>
                  <a:txBody>
                    <a:bodyPr/>
                    <a:lstStyle/>
                    <a:p>
                      <a:pPr>
                        <a:lnSpc>
                          <a:spcPct val="107000"/>
                        </a:lnSpc>
                        <a:spcAft>
                          <a:spcPts val="0"/>
                        </a:spcAft>
                      </a:pPr>
                      <a:r>
                        <a:rPr lang="en-GB" sz="1100">
                          <a:effectLst/>
                        </a:rPr>
                        <a:t>Retained Profit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20,000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6"/>
                  </a:ext>
                </a:extLst>
              </a:tr>
              <a:tr h="166709">
                <a:tc>
                  <a:txBody>
                    <a:bodyPr/>
                    <a:lstStyle/>
                    <a:p>
                      <a:pPr>
                        <a:lnSpc>
                          <a:spcPct val="107000"/>
                        </a:lnSpc>
                        <a:spcAft>
                          <a:spcPts val="0"/>
                        </a:spcAft>
                      </a:pPr>
                      <a:r>
                        <a:rPr lang="en-GB" sz="1100">
                          <a:effectLst/>
                        </a:rPr>
                        <a:t>Drawings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smtClean="0">
                          <a:effectLst/>
                        </a:rPr>
                        <a:t>90,000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7"/>
                  </a:ext>
                </a:extLst>
              </a:tr>
              <a:tr h="166709">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28"/>
                  </a:ext>
                </a:extLst>
              </a:tr>
              <a:tr h="166709">
                <a:tc>
                  <a:txBody>
                    <a:bodyPr/>
                    <a:lstStyle/>
                    <a:p>
                      <a:pPr>
                        <a:lnSpc>
                          <a:spcPct val="107000"/>
                        </a:lnSpc>
                        <a:spcAft>
                          <a:spcPts val="0"/>
                        </a:spcAft>
                      </a:pPr>
                      <a:r>
                        <a:rPr lang="en-GB" sz="1100">
                          <a:effectLst/>
                        </a:rPr>
                        <a:t>Capital Employed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marL="0" algn="l" defTabSz="457200" rtl="0" eaLnBrk="1" latinLnBrk="0" hangingPunct="1">
                        <a:lnSpc>
                          <a:spcPct val="107000"/>
                        </a:lnSpc>
                        <a:spcAft>
                          <a:spcPts val="0"/>
                        </a:spcAft>
                      </a:pPr>
                      <a:r>
                        <a:rPr lang="en-GB" sz="1100" kern="1200" dirty="0" smtClean="0">
                          <a:solidFill>
                            <a:schemeClr val="dk1"/>
                          </a:solidFill>
                          <a:effectLst/>
                          <a:latin typeface="+mn-lt"/>
                          <a:ea typeface="+mn-ea"/>
                          <a:cs typeface="+mn-cs"/>
                        </a:rPr>
                        <a:t>279,152</a:t>
                      </a:r>
                      <a:endParaRPr lang="en-GB" sz="1100" kern="1200" dirty="0">
                        <a:solidFill>
                          <a:schemeClr val="dk1"/>
                        </a:solidFill>
                        <a:effectLst/>
                        <a:latin typeface="+mn-lt"/>
                        <a:ea typeface="+mn-ea"/>
                        <a:cs typeface="+mn-cs"/>
                      </a:endParaRPr>
                    </a:p>
                  </a:txBody>
                  <a:tcPr marL="39061" marR="39061" marT="0" marB="0"/>
                </a:tc>
                <a:extLst>
                  <a:ext uri="{0D108BD9-81ED-4DB2-BD59-A6C34878D82A}">
                    <a16:rowId xmlns:a16="http://schemas.microsoft.com/office/drawing/2014/main" val="10029"/>
                  </a:ext>
                </a:extLst>
              </a:tr>
              <a:tr h="134072">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30"/>
                  </a:ext>
                </a:extLst>
              </a:tr>
              <a:tr h="134072">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31"/>
                  </a:ext>
                </a:extLst>
              </a:tr>
              <a:tr h="134072">
                <a:tc>
                  <a:txBody>
                    <a:bodyPr/>
                    <a:lstStyle/>
                    <a:p>
                      <a:pPr>
                        <a:lnSpc>
                          <a:spcPct val="107000"/>
                        </a:lnSpc>
                        <a:spcAft>
                          <a:spcPts val="0"/>
                        </a:spcAft>
                      </a:pPr>
                      <a:r>
                        <a:rPr lang="en-GB" sz="6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tc>
                  <a:txBody>
                    <a:bodyPr/>
                    <a:lstStyle/>
                    <a:p>
                      <a:pPr>
                        <a:lnSpc>
                          <a:spcPct val="107000"/>
                        </a:lnSpc>
                        <a:spcAft>
                          <a:spcPts val="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1" marR="39061" marT="0" marB="0"/>
                </a:tc>
                <a:extLst>
                  <a:ext uri="{0D108BD9-81ED-4DB2-BD59-A6C34878D82A}">
                    <a16:rowId xmlns:a16="http://schemas.microsoft.com/office/drawing/2014/main" val="10032"/>
                  </a:ext>
                </a:extLst>
              </a:tr>
            </a:tbl>
          </a:graphicData>
        </a:graphic>
      </p:graphicFrame>
      <p:cxnSp>
        <p:nvCxnSpPr>
          <p:cNvPr id="6" name="Straight Arrow Connector 5"/>
          <p:cNvCxnSpPr/>
          <p:nvPr/>
        </p:nvCxnSpPr>
        <p:spPr>
          <a:xfrm>
            <a:off x="2767263" y="3019926"/>
            <a:ext cx="1443787" cy="6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05326" y="2249905"/>
            <a:ext cx="2153653" cy="1200329"/>
          </a:xfrm>
          <a:prstGeom prst="rect">
            <a:avLst/>
          </a:prstGeom>
          <a:noFill/>
        </p:spPr>
        <p:txBody>
          <a:bodyPr wrap="square" rtlCol="0">
            <a:spAutoFit/>
          </a:bodyPr>
          <a:lstStyle/>
          <a:p>
            <a:r>
              <a:rPr lang="en-GB" dirty="0" smtClean="0"/>
              <a:t>The </a:t>
            </a:r>
            <a:r>
              <a:rPr lang="en-GB" b="1" dirty="0" smtClean="0"/>
              <a:t>prepayment</a:t>
            </a:r>
            <a:r>
              <a:rPr lang="en-GB" dirty="0" smtClean="0"/>
              <a:t> for Rent was £3,000. Shown as a Current Asset.</a:t>
            </a:r>
            <a:endParaRPr lang="en-GB" dirty="0"/>
          </a:p>
        </p:txBody>
      </p:sp>
      <p:cxnSp>
        <p:nvCxnSpPr>
          <p:cNvPr id="9" name="Straight Arrow Connector 8"/>
          <p:cNvCxnSpPr/>
          <p:nvPr/>
        </p:nvCxnSpPr>
        <p:spPr>
          <a:xfrm flipV="1">
            <a:off x="2767263" y="4186989"/>
            <a:ext cx="1443787" cy="180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73768" y="3874168"/>
            <a:ext cx="1985211" cy="1200329"/>
          </a:xfrm>
          <a:prstGeom prst="rect">
            <a:avLst/>
          </a:prstGeom>
          <a:noFill/>
        </p:spPr>
        <p:txBody>
          <a:bodyPr wrap="square" rtlCol="0">
            <a:spAutoFit/>
          </a:bodyPr>
          <a:lstStyle/>
          <a:p>
            <a:r>
              <a:rPr lang="en-GB" dirty="0" smtClean="0"/>
              <a:t>The </a:t>
            </a:r>
            <a:r>
              <a:rPr lang="en-GB" b="1" dirty="0" smtClean="0"/>
              <a:t>accrual</a:t>
            </a:r>
            <a:r>
              <a:rPr lang="en-GB" dirty="0" smtClean="0"/>
              <a:t> for wages was £4,000. Shown as a Current Liability. </a:t>
            </a:r>
            <a:endParaRPr lang="en-GB" dirty="0"/>
          </a:p>
        </p:txBody>
      </p:sp>
      <p:sp>
        <p:nvSpPr>
          <p:cNvPr id="12" name="Right Brace 11"/>
          <p:cNvSpPr/>
          <p:nvPr/>
        </p:nvSpPr>
        <p:spPr>
          <a:xfrm>
            <a:off x="8097253" y="1484371"/>
            <a:ext cx="288758" cy="5219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6" name="Straight Arrow Connector 15"/>
          <p:cNvCxnSpPr/>
          <p:nvPr/>
        </p:nvCxnSpPr>
        <p:spPr>
          <a:xfrm flipH="1" flipV="1">
            <a:off x="8265695" y="1934805"/>
            <a:ext cx="1732547" cy="2165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010274" y="1991271"/>
            <a:ext cx="1732547" cy="4770537"/>
          </a:xfrm>
          <a:prstGeom prst="rect">
            <a:avLst/>
          </a:prstGeom>
          <a:noFill/>
        </p:spPr>
        <p:txBody>
          <a:bodyPr wrap="square" rtlCol="0">
            <a:spAutoFit/>
          </a:bodyPr>
          <a:lstStyle/>
          <a:p>
            <a:r>
              <a:rPr lang="en-GB" sz="1600" b="1" dirty="0" smtClean="0"/>
              <a:t>Depreciation</a:t>
            </a:r>
            <a:r>
              <a:rPr lang="en-GB" sz="1600" dirty="0" smtClean="0"/>
              <a:t> is shown here. It is deducted from the previous year’s valuation of the assets, or the cost of them if they were bought this year. This creates the Net Book Value for the assets. Note the depreciation from all 3 assets adds up to £17,848, which is the figure for depreciation on the Statement of Comp. Income.</a:t>
            </a:r>
            <a:endParaRPr lang="en-GB" sz="1600" dirty="0"/>
          </a:p>
        </p:txBody>
      </p:sp>
    </p:spTree>
    <p:extLst>
      <p:ext uri="{BB962C8B-B14F-4D97-AF65-F5344CB8AC3E}">
        <p14:creationId xmlns:p14="http://schemas.microsoft.com/office/powerpoint/2010/main" val="1381624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Window dressing</a:t>
            </a:r>
            <a:endParaRPr lang="en-GB" dirty="0"/>
          </a:p>
        </p:txBody>
      </p:sp>
      <p:sp>
        <p:nvSpPr>
          <p:cNvPr id="3" name="Content Placeholder 2"/>
          <p:cNvSpPr>
            <a:spLocks noGrp="1"/>
          </p:cNvSpPr>
          <p:nvPr>
            <p:ph idx="1"/>
          </p:nvPr>
        </p:nvSpPr>
        <p:spPr/>
        <p:txBody>
          <a:bodyPr/>
          <a:lstStyle/>
          <a:p>
            <a:r>
              <a:rPr lang="en-GB" dirty="0"/>
              <a:t>All this is to try to ensure the firm has a set of accounts that more honestly reflects what has happened in that financial year. </a:t>
            </a:r>
          </a:p>
          <a:p>
            <a:r>
              <a:rPr lang="en-GB" dirty="0" smtClean="0"/>
              <a:t>However, can you think of a way prepayments, accruals and depreciation adjustments might be used to WINDOW DRESS accounts?</a:t>
            </a:r>
            <a:endParaRPr lang="en-GB" dirty="0"/>
          </a:p>
        </p:txBody>
      </p:sp>
    </p:spTree>
    <p:extLst>
      <p:ext uri="{BB962C8B-B14F-4D97-AF65-F5344CB8AC3E}">
        <p14:creationId xmlns:p14="http://schemas.microsoft.com/office/powerpoint/2010/main" val="2510275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activity</a:t>
            </a:r>
            <a:endParaRPr lang="en-GB" dirty="0"/>
          </a:p>
        </p:txBody>
      </p:sp>
      <p:sp>
        <p:nvSpPr>
          <p:cNvPr id="3" name="Content Placeholder 2"/>
          <p:cNvSpPr>
            <a:spLocks noGrp="1"/>
          </p:cNvSpPr>
          <p:nvPr>
            <p:ph idx="1"/>
          </p:nvPr>
        </p:nvSpPr>
        <p:spPr/>
        <p:txBody>
          <a:bodyPr>
            <a:normAutofit/>
          </a:bodyPr>
          <a:lstStyle/>
          <a:p>
            <a:r>
              <a:rPr lang="en-GB" sz="3600" dirty="0" smtClean="0"/>
              <a:t>What is a prepayment? </a:t>
            </a:r>
          </a:p>
          <a:p>
            <a:r>
              <a:rPr lang="en-GB" sz="3600" dirty="0" smtClean="0"/>
              <a:t>What is an accrual?</a:t>
            </a:r>
          </a:p>
          <a:p>
            <a:r>
              <a:rPr lang="en-GB" sz="3600" dirty="0" smtClean="0"/>
              <a:t>What do you already know about these two terms?</a:t>
            </a:r>
            <a:endParaRPr lang="en-GB" sz="3200" dirty="0"/>
          </a:p>
        </p:txBody>
      </p:sp>
    </p:spTree>
    <p:extLst>
      <p:ext uri="{BB962C8B-B14F-4D97-AF65-F5344CB8AC3E}">
        <p14:creationId xmlns:p14="http://schemas.microsoft.com/office/powerpoint/2010/main" val="287197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a:bodyPr>
          <a:lstStyle/>
          <a:p>
            <a:r>
              <a:rPr lang="en-GB" sz="3200" dirty="0" smtClean="0"/>
              <a:t>To re-cap over the Statement of Comprehensive Income and The Statement of Financial Position</a:t>
            </a:r>
          </a:p>
          <a:p>
            <a:pPr marL="0" indent="0">
              <a:buNone/>
            </a:pPr>
            <a:endParaRPr lang="en-GB" sz="3200" dirty="0" smtClean="0"/>
          </a:p>
          <a:p>
            <a:r>
              <a:rPr lang="en-GB" sz="3200" dirty="0" smtClean="0"/>
              <a:t>To learn how to account for prepayments and accruals on both documents</a:t>
            </a:r>
          </a:p>
          <a:p>
            <a:endParaRPr lang="en-GB" sz="3200" dirty="0" smtClean="0"/>
          </a:p>
        </p:txBody>
      </p:sp>
    </p:spTree>
    <p:extLst>
      <p:ext uri="{BB962C8B-B14F-4D97-AF65-F5344CB8AC3E}">
        <p14:creationId xmlns:p14="http://schemas.microsoft.com/office/powerpoint/2010/main" val="256216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Adjustments for Prepayments and accruals</a:t>
            </a:r>
            <a:endParaRPr lang="en-GB" dirty="0"/>
          </a:p>
        </p:txBody>
      </p:sp>
      <p:sp>
        <p:nvSpPr>
          <p:cNvPr id="3" name="Content Placeholder 2"/>
          <p:cNvSpPr>
            <a:spLocks noGrp="1"/>
          </p:cNvSpPr>
          <p:nvPr>
            <p:ph idx="1"/>
          </p:nvPr>
        </p:nvSpPr>
        <p:spPr/>
        <p:txBody>
          <a:bodyPr/>
          <a:lstStyle/>
          <a:p>
            <a:r>
              <a:rPr lang="en-GB" dirty="0" smtClean="0"/>
              <a:t>It is vital businesses report their financial activities accurately. </a:t>
            </a:r>
          </a:p>
          <a:p>
            <a:r>
              <a:rPr lang="en-GB" dirty="0" smtClean="0"/>
              <a:t>Both income and expenditure have to reflect what actually happened that financial year.</a:t>
            </a:r>
          </a:p>
          <a:p>
            <a:r>
              <a:rPr lang="en-GB" dirty="0" smtClean="0"/>
              <a:t>Prepayments allow a firm to account for expenses they have paid early – e.g. if rent is paid quarterly in advance, the premises might be paid for in one year but not used until the following year.</a:t>
            </a:r>
          </a:p>
          <a:p>
            <a:r>
              <a:rPr lang="en-GB" dirty="0" smtClean="0"/>
              <a:t>Accruals allow a firm to account for expenses they pay late – e.g. if at the end of the year staff are still owed wages as they are paid one month after when the work was carried out. i.e. the staff is paid one month in arrears in arrears. </a:t>
            </a:r>
          </a:p>
          <a:p>
            <a:r>
              <a:rPr lang="en-GB" dirty="0" smtClean="0"/>
              <a:t>They are double accounted for on both the </a:t>
            </a:r>
            <a:r>
              <a:rPr lang="en-GB" dirty="0" smtClean="0">
                <a:solidFill>
                  <a:schemeClr val="accent1">
                    <a:lumMod val="60000"/>
                    <a:lumOff val="40000"/>
                  </a:schemeClr>
                </a:solidFill>
              </a:rPr>
              <a:t>Statement of Comprehensive Income </a:t>
            </a:r>
            <a:r>
              <a:rPr lang="en-GB" dirty="0" smtClean="0"/>
              <a:t>and the </a:t>
            </a:r>
            <a:r>
              <a:rPr lang="en-GB" dirty="0" smtClean="0">
                <a:solidFill>
                  <a:srgbClr val="00B050"/>
                </a:solidFill>
              </a:rPr>
              <a:t>Statement of Financial Position</a:t>
            </a:r>
            <a:r>
              <a:rPr lang="en-GB" dirty="0" smtClean="0"/>
              <a:t>. Just like Depreciation is double accounted for.</a:t>
            </a:r>
          </a:p>
          <a:p>
            <a:pPr marL="0" indent="0">
              <a:buNone/>
            </a:pPr>
            <a:endParaRPr lang="en-GB" dirty="0"/>
          </a:p>
        </p:txBody>
      </p:sp>
    </p:spTree>
    <p:extLst>
      <p:ext uri="{BB962C8B-B14F-4D97-AF65-F5344CB8AC3E}">
        <p14:creationId xmlns:p14="http://schemas.microsoft.com/office/powerpoint/2010/main" val="222598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Prepayments</a:t>
            </a:r>
            <a:endParaRPr lang="en-GB" dirty="0"/>
          </a:p>
        </p:txBody>
      </p:sp>
      <p:sp>
        <p:nvSpPr>
          <p:cNvPr id="3" name="Content Placeholder 2"/>
          <p:cNvSpPr>
            <a:spLocks noGrp="1"/>
          </p:cNvSpPr>
          <p:nvPr>
            <p:ph idx="1"/>
          </p:nvPr>
        </p:nvSpPr>
        <p:spPr/>
        <p:txBody>
          <a:bodyPr/>
          <a:lstStyle/>
          <a:p>
            <a:pPr lvl="1"/>
            <a:r>
              <a:rPr lang="en-GB" dirty="0" smtClean="0"/>
              <a:t>A prepayment is when an expense is made </a:t>
            </a:r>
            <a:r>
              <a:rPr lang="en-GB" b="1" dirty="0" smtClean="0"/>
              <a:t>in advance of </a:t>
            </a:r>
            <a:r>
              <a:rPr lang="en-GB" dirty="0" smtClean="0"/>
              <a:t>the period to which it relates.</a:t>
            </a:r>
          </a:p>
          <a:p>
            <a:pPr lvl="1"/>
            <a:r>
              <a:rPr lang="en-GB" dirty="0" smtClean="0"/>
              <a:t>The expense is therefore </a:t>
            </a:r>
            <a:r>
              <a:rPr lang="en-GB" dirty="0" smtClean="0">
                <a:solidFill>
                  <a:schemeClr val="accent1">
                    <a:lumMod val="60000"/>
                    <a:lumOff val="40000"/>
                  </a:schemeClr>
                </a:solidFill>
              </a:rPr>
              <a:t>TAKEN OUT OF EXPENSES on the Statement of Comprehensive Income </a:t>
            </a:r>
            <a:r>
              <a:rPr lang="en-GB" dirty="0" smtClean="0"/>
              <a:t>and is </a:t>
            </a:r>
            <a:r>
              <a:rPr lang="en-GB" dirty="0" smtClean="0">
                <a:solidFill>
                  <a:srgbClr val="00B050"/>
                </a:solidFill>
              </a:rPr>
              <a:t>SHOWN AS A CURRENT ASSET on the Statement of Financial Position.</a:t>
            </a:r>
          </a:p>
          <a:p>
            <a:pPr lvl="1"/>
            <a:r>
              <a:rPr lang="en-GB" dirty="0" smtClean="0">
                <a:solidFill>
                  <a:schemeClr val="tx1"/>
                </a:solidFill>
              </a:rPr>
              <a:t>An example would be rental on a phone line paid quarterly in advance.</a:t>
            </a:r>
            <a:endParaRPr lang="en-GB" dirty="0">
              <a:solidFill>
                <a:schemeClr val="tx1"/>
              </a:solidFill>
            </a:endParaRPr>
          </a:p>
        </p:txBody>
      </p:sp>
    </p:spTree>
    <p:extLst>
      <p:ext uri="{BB962C8B-B14F-4D97-AF65-F5344CB8AC3E}">
        <p14:creationId xmlns:p14="http://schemas.microsoft.com/office/powerpoint/2010/main" val="870283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accruals</a:t>
            </a:r>
            <a:endParaRPr lang="en-GB" dirty="0"/>
          </a:p>
        </p:txBody>
      </p:sp>
      <p:sp>
        <p:nvSpPr>
          <p:cNvPr id="3" name="Content Placeholder 2"/>
          <p:cNvSpPr>
            <a:spLocks noGrp="1"/>
          </p:cNvSpPr>
          <p:nvPr>
            <p:ph idx="1"/>
          </p:nvPr>
        </p:nvSpPr>
        <p:spPr/>
        <p:txBody>
          <a:bodyPr/>
          <a:lstStyle/>
          <a:p>
            <a:r>
              <a:rPr lang="en-GB" dirty="0" smtClean="0"/>
              <a:t>An accrual is when an expense is paid </a:t>
            </a:r>
            <a:r>
              <a:rPr lang="en-GB" b="1" dirty="0" smtClean="0"/>
              <a:t>after</a:t>
            </a:r>
            <a:r>
              <a:rPr lang="en-GB" dirty="0" smtClean="0"/>
              <a:t> the period to which it relates.</a:t>
            </a:r>
          </a:p>
          <a:p>
            <a:r>
              <a:rPr lang="en-GB" dirty="0" smtClean="0"/>
              <a:t>The expense is therefore </a:t>
            </a:r>
            <a:r>
              <a:rPr lang="en-GB" dirty="0" smtClean="0">
                <a:solidFill>
                  <a:schemeClr val="accent1">
                    <a:lumMod val="60000"/>
                    <a:lumOff val="40000"/>
                  </a:schemeClr>
                </a:solidFill>
              </a:rPr>
              <a:t>ADDED AS AN EXPENSE on the Statement of Comprehensive Income </a:t>
            </a:r>
            <a:r>
              <a:rPr lang="en-GB" dirty="0" smtClean="0"/>
              <a:t>and shown as a </a:t>
            </a:r>
            <a:r>
              <a:rPr lang="en-GB" dirty="0" smtClean="0">
                <a:solidFill>
                  <a:srgbClr val="00B050"/>
                </a:solidFill>
              </a:rPr>
              <a:t>CURRENT LIABILITY on the Statement of Financial Position</a:t>
            </a:r>
            <a:r>
              <a:rPr lang="en-GB" dirty="0" smtClean="0"/>
              <a:t>.</a:t>
            </a:r>
          </a:p>
          <a:p>
            <a:r>
              <a:rPr lang="en-GB" dirty="0" smtClean="0"/>
              <a:t>An example would be electricity bill paid quarterly in arrears.</a:t>
            </a:r>
          </a:p>
          <a:p>
            <a:pPr marL="0" indent="0">
              <a:buNone/>
            </a:pPr>
            <a:endParaRPr lang="en-GB" dirty="0"/>
          </a:p>
        </p:txBody>
      </p:sp>
    </p:spTree>
    <p:extLst>
      <p:ext uri="{BB962C8B-B14F-4D97-AF65-F5344CB8AC3E}">
        <p14:creationId xmlns:p14="http://schemas.microsoft.com/office/powerpoint/2010/main" val="403372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Depreciation – a reminder</a:t>
            </a:r>
            <a:endParaRPr lang="en-GB" dirty="0"/>
          </a:p>
        </p:txBody>
      </p:sp>
      <p:sp>
        <p:nvSpPr>
          <p:cNvPr id="3" name="Content Placeholder 2"/>
          <p:cNvSpPr>
            <a:spLocks noGrp="1"/>
          </p:cNvSpPr>
          <p:nvPr>
            <p:ph idx="1"/>
          </p:nvPr>
        </p:nvSpPr>
        <p:spPr/>
        <p:txBody>
          <a:bodyPr/>
          <a:lstStyle/>
          <a:p>
            <a:r>
              <a:rPr lang="en-GB" dirty="0" smtClean="0"/>
              <a:t>Depreciation is dealt with on both sets of financial accounts as well:</a:t>
            </a:r>
          </a:p>
          <a:p>
            <a:r>
              <a:rPr lang="en-GB" dirty="0" smtClean="0"/>
              <a:t>Whether straight-line or reducing balance is used, the annual depreciation is treated as an </a:t>
            </a:r>
            <a:r>
              <a:rPr lang="en-GB" dirty="0" smtClean="0">
                <a:solidFill>
                  <a:schemeClr val="accent1">
                    <a:lumMod val="60000"/>
                    <a:lumOff val="40000"/>
                  </a:schemeClr>
                </a:solidFill>
              </a:rPr>
              <a:t>EXPENSE on the Statement of Comprehensive Income </a:t>
            </a:r>
            <a:r>
              <a:rPr lang="en-GB" dirty="0" smtClean="0"/>
              <a:t>and</a:t>
            </a:r>
          </a:p>
          <a:p>
            <a:r>
              <a:rPr lang="en-GB" dirty="0" smtClean="0"/>
              <a:t>It is also </a:t>
            </a:r>
            <a:r>
              <a:rPr lang="en-GB" dirty="0" smtClean="0">
                <a:solidFill>
                  <a:srgbClr val="00B050"/>
                </a:solidFill>
              </a:rPr>
              <a:t>deducted from the NET BOOK VALUE of an asset to show the value of the asset at the end of the year when the Statement of Financial Position is drawn up</a:t>
            </a:r>
            <a:r>
              <a:rPr lang="en-GB" dirty="0" smtClean="0"/>
              <a:t>. </a:t>
            </a:r>
          </a:p>
          <a:p>
            <a:pPr marL="0" indent="0">
              <a:buNone/>
            </a:pPr>
            <a:endParaRPr lang="en-GB" dirty="0"/>
          </a:p>
        </p:txBody>
      </p:sp>
    </p:spTree>
    <p:extLst>
      <p:ext uri="{BB962C8B-B14F-4D97-AF65-F5344CB8AC3E}">
        <p14:creationId xmlns:p14="http://schemas.microsoft.com/office/powerpoint/2010/main" val="245705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including Depreciation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9925776"/>
              </p:ext>
            </p:extLst>
          </p:nvPr>
        </p:nvGraphicFramePr>
        <p:xfrm>
          <a:off x="581025" y="2181225"/>
          <a:ext cx="11029952" cy="2565400"/>
        </p:xfrm>
        <a:graphic>
          <a:graphicData uri="http://schemas.openxmlformats.org/drawingml/2006/table">
            <a:tbl>
              <a:tblPr firstRow="1" bandRow="1">
                <a:tableStyleId>{5C22544A-7EE6-4342-B048-85BDC9FD1C3A}</a:tableStyleId>
              </a:tblPr>
              <a:tblGrid>
                <a:gridCol w="2757488">
                  <a:extLst>
                    <a:ext uri="{9D8B030D-6E8A-4147-A177-3AD203B41FA5}">
                      <a16:colId xmlns:a16="http://schemas.microsoft.com/office/drawing/2014/main" val="1019763739"/>
                    </a:ext>
                  </a:extLst>
                </a:gridCol>
                <a:gridCol w="4033837">
                  <a:extLst>
                    <a:ext uri="{9D8B030D-6E8A-4147-A177-3AD203B41FA5}">
                      <a16:colId xmlns:a16="http://schemas.microsoft.com/office/drawing/2014/main" val="4058664493"/>
                    </a:ext>
                  </a:extLst>
                </a:gridCol>
                <a:gridCol w="4238627">
                  <a:extLst>
                    <a:ext uri="{9D8B030D-6E8A-4147-A177-3AD203B41FA5}">
                      <a16:colId xmlns:a16="http://schemas.microsoft.com/office/drawing/2014/main" val="512163813"/>
                    </a:ext>
                  </a:extLst>
                </a:gridCol>
              </a:tblGrid>
              <a:tr h="370840">
                <a:tc>
                  <a:txBody>
                    <a:bodyPr/>
                    <a:lstStyle/>
                    <a:p>
                      <a:r>
                        <a:rPr lang="en-GB" dirty="0" smtClean="0"/>
                        <a:t>Adjustment</a:t>
                      </a:r>
                      <a:endParaRPr lang="en-GB" dirty="0"/>
                    </a:p>
                  </a:txBody>
                  <a:tcPr/>
                </a:tc>
                <a:tc>
                  <a:txBody>
                    <a:bodyPr/>
                    <a:lstStyle/>
                    <a:p>
                      <a:r>
                        <a:rPr lang="en-GB" dirty="0" smtClean="0"/>
                        <a:t>SOCI</a:t>
                      </a:r>
                      <a:endParaRPr lang="en-GB" dirty="0"/>
                    </a:p>
                  </a:txBody>
                  <a:tcPr/>
                </a:tc>
                <a:tc>
                  <a:txBody>
                    <a:bodyPr/>
                    <a:lstStyle/>
                    <a:p>
                      <a:r>
                        <a:rPr lang="en-GB" dirty="0" smtClean="0"/>
                        <a:t>SOFP</a:t>
                      </a:r>
                      <a:endParaRPr lang="en-GB" dirty="0"/>
                    </a:p>
                  </a:txBody>
                  <a:tcPr/>
                </a:tc>
                <a:extLst>
                  <a:ext uri="{0D108BD9-81ED-4DB2-BD59-A6C34878D82A}">
                    <a16:rowId xmlns:a16="http://schemas.microsoft.com/office/drawing/2014/main" val="632266636"/>
                  </a:ext>
                </a:extLst>
              </a:tr>
              <a:tr h="370840">
                <a:tc>
                  <a:txBody>
                    <a:bodyPr/>
                    <a:lstStyle/>
                    <a:p>
                      <a:r>
                        <a:rPr lang="en-GB" dirty="0" smtClean="0"/>
                        <a:t>Depreciation (worked out using either straight-line or reducing balance)</a:t>
                      </a:r>
                      <a:endParaRPr lang="en-GB" dirty="0"/>
                    </a:p>
                  </a:txBody>
                  <a:tcPr/>
                </a:tc>
                <a:tc>
                  <a:txBody>
                    <a:bodyPr/>
                    <a:lstStyle/>
                    <a:p>
                      <a:r>
                        <a:rPr lang="en-GB" dirty="0" smtClean="0"/>
                        <a:t>Treat as an EXPENSE. Add them all up and enter under</a:t>
                      </a:r>
                      <a:r>
                        <a:rPr lang="en-GB" baseline="0" dirty="0" smtClean="0"/>
                        <a:t> a heading of ‘Depreciation’</a:t>
                      </a:r>
                      <a:endParaRPr lang="en-GB" dirty="0"/>
                    </a:p>
                  </a:txBody>
                  <a:tcPr/>
                </a:tc>
                <a:tc>
                  <a:txBody>
                    <a:bodyPr/>
                    <a:lstStyle/>
                    <a:p>
                      <a:r>
                        <a:rPr lang="en-GB" dirty="0" smtClean="0"/>
                        <a:t>Deduct each year from the value of the NON-CURRENT ASSETS to show the NET BOOK VALUE</a:t>
                      </a:r>
                      <a:endParaRPr lang="en-GB" dirty="0"/>
                    </a:p>
                  </a:txBody>
                  <a:tcPr/>
                </a:tc>
                <a:extLst>
                  <a:ext uri="{0D108BD9-81ED-4DB2-BD59-A6C34878D82A}">
                    <a16:rowId xmlns:a16="http://schemas.microsoft.com/office/drawing/2014/main" val="960257217"/>
                  </a:ext>
                </a:extLst>
              </a:tr>
              <a:tr h="370840">
                <a:tc>
                  <a:txBody>
                    <a:bodyPr/>
                    <a:lstStyle/>
                    <a:p>
                      <a:r>
                        <a:rPr lang="en-GB" dirty="0" smtClean="0"/>
                        <a:t>Prepayments</a:t>
                      </a:r>
                      <a:endParaRPr lang="en-GB" dirty="0"/>
                    </a:p>
                  </a:txBody>
                  <a:tcPr/>
                </a:tc>
                <a:tc>
                  <a:txBody>
                    <a:bodyPr/>
                    <a:lstStyle/>
                    <a:p>
                      <a:r>
                        <a:rPr lang="en-GB" dirty="0" smtClean="0"/>
                        <a:t>Deduct from whichever</a:t>
                      </a:r>
                      <a:r>
                        <a:rPr lang="en-GB" baseline="0" dirty="0" smtClean="0"/>
                        <a:t> EXPENSE the prepayments relates to.</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Treat as a CURRENT ASSET</a:t>
                      </a:r>
                    </a:p>
                  </a:txBody>
                  <a:tcPr/>
                </a:tc>
                <a:extLst>
                  <a:ext uri="{0D108BD9-81ED-4DB2-BD59-A6C34878D82A}">
                    <a16:rowId xmlns:a16="http://schemas.microsoft.com/office/drawing/2014/main" val="3078466552"/>
                  </a:ext>
                </a:extLst>
              </a:tr>
              <a:tr h="370840">
                <a:tc>
                  <a:txBody>
                    <a:bodyPr/>
                    <a:lstStyle/>
                    <a:p>
                      <a:r>
                        <a:rPr lang="en-GB" dirty="0" smtClean="0"/>
                        <a:t>Accruals</a:t>
                      </a:r>
                      <a:endParaRPr lang="en-GB" dirty="0"/>
                    </a:p>
                  </a:txBody>
                  <a:tcPr/>
                </a:tc>
                <a:tc>
                  <a:txBody>
                    <a:bodyPr/>
                    <a:lstStyle/>
                    <a:p>
                      <a:r>
                        <a:rPr lang="en-GB" dirty="0" smtClean="0"/>
                        <a:t>Add to whichever</a:t>
                      </a:r>
                      <a:r>
                        <a:rPr lang="en-GB" baseline="0" dirty="0" smtClean="0"/>
                        <a:t> EXPENSE the accrual relates to.</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Treat as a CURRENT LIABILITY</a:t>
                      </a:r>
                    </a:p>
                  </a:txBody>
                  <a:tcPr/>
                </a:tc>
                <a:extLst>
                  <a:ext uri="{0D108BD9-81ED-4DB2-BD59-A6C34878D82A}">
                    <a16:rowId xmlns:a16="http://schemas.microsoft.com/office/drawing/2014/main" val="3403856298"/>
                  </a:ext>
                </a:extLst>
              </a:tr>
            </a:tbl>
          </a:graphicData>
        </a:graphic>
      </p:graphicFrame>
    </p:spTree>
    <p:extLst>
      <p:ext uri="{BB962C8B-B14F-4D97-AF65-F5344CB8AC3E}">
        <p14:creationId xmlns:p14="http://schemas.microsoft.com/office/powerpoint/2010/main" val="195280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these adjustments on the statement of comprehensive income</a:t>
            </a:r>
            <a:endParaRPr lang="en-GB" dirty="0"/>
          </a:p>
        </p:txBody>
      </p:sp>
      <p:pic>
        <p:nvPicPr>
          <p:cNvPr id="6" name="Content Placeholder 5"/>
          <p:cNvPicPr>
            <a:picLocks noGrp="1" noChangeAspect="1"/>
          </p:cNvPicPr>
          <p:nvPr>
            <p:ph idx="1"/>
          </p:nvPr>
        </p:nvPicPr>
        <p:blipFill>
          <a:blip r:embed="rId2"/>
          <a:stretch>
            <a:fillRect/>
          </a:stretch>
        </p:blipFill>
        <p:spPr>
          <a:xfrm>
            <a:off x="4042611" y="1764151"/>
            <a:ext cx="4644189" cy="5102876"/>
          </a:xfrm>
          <a:prstGeom prst="rect">
            <a:avLst/>
          </a:prstGeom>
        </p:spPr>
      </p:pic>
      <p:cxnSp>
        <p:nvCxnSpPr>
          <p:cNvPr id="10" name="Straight Arrow Connector 9"/>
          <p:cNvCxnSpPr/>
          <p:nvPr/>
        </p:nvCxnSpPr>
        <p:spPr>
          <a:xfrm>
            <a:off x="2719137" y="5883442"/>
            <a:ext cx="16844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81192" y="5618747"/>
            <a:ext cx="2286000" cy="923330"/>
          </a:xfrm>
          <a:prstGeom prst="rect">
            <a:avLst/>
          </a:prstGeom>
          <a:noFill/>
        </p:spPr>
        <p:txBody>
          <a:bodyPr wrap="square" rtlCol="0">
            <a:spAutoFit/>
          </a:bodyPr>
          <a:lstStyle/>
          <a:p>
            <a:r>
              <a:rPr lang="en-GB" dirty="0" smtClean="0"/>
              <a:t>Depreciation incurred that year is shown as a separate expense</a:t>
            </a:r>
            <a:endParaRPr lang="en-GB" dirty="0"/>
          </a:p>
        </p:txBody>
      </p:sp>
      <p:cxnSp>
        <p:nvCxnSpPr>
          <p:cNvPr id="15" name="Straight Arrow Connector 14"/>
          <p:cNvCxnSpPr/>
          <p:nvPr/>
        </p:nvCxnSpPr>
        <p:spPr>
          <a:xfrm>
            <a:off x="2867192" y="4692316"/>
            <a:ext cx="1536366" cy="48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07164" y="4083893"/>
            <a:ext cx="2286000" cy="1477328"/>
          </a:xfrm>
          <a:prstGeom prst="rect">
            <a:avLst/>
          </a:prstGeom>
          <a:noFill/>
        </p:spPr>
        <p:txBody>
          <a:bodyPr wrap="square" rtlCol="0">
            <a:spAutoFit/>
          </a:bodyPr>
          <a:lstStyle/>
          <a:p>
            <a:r>
              <a:rPr lang="en-GB" dirty="0" smtClean="0"/>
              <a:t>An accrual on wages, would have been added on to the Wages figure of £96,221,000</a:t>
            </a:r>
            <a:endParaRPr lang="en-GB" dirty="0"/>
          </a:p>
        </p:txBody>
      </p:sp>
      <p:cxnSp>
        <p:nvCxnSpPr>
          <p:cNvPr id="18" name="Straight Arrow Connector 17"/>
          <p:cNvCxnSpPr/>
          <p:nvPr/>
        </p:nvCxnSpPr>
        <p:spPr>
          <a:xfrm>
            <a:off x="2867192" y="3152274"/>
            <a:ext cx="1536366" cy="1437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81192" y="2092683"/>
            <a:ext cx="2137945" cy="1754326"/>
          </a:xfrm>
          <a:prstGeom prst="rect">
            <a:avLst/>
          </a:prstGeom>
          <a:noFill/>
        </p:spPr>
        <p:txBody>
          <a:bodyPr wrap="square" rtlCol="0">
            <a:spAutoFit/>
          </a:bodyPr>
          <a:lstStyle/>
          <a:p>
            <a:r>
              <a:rPr lang="en-GB" dirty="0" smtClean="0"/>
              <a:t>A prepayment for rent would have been subtracted from the Rent and Rates figure of £37,554,000</a:t>
            </a:r>
            <a:endParaRPr lang="en-GB" dirty="0"/>
          </a:p>
        </p:txBody>
      </p:sp>
    </p:spTree>
    <p:extLst>
      <p:ext uri="{BB962C8B-B14F-4D97-AF65-F5344CB8AC3E}">
        <p14:creationId xmlns:p14="http://schemas.microsoft.com/office/powerpoint/2010/main" val="3111068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180491-5E82-4B30-AEAC-2F531E4DCE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733468A-9754-4658-A2ED-D7F6841AF1D2}">
  <ds:schemaRefs>
    <ds:schemaRef ds:uri="http://purl.org/dc/dcmityp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C4F1C3A-40EC-4AEE-A87A-83AF23B6D6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811</TotalTime>
  <Words>889</Words>
  <Application>Microsoft Office PowerPoint</Application>
  <PresentationFormat>Widescreen</PresentationFormat>
  <Paragraphs>188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Gill Sans MT</vt:lpstr>
      <vt:lpstr>Times New Roman</vt:lpstr>
      <vt:lpstr>Wingdings 2</vt:lpstr>
      <vt:lpstr>Dividend</vt:lpstr>
      <vt:lpstr>Unit 3: Business finance  TOPICs F1 and f2: prepayments and accruals on the statement of comprehensive income and the statement of financial position</vt:lpstr>
      <vt:lpstr>Starter activity</vt:lpstr>
      <vt:lpstr>Learning Objectives</vt:lpstr>
      <vt:lpstr>Adjustments for Prepayments and accruals</vt:lpstr>
      <vt:lpstr>Prepayments</vt:lpstr>
      <vt:lpstr>accruals</vt:lpstr>
      <vt:lpstr>Depreciation – a reminder</vt:lpstr>
      <vt:lpstr>Summary including Depreciation</vt:lpstr>
      <vt:lpstr>Example of these adjustments on the statement of comprehensive income</vt:lpstr>
      <vt:lpstr>Example of these adjustments on the statement of financial position</vt:lpstr>
      <vt:lpstr>Window dressing</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Topic A1</dc:title>
  <dc:creator>Anne E Lomas</dc:creator>
  <cp:lastModifiedBy>Anne E Lomas</cp:lastModifiedBy>
  <cp:revision>91</cp:revision>
  <cp:lastPrinted>2022-11-28T14:42:26Z</cp:lastPrinted>
  <dcterms:created xsi:type="dcterms:W3CDTF">2016-11-30T10:57:38Z</dcterms:created>
  <dcterms:modified xsi:type="dcterms:W3CDTF">2022-11-28T14:42:34Z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