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58" r:id="rId6"/>
    <p:sldId id="260" r:id="rId7"/>
    <p:sldId id="259"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96"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4E44E0-FA7C-46B1-B197-F02AB76256D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48418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4E44E0-FA7C-46B1-B197-F02AB76256D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314308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4E44E0-FA7C-46B1-B197-F02AB76256D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397901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4E44E0-FA7C-46B1-B197-F02AB76256D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177094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E44E0-FA7C-46B1-B197-F02AB76256D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249801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4E44E0-FA7C-46B1-B197-F02AB76256D4}" type="datetimeFigureOut">
              <a:rPr lang="en-GB" smtClean="0"/>
              <a:t>12/06/2015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276956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4E44E0-FA7C-46B1-B197-F02AB76256D4}" type="datetimeFigureOut">
              <a:rPr lang="en-GB" smtClean="0"/>
              <a:t>12/06/2015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48944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4E44E0-FA7C-46B1-B197-F02AB76256D4}" type="datetimeFigureOut">
              <a:rPr lang="en-GB" smtClean="0"/>
              <a:t>12/06/2015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132199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44E0-FA7C-46B1-B197-F02AB76256D4}" type="datetimeFigureOut">
              <a:rPr lang="en-GB" smtClean="0"/>
              <a:t>12/06/2015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397657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E44E0-FA7C-46B1-B197-F02AB76256D4}" type="datetimeFigureOut">
              <a:rPr lang="en-GB" smtClean="0"/>
              <a:t>12/06/2015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49572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E44E0-FA7C-46B1-B197-F02AB76256D4}" type="datetimeFigureOut">
              <a:rPr lang="en-GB" smtClean="0"/>
              <a:t>12/06/2015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4F772B-71A6-4D95-A239-A9D907F5D266}" type="slidenum">
              <a:rPr lang="en-GB" smtClean="0"/>
              <a:t>‹#›</a:t>
            </a:fld>
            <a:endParaRPr lang="en-GB"/>
          </a:p>
        </p:txBody>
      </p:sp>
    </p:spTree>
    <p:extLst>
      <p:ext uri="{BB962C8B-B14F-4D97-AF65-F5344CB8AC3E}">
        <p14:creationId xmlns:p14="http://schemas.microsoft.com/office/powerpoint/2010/main" val="8582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E44E0-FA7C-46B1-B197-F02AB76256D4}" type="datetimeFigureOut">
              <a:rPr lang="en-GB" smtClean="0"/>
              <a:t>12/06/2015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772B-71A6-4D95-A239-A9D907F5D266}" type="slidenum">
              <a:rPr lang="en-GB" smtClean="0"/>
              <a:t>‹#›</a:t>
            </a:fld>
            <a:endParaRPr lang="en-GB"/>
          </a:p>
        </p:txBody>
      </p:sp>
    </p:spTree>
    <p:extLst>
      <p:ext uri="{BB962C8B-B14F-4D97-AF65-F5344CB8AC3E}">
        <p14:creationId xmlns:p14="http://schemas.microsoft.com/office/powerpoint/2010/main" val="22461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Georges_Braque"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en.wikipedia.org/wiki/Modern_art" TargetMode="External"/><Relationship Id="rId4" Type="http://schemas.openxmlformats.org/officeDocument/2006/relationships/hyperlink" Target="http://en.wikipedia.org/wiki/Pablo_Picass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frm=1&amp;source=images&amp;cd=&amp;ved=0CAcQjRw&amp;url=http://ghazalv-h.blogspot.com/2011/09/david-mach-precious-light.html&amp;ei=LqB1VaOXGKfd7QbDgILQDg&amp;bvm=bv.95039771,d.ZGU&amp;psig=AFQjCNFWr8bSDF8focITKIrSEtr3YwKQ-Q&amp;ust=1433858444665711"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co.uk/url?sa=i&amp;rct=j&amp;q=&amp;esrc=s&amp;frm=1&amp;source=images&amp;cd=&amp;cad=rja&amp;uact=8&amp;ved=0CAcQjRw&amp;url=http://www.state-media.com/state/interview/david%20mach&amp;ei=K6F1VcXrEaLQ7AaLwYBw&amp;psig=AFQjCNGVDIuawz8EI88hy7sbc4LU3d7jAg&amp;ust=1433858563492727"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amp;esrc=s&amp;frm=1&amp;source=images&amp;cd=&amp;cad=rja&amp;uact=8&amp;ved=0CAcQjRw&amp;url=http://riversideelementaryart.blogspot.com/2011/01/magazine-color-collage.html&amp;ei=h6F1VdT2LOXl7gaT34KgDw&amp;psig=AFQjCNGQobvxe7qLU10a20d3krNL5HKieA&amp;ust=1433858045889191"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www.google.co.uk/url?sa=i&amp;rct=j&amp;q=&amp;esrc=s&amp;frm=1&amp;source=images&amp;cd=&amp;cad=rja&amp;uact=8&amp;ved=0CAcQjRw&amp;url=http://sneakhype.com/art/2013/11/face-made-faces.html&amp;ei=V6J1VaeEE6X17AajuILoCA&amp;psig=AFQjCNH4GmDWbvMZWHy4L7wd2siZYCkahA&amp;ust=143385898041768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bing.com/images/search?q=Richard+Hamilton&amp;FORM=IDBBCQ"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frm=1&amp;source=images&amp;cd=&amp;cad=rja&amp;uact=8&amp;ved=0CAcQjRw&amp;url=http://www.verycoolphotoblog.com/2013/01/04/cool-collages/&amp;ei=L551VeGRHKKy7Qbj1YCwBw&amp;bvm=bv.95039771,d.ZGU&amp;psig=AFQjCNE-l_nkWVaiZDcZdoT8qI0uJxB9-Q&amp;ust=1433857928972429"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uk/url?sa=i&amp;rct=j&amp;q=&amp;esrc=s&amp;frm=1&amp;source=images&amp;cd=&amp;cad=rja&amp;uact=8&amp;ved=0CAcQjRw&amp;url=http://trendland.com/annette-messager-art-installation/&amp;ei=m551VeeAIYvg7QacsYEI&amp;bvm=bv.95039771,d.ZGU&amp;psig=AFQjCNGPJKvTe_aQ4uYChRHtoNpkn3qW8w&amp;ust=143385806998171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w&amp;url=http://www.tagfinearts.com/peter-blake/matchboxes.html&amp;ei=w591VbOuMKiy7QbizIPYCA&amp;bvm=bv.95039771,d.ZGU&amp;psig=AFQjCNET7X4OYwp3LjvucgYDXM7dyvQYIw&amp;ust=1433858166832914"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www.google.co.uk/url?sa=i&amp;rct=j&amp;q=&amp;esrc=s&amp;frm=1&amp;source=images&amp;cd=&amp;cad=rja&amp;uact=8&amp;ved=0CAcQjRw&amp;url=http://www.telegraph.co.uk/culture/art/9692431/Peter-Blake-Rock-Paper-Scissors-Waddington-Custot-Galleries-review.html&amp;ei=gp91VdyMEY-U7QaS7YKYDQ&amp;bvm=bv.95039771,d.ZGU&amp;psig=AFQjCNET7X4OYwp3LjvucgYDXM7dyvQYIw&amp;ust=1433858166832914"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collections.vam.ac.uk/item/O88532/sgt-peppers-lonely-hearts-club-record-sleeve-blake-peter/&amp;ei=Sp91Vab-HMTZ7gb514LYAg&amp;bvm=bv.95039771,d.ZGU&amp;psig=AFQjCNET7X4OYwp3LjvucgYDXM7dyvQYIw&amp;ust=1433858166832914" TargetMode="External"/><Relationship Id="rId5" Type="http://schemas.openxmlformats.org/officeDocument/2006/relationships/image" Target="../media/image14.jpeg"/><Relationship Id="rId4" Type="http://schemas.openxmlformats.org/officeDocument/2006/relationships/hyperlink" Target="http://www.google.co.uk/url?sa=i&amp;rct=j&amp;q=&amp;esrc=s&amp;frm=1&amp;source=images&amp;cd=&amp;cad=rja&amp;uact=8&amp;ved=0CAcQjRw&amp;url=http://www.originalprints.com/printview.php?dx%3D3%26page%3D1%26id%3D16260%26sid%3D6bb632ef8e9a49780e5cddf833e69ca9&amp;ei=HJ91Vam3JYSp7Ab3sIOIAg&amp;bvm=bv.95039771,d.ZGU&amp;psig=AFQjCNET7X4OYwp3LjvucgYDXM7dyvQYIw&amp;ust=1433858166832914"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kolajmagazine.com/content/wp-content/uploads/Braque-Picasso-Compot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620688"/>
            <a:ext cx="43243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04664" y="620688"/>
            <a:ext cx="7772400" cy="1470025"/>
          </a:xfrm>
        </p:spPr>
        <p:txBody>
          <a:bodyPr/>
          <a:lstStyle/>
          <a:p>
            <a:r>
              <a:rPr lang="en-GB" dirty="0" smtClean="0"/>
              <a:t>Styles of Collage</a:t>
            </a:r>
            <a:endParaRPr lang="en-GB" dirty="0"/>
          </a:p>
        </p:txBody>
      </p:sp>
      <p:sp>
        <p:nvSpPr>
          <p:cNvPr id="3" name="Subtitle 2"/>
          <p:cNvSpPr>
            <a:spLocks noGrp="1"/>
          </p:cNvSpPr>
          <p:nvPr>
            <p:ph type="subTitle" idx="1"/>
          </p:nvPr>
        </p:nvSpPr>
        <p:spPr>
          <a:xfrm>
            <a:off x="323528" y="2708920"/>
            <a:ext cx="4176464" cy="3168352"/>
          </a:xfrm>
        </p:spPr>
        <p:txBody>
          <a:bodyPr>
            <a:normAutofit/>
          </a:bodyPr>
          <a:lstStyle/>
          <a:p>
            <a:pPr algn="l"/>
            <a:r>
              <a:rPr lang="en-GB" sz="2400" dirty="0" smtClean="0">
                <a:solidFill>
                  <a:schemeClr val="tx1"/>
                </a:solidFill>
              </a:rPr>
              <a:t>The term </a:t>
            </a:r>
            <a:r>
              <a:rPr lang="en-GB" sz="2400" i="1" dirty="0" smtClean="0">
                <a:solidFill>
                  <a:schemeClr val="tx1"/>
                </a:solidFill>
              </a:rPr>
              <a:t>collage</a:t>
            </a:r>
            <a:r>
              <a:rPr lang="en-GB" sz="2400" dirty="0" smtClean="0">
                <a:solidFill>
                  <a:schemeClr val="tx1"/>
                </a:solidFill>
              </a:rPr>
              <a:t> was coined by both </a:t>
            </a:r>
            <a:r>
              <a:rPr lang="en-GB" sz="2400" dirty="0" smtClean="0">
                <a:solidFill>
                  <a:schemeClr val="tx1"/>
                </a:solidFill>
                <a:hlinkClick r:id="rId3" tooltip="Georges Braque"/>
              </a:rPr>
              <a:t>Georges Braque</a:t>
            </a:r>
            <a:r>
              <a:rPr lang="en-GB" sz="2400" dirty="0" smtClean="0">
                <a:solidFill>
                  <a:schemeClr val="tx1"/>
                </a:solidFill>
              </a:rPr>
              <a:t> and </a:t>
            </a:r>
            <a:r>
              <a:rPr lang="en-GB" sz="2400" dirty="0" smtClean="0">
                <a:solidFill>
                  <a:schemeClr val="tx1"/>
                </a:solidFill>
                <a:hlinkClick r:id="rId4" tooltip="Pablo Picasso"/>
              </a:rPr>
              <a:t>Pablo Picasso</a:t>
            </a:r>
            <a:r>
              <a:rPr lang="en-GB" sz="2400" dirty="0" smtClean="0">
                <a:solidFill>
                  <a:schemeClr val="tx1"/>
                </a:solidFill>
              </a:rPr>
              <a:t> in the beginning of the 20th century when collage became a distinctive part of </a:t>
            </a:r>
            <a:r>
              <a:rPr lang="en-GB" sz="2400" dirty="0" smtClean="0">
                <a:solidFill>
                  <a:schemeClr val="tx1"/>
                </a:solidFill>
                <a:hlinkClick r:id="rId5" tooltip="Modern art"/>
              </a:rPr>
              <a:t>modern art</a:t>
            </a:r>
            <a:r>
              <a:rPr lang="en-GB" sz="2400" dirty="0" smtClean="0">
                <a:solidFill>
                  <a:schemeClr val="tx1"/>
                </a:solidFill>
              </a:rPr>
              <a:t>.</a:t>
            </a:r>
          </a:p>
          <a:p>
            <a:pPr algn="l"/>
            <a:endParaRPr lang="en-GB" sz="2400" dirty="0" smtClean="0">
              <a:solidFill>
                <a:schemeClr val="tx1"/>
              </a:solidFill>
            </a:endParaRPr>
          </a:p>
          <a:p>
            <a:pPr algn="l"/>
            <a:r>
              <a:rPr lang="en-GB" sz="1100" dirty="0" smtClean="0">
                <a:solidFill>
                  <a:schemeClr val="tx1"/>
                </a:solidFill>
              </a:rPr>
              <a:t>www.anothermag.com/art-photography/3318/top-10-collage-artists-hannah-hoch-to-man-ray</a:t>
            </a:r>
            <a:endParaRPr lang="en-GB" sz="1100" dirty="0">
              <a:solidFill>
                <a:schemeClr val="tx1"/>
              </a:solidFill>
            </a:endParaRPr>
          </a:p>
        </p:txBody>
      </p:sp>
    </p:spTree>
    <p:extLst>
      <p:ext uri="{BB962C8B-B14F-4D97-AF65-F5344CB8AC3E}">
        <p14:creationId xmlns:p14="http://schemas.microsoft.com/office/powerpoint/2010/main" val="2499185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2.bp.blogspot.com/-J5DimTjRmRo/ToMEdRrgMnI/AAAAAAAAAGE/hl52JuTSCpU/s320/IMG_167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0688"/>
            <a:ext cx="3433650" cy="256450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501008"/>
            <a:ext cx="57150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http://www.state-media.com/state/class.thumbnail.php?gen=ade178e7aa5da26ce033fccb9dd551da&amp;img=c3JjSW1nPWxpYnJhcnkvaW50ZXJ2aWV3LzEzMzM5ODQ3MTg1NzExOF9yZXN4LmpwZyZ3aWR0aD02MjAmdHlwZT1maXRGcmFtZSZoQWxpZ249Y2VudGVyJnZBbGlnbj1taWRkbG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260648"/>
            <a:ext cx="5090170" cy="3070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293096"/>
            <a:ext cx="1293303" cy="369332"/>
          </a:xfrm>
          <a:prstGeom prst="rect">
            <a:avLst/>
          </a:prstGeom>
          <a:noFill/>
        </p:spPr>
        <p:txBody>
          <a:bodyPr wrap="none" rtlCol="0">
            <a:spAutoFit/>
          </a:bodyPr>
          <a:lstStyle/>
          <a:p>
            <a:r>
              <a:rPr lang="en-GB" dirty="0" smtClean="0"/>
              <a:t>David Mach</a:t>
            </a:r>
            <a:endParaRPr lang="en-GB" dirty="0"/>
          </a:p>
        </p:txBody>
      </p:sp>
    </p:spTree>
    <p:extLst>
      <p:ext uri="{BB962C8B-B14F-4D97-AF65-F5344CB8AC3E}">
        <p14:creationId xmlns:p14="http://schemas.microsoft.com/office/powerpoint/2010/main" val="415113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2.bp.blogspot.com/_cvgo238NiCM/TTOinCzLjmI/AAAAAAAAAPg/Bhl740ZOBEw/s1600/DSCF184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32657"/>
            <a:ext cx="3744416" cy="245376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satsneakhype.files.wordpress.com/2013/11/jason-haggerty-faces-33.jpg?w=620&amp;h=93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28966"/>
            <a:ext cx="3876675" cy="581977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642" y="3140968"/>
            <a:ext cx="4286251" cy="24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525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555" y="4005064"/>
            <a:ext cx="5299912" cy="265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2708920"/>
            <a:ext cx="3020361" cy="395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342" y="332656"/>
            <a:ext cx="519112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73040" y="-27384"/>
            <a:ext cx="2570960" cy="369332"/>
          </a:xfrm>
          <a:prstGeom prst="rect">
            <a:avLst/>
          </a:prstGeom>
          <a:noFill/>
        </p:spPr>
        <p:txBody>
          <a:bodyPr wrap="none" rtlCol="0">
            <a:spAutoFit/>
          </a:bodyPr>
          <a:lstStyle/>
          <a:p>
            <a:r>
              <a:rPr lang="en-GB" dirty="0" smtClean="0"/>
              <a:t>www.mario-wagner.com/</a:t>
            </a:r>
            <a:endParaRPr lang="en-GB" dirty="0"/>
          </a:p>
        </p:txBody>
      </p:sp>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76" y="278508"/>
            <a:ext cx="3754963" cy="242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28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Collage unit Three Task:</a:t>
            </a:r>
            <a:endParaRPr lang="en-GB" dirty="0"/>
          </a:p>
        </p:txBody>
      </p:sp>
      <p:sp>
        <p:nvSpPr>
          <p:cNvPr id="3" name="Content Placeholder 2"/>
          <p:cNvSpPr>
            <a:spLocks noGrp="1"/>
          </p:cNvSpPr>
          <p:nvPr>
            <p:ph idx="1"/>
          </p:nvPr>
        </p:nvSpPr>
        <p:spPr/>
        <p:txBody>
          <a:bodyPr>
            <a:normAutofit fontScale="77500" lnSpcReduction="20000"/>
          </a:bodyPr>
          <a:lstStyle/>
          <a:p>
            <a:r>
              <a:rPr lang="en-GB" sz="3000" dirty="0" smtClean="0"/>
              <a:t>To begin this unit we want you to research three different subject matters that are all of personal interest to you. Collect images, text and information on your chosen subjects. Try not to just use the internet. Use a variety of sources and list these sources. Do not worry about thinking and planning your own photo shoots at this stage.</a:t>
            </a:r>
          </a:p>
          <a:p>
            <a:r>
              <a:rPr lang="en-GB" dirty="0" smtClean="0"/>
              <a:t>Produce three collages each occupying double page spreads.</a:t>
            </a:r>
          </a:p>
          <a:p>
            <a:r>
              <a:rPr lang="en-GB" dirty="0" smtClean="0"/>
              <a:t>Each one should have a single theme.</a:t>
            </a:r>
          </a:p>
          <a:p>
            <a:r>
              <a:rPr lang="en-GB" dirty="0" smtClean="0"/>
              <a:t>Each one should have a different collage style.</a:t>
            </a:r>
          </a:p>
          <a:p>
            <a:r>
              <a:rPr lang="en-GB" dirty="0" smtClean="0"/>
              <a:t>Produce one page of writing for each subject and include on this page what it is you like about your chosen subject.</a:t>
            </a:r>
            <a:endParaRPr lang="en-GB" dirty="0"/>
          </a:p>
        </p:txBody>
      </p:sp>
    </p:spTree>
    <p:extLst>
      <p:ext uri="{BB962C8B-B14F-4D97-AF65-F5344CB8AC3E}">
        <p14:creationId xmlns:p14="http://schemas.microsoft.com/office/powerpoint/2010/main" val="319172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Layout</a:t>
            </a:r>
            <a:endParaRPr lang="en-GB" dirty="0"/>
          </a:p>
        </p:txBody>
      </p:sp>
      <p:sp>
        <p:nvSpPr>
          <p:cNvPr id="3" name="Content Placeholder 2"/>
          <p:cNvSpPr>
            <a:spLocks noGrp="1"/>
          </p:cNvSpPr>
          <p:nvPr>
            <p:ph idx="1"/>
          </p:nvPr>
        </p:nvSpPr>
        <p:spPr/>
        <p:txBody>
          <a:bodyPr/>
          <a:lstStyle/>
          <a:p>
            <a:r>
              <a:rPr lang="en-GB" dirty="0" smtClean="0"/>
              <a:t>Pages 1-3 leave blank</a:t>
            </a:r>
          </a:p>
          <a:p>
            <a:r>
              <a:rPr lang="en-GB" dirty="0" smtClean="0"/>
              <a:t>Pages 4-5 Collage 1</a:t>
            </a:r>
          </a:p>
          <a:p>
            <a:r>
              <a:rPr lang="en-GB" dirty="0" smtClean="0"/>
              <a:t>Page 6 Written Ideas page for Collage 1</a:t>
            </a:r>
          </a:p>
          <a:p>
            <a:r>
              <a:rPr lang="en-GB" dirty="0" smtClean="0"/>
              <a:t>Page 7 </a:t>
            </a:r>
            <a:r>
              <a:rPr lang="en-GB" dirty="0"/>
              <a:t>Written Ideas page for Collage </a:t>
            </a:r>
            <a:r>
              <a:rPr lang="en-GB" dirty="0" smtClean="0"/>
              <a:t>2</a:t>
            </a:r>
          </a:p>
          <a:p>
            <a:r>
              <a:rPr lang="en-GB" dirty="0" smtClean="0"/>
              <a:t>Pages 8-9 Collage 2</a:t>
            </a:r>
          </a:p>
          <a:p>
            <a:r>
              <a:rPr lang="en-GB" dirty="0" smtClean="0"/>
              <a:t>Page 10-11 </a:t>
            </a:r>
            <a:r>
              <a:rPr lang="en-GB" dirty="0"/>
              <a:t>Collage </a:t>
            </a:r>
            <a:r>
              <a:rPr lang="en-GB" dirty="0" smtClean="0"/>
              <a:t>3</a:t>
            </a:r>
          </a:p>
          <a:p>
            <a:r>
              <a:rPr lang="en-GB" dirty="0" smtClean="0"/>
              <a:t>Page 12 Written </a:t>
            </a:r>
            <a:r>
              <a:rPr lang="en-GB" dirty="0"/>
              <a:t>Ideas page for </a:t>
            </a:r>
            <a:r>
              <a:rPr lang="en-GB" dirty="0" smtClean="0"/>
              <a:t>Collage 3</a:t>
            </a:r>
            <a:endParaRPr lang="en-GB" dirty="0"/>
          </a:p>
          <a:p>
            <a:endParaRPr lang="en-GB" dirty="0"/>
          </a:p>
          <a:p>
            <a:endParaRPr lang="en-GB" dirty="0" smtClean="0"/>
          </a:p>
          <a:p>
            <a:endParaRPr lang="en-GB" dirty="0"/>
          </a:p>
        </p:txBody>
      </p:sp>
    </p:spTree>
    <p:extLst>
      <p:ext uri="{BB962C8B-B14F-4D97-AF65-F5344CB8AC3E}">
        <p14:creationId xmlns:p14="http://schemas.microsoft.com/office/powerpoint/2010/main" val="207589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Hannah Hoch</a:t>
            </a:r>
            <a:br>
              <a:rPr lang="en-GB" dirty="0" smtClean="0"/>
            </a:br>
            <a:r>
              <a:rPr lang="en-GB" sz="1100" dirty="0" smtClean="0"/>
              <a:t>www.whitechapelgallery.org/about/press/hannah-hoch/</a:t>
            </a:r>
            <a:endParaRPr lang="en-GB" sz="1100" dirty="0"/>
          </a:p>
        </p:txBody>
      </p:sp>
      <p:pic>
        <p:nvPicPr>
          <p:cNvPr id="1026" name="Picture 2" descr="http://offtheorange.files.wordpress.com/2009/10/hannah-hoch-1.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9" y="1484784"/>
            <a:ext cx="4119714" cy="5138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cache-ak0.pinimg.com/736x/30/d7/c5/30d7c55f73f1988dc57f61377198fe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482" y="1484784"/>
            <a:ext cx="4353948" cy="506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59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Henri </a:t>
            </a:r>
            <a:r>
              <a:rPr lang="en-GB" dirty="0" smtClean="0"/>
              <a:t>Matisse: </a:t>
            </a:r>
            <a:r>
              <a:rPr lang="en-GB" dirty="0"/>
              <a:t>The Snail</a:t>
            </a:r>
          </a:p>
        </p:txBody>
      </p:sp>
      <p:pic>
        <p:nvPicPr>
          <p:cNvPr id="2050" name="Picture 2" descr="http://www.bbc.co.uk/bbcone/modernmasters/images/virtual-exhibition/matisse/large/mm-ve-matisse12-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484784"/>
            <a:ext cx="4953000" cy="4953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1.mm.bing.net/th?&amp;id=JN.ECHZOMhJgSXz6lfnJP73/Q&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504256"/>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1.mm.bing.net/th?&amp;id=JN.xMZg%2bQMpCOd6ua2UEdjBBg&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451820"/>
            <a:ext cx="2209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571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Richard Hamilton</a:t>
            </a:r>
            <a:endParaRPr lang="en-GB" dirty="0"/>
          </a:p>
        </p:txBody>
      </p:sp>
      <p:pic>
        <p:nvPicPr>
          <p:cNvPr id="4098" name="Picture 2" descr="http://2.bp.blogspot.com/-mstNOn7MGRg/UxOGaf40OcI/AAAAAAAAADA/PM6JnNU3ih0/s1600/Richrd-HAMILTON-Just-what-is-it-that-makes-today's-homes-so-different,-so-appealing,-19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4701534" cy="49594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6309320"/>
            <a:ext cx="8335102" cy="369332"/>
          </a:xfrm>
          <a:prstGeom prst="rect">
            <a:avLst/>
          </a:prstGeom>
          <a:noFill/>
        </p:spPr>
        <p:txBody>
          <a:bodyPr wrap="none" rtlCol="0">
            <a:spAutoFit/>
          </a:bodyPr>
          <a:lstStyle/>
          <a:p>
            <a:r>
              <a:rPr lang="en-GB" dirty="0">
                <a:hlinkClick r:id="rId3" action="ppaction://hlinkfile" tooltip="Search for: Richard Hamilton"/>
              </a:rPr>
              <a:t>Richard Hamilton</a:t>
            </a:r>
            <a:r>
              <a:rPr lang="en-GB" dirty="0"/>
              <a:t> "Just what is it that makes today's homes so different, so appealing?"</a:t>
            </a:r>
          </a:p>
        </p:txBody>
      </p:sp>
    </p:spTree>
    <p:extLst>
      <p:ext uri="{BB962C8B-B14F-4D97-AF65-F5344CB8AC3E}">
        <p14:creationId xmlns:p14="http://schemas.microsoft.com/office/powerpoint/2010/main" val="2679115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Eduardo </a:t>
            </a:r>
            <a:r>
              <a:rPr lang="en-GB" dirty="0" err="1" smtClean="0"/>
              <a:t>Paolozzi</a:t>
            </a:r>
            <a:endParaRPr lang="en-GB" dirty="0"/>
          </a:p>
        </p:txBody>
      </p:sp>
      <p:pic>
        <p:nvPicPr>
          <p:cNvPr id="3074" name="Picture 2" descr="http://media-cache-ec0.pinimg.com/736x/d3/cb/fd/d3cbfd47257f5f048c5b63e29de52d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06284"/>
            <a:ext cx="3286125" cy="49149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5a7SEy-uqZU/UhZMWugtXqI/AAAAAAAAF2M/sm6cG9lm0wg/s1600/paolozz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223193"/>
            <a:ext cx="29908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ate.org.uk/art/images/work/T/T06/T06934_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193984"/>
            <a:ext cx="3080531" cy="206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1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Contemporary examples</a:t>
            </a:r>
            <a:endParaRPr lang="en-GB" sz="3200" dirty="0"/>
          </a:p>
        </p:txBody>
      </p:sp>
      <p:sp>
        <p:nvSpPr>
          <p:cNvPr id="4" name="TextBox 3"/>
          <p:cNvSpPr txBox="1"/>
          <p:nvPr/>
        </p:nvSpPr>
        <p:spPr>
          <a:xfrm>
            <a:off x="1252674" y="5355261"/>
            <a:ext cx="1656672" cy="369332"/>
          </a:xfrm>
          <a:prstGeom prst="rect">
            <a:avLst/>
          </a:prstGeom>
          <a:noFill/>
        </p:spPr>
        <p:txBody>
          <a:bodyPr wrap="none" rtlCol="0">
            <a:spAutoFit/>
          </a:bodyPr>
          <a:lstStyle/>
          <a:p>
            <a:r>
              <a:rPr lang="en-GB" b="1" dirty="0" smtClean="0">
                <a:effectLst/>
              </a:rPr>
              <a:t>Ben Lewis Giles</a:t>
            </a:r>
            <a:endParaRPr lang="en-GB" dirty="0"/>
          </a:p>
        </p:txBody>
      </p:sp>
      <p:pic>
        <p:nvPicPr>
          <p:cNvPr id="6146" name="Picture 2" descr="http://www.verycoolphotoblog.com/wp-content/uploads/2013/01/Cool-collages-by-Ben-Lewis-Gil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19005"/>
            <a:ext cx="2424237" cy="37404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rendland.com/wp-content/uploads/2010/04/annette-messager-art-installation-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6320" y="1317854"/>
            <a:ext cx="3790056" cy="3790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2040" y="5364178"/>
            <a:ext cx="1897379" cy="369332"/>
          </a:xfrm>
          <a:prstGeom prst="rect">
            <a:avLst/>
          </a:prstGeom>
          <a:noFill/>
        </p:spPr>
        <p:txBody>
          <a:bodyPr wrap="none" rtlCol="0">
            <a:spAutoFit/>
          </a:bodyPr>
          <a:lstStyle/>
          <a:p>
            <a:r>
              <a:rPr lang="en-GB" dirty="0" smtClean="0"/>
              <a:t>Annette </a:t>
            </a:r>
            <a:r>
              <a:rPr lang="en-GB" dirty="0" err="1" smtClean="0"/>
              <a:t>Messager</a:t>
            </a:r>
            <a:endParaRPr lang="en-GB" dirty="0"/>
          </a:p>
        </p:txBody>
      </p:sp>
    </p:spTree>
    <p:extLst>
      <p:ext uri="{BB962C8B-B14F-4D97-AF65-F5344CB8AC3E}">
        <p14:creationId xmlns:p14="http://schemas.microsoft.com/office/powerpoint/2010/main" val="3794470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i.telegraph.co.uk/multimedia/archive/02404/peter_blake_2404866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108" y="4130070"/>
            <a:ext cx="3834739" cy="23936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Peter Blake"/>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2" name="Picture 4" descr="http://www.originalprints.com/images/prints/prt1626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97824"/>
            <a:ext cx="3600399"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29961" y="160338"/>
            <a:ext cx="1236492" cy="369332"/>
          </a:xfrm>
          <a:prstGeom prst="rect">
            <a:avLst/>
          </a:prstGeom>
          <a:noFill/>
        </p:spPr>
        <p:txBody>
          <a:bodyPr wrap="none" rtlCol="0">
            <a:spAutoFit/>
          </a:bodyPr>
          <a:lstStyle/>
          <a:p>
            <a:r>
              <a:rPr lang="en-GB" dirty="0" smtClean="0"/>
              <a:t>Peter Blake</a:t>
            </a:r>
            <a:endParaRPr lang="en-GB" dirty="0"/>
          </a:p>
        </p:txBody>
      </p:sp>
      <p:pic>
        <p:nvPicPr>
          <p:cNvPr id="7174" name="Picture 6" descr="http://media.vam.ac.uk/media/thira/collection_images/2006AG/2006AG2279_jpg_d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60338"/>
            <a:ext cx="3813423" cy="381342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tagfinearts.com/media/catalog/product/cache/1/image/9df78eab33525d08d6e5fb8d27136e95/b/l/blake_-_matchboxes.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050" y="3402544"/>
            <a:ext cx="3356179" cy="335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89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236</Words>
  <Application>Microsoft Office PowerPoint</Application>
  <PresentationFormat>On-screen Show (4:3)</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Styles of Collage</vt:lpstr>
      <vt:lpstr>Collage unit Three Task:</vt:lpstr>
      <vt:lpstr>The Layout</vt:lpstr>
      <vt:lpstr>Hannah Hoch www.whitechapelgallery.org/about/press/hannah-hoch/</vt:lpstr>
      <vt:lpstr>Henri Matisse: The Snail</vt:lpstr>
      <vt:lpstr>Richard Hamilton</vt:lpstr>
      <vt:lpstr>Eduardo Paolozzi</vt:lpstr>
      <vt:lpstr>Contemporary examples</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Styles of Collage</dc:title>
  <dc:creator>Keith Reynolds</dc:creator>
  <cp:lastModifiedBy>Keith Reynolds</cp:lastModifiedBy>
  <cp:revision>14</cp:revision>
  <dcterms:created xsi:type="dcterms:W3CDTF">2015-06-08T09:39:15Z</dcterms:created>
  <dcterms:modified xsi:type="dcterms:W3CDTF">2015-06-12T08:26:30Z</dcterms:modified>
</cp:coreProperties>
</file>