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2"/>
  </p:handoutMasterIdLst>
  <p:sldIdLst>
    <p:sldId id="261" r:id="rId5"/>
    <p:sldId id="259" r:id="rId6"/>
    <p:sldId id="257" r:id="rId7"/>
    <p:sldId id="258" r:id="rId8"/>
    <p:sldId id="262" r:id="rId9"/>
    <p:sldId id="260" r:id="rId10"/>
    <p:sldId id="263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0" d="100"/>
          <a:sy n="60" d="100"/>
        </p:scale>
        <p:origin x="78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2C63D1-A232-431E-ADA9-6E5763E2D87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650160A6-DD53-4C51-96EC-51B36DB7DD15}">
      <dgm:prSet/>
      <dgm:spPr/>
      <dgm:t>
        <a:bodyPr/>
        <a:lstStyle/>
        <a:p>
          <a:pPr rtl="0"/>
          <a:r>
            <a:rPr lang="en-GB" dirty="0" smtClean="0"/>
            <a:t>Total Imposed Package</a:t>
          </a:r>
          <a:endParaRPr lang="en-GB" dirty="0"/>
        </a:p>
      </dgm:t>
    </dgm:pt>
    <dgm:pt modelId="{0958E22C-9D70-48BE-AE2A-56A55E4ECE85}" type="parTrans" cxnId="{91D244B3-09CE-4A52-85DA-C33A36D5BFC1}">
      <dgm:prSet/>
      <dgm:spPr/>
      <dgm:t>
        <a:bodyPr/>
        <a:lstStyle/>
        <a:p>
          <a:endParaRPr lang="en-GB"/>
        </a:p>
      </dgm:t>
    </dgm:pt>
    <dgm:pt modelId="{D832A0E3-95C9-46E8-8D4B-E2F37DC2F91E}" type="sibTrans" cxnId="{91D244B3-09CE-4A52-85DA-C33A36D5BFC1}">
      <dgm:prSet/>
      <dgm:spPr/>
      <dgm:t>
        <a:bodyPr/>
        <a:lstStyle/>
        <a:p>
          <a:endParaRPr lang="en-GB"/>
        </a:p>
      </dgm:t>
    </dgm:pt>
    <dgm:pt modelId="{93EF0CBD-FCB3-43C2-B3C1-08D20106A453}">
      <dgm:prSet/>
      <dgm:spPr/>
      <dgm:t>
        <a:bodyPr/>
        <a:lstStyle/>
        <a:p>
          <a:pPr rtl="0"/>
          <a:r>
            <a:rPr lang="en-GB" dirty="0" smtClean="0"/>
            <a:t>Imposed Piecemeal Initiatives</a:t>
          </a:r>
          <a:endParaRPr lang="en-GB" dirty="0"/>
        </a:p>
      </dgm:t>
    </dgm:pt>
    <dgm:pt modelId="{FA58DF05-3D2F-4F96-939A-74D7CC100CBD}" type="parTrans" cxnId="{1B042155-3635-4025-9CD9-285057D5525C}">
      <dgm:prSet/>
      <dgm:spPr/>
      <dgm:t>
        <a:bodyPr/>
        <a:lstStyle/>
        <a:p>
          <a:endParaRPr lang="en-GB"/>
        </a:p>
      </dgm:t>
    </dgm:pt>
    <dgm:pt modelId="{4A127C49-0ACE-4712-8FE9-E09AB7CECBAE}" type="sibTrans" cxnId="{1B042155-3635-4025-9CD9-285057D5525C}">
      <dgm:prSet/>
      <dgm:spPr/>
      <dgm:t>
        <a:bodyPr/>
        <a:lstStyle/>
        <a:p>
          <a:endParaRPr lang="en-GB"/>
        </a:p>
      </dgm:t>
    </dgm:pt>
    <dgm:pt modelId="{96CD11FD-5762-467E-A6E1-BC95ABFBD942}">
      <dgm:prSet/>
      <dgm:spPr/>
      <dgm:t>
        <a:bodyPr/>
        <a:lstStyle/>
        <a:p>
          <a:pPr rtl="0"/>
          <a:r>
            <a:rPr lang="en-GB" dirty="0" smtClean="0"/>
            <a:t>Negotiated Piecemeal initiatives</a:t>
          </a:r>
          <a:endParaRPr lang="en-GB" dirty="0"/>
        </a:p>
      </dgm:t>
    </dgm:pt>
    <dgm:pt modelId="{1FF8F8F7-60D1-472C-B216-AAB421E5F601}" type="parTrans" cxnId="{B8585C24-C77A-4555-A138-064EB8819F6C}">
      <dgm:prSet/>
      <dgm:spPr/>
      <dgm:t>
        <a:bodyPr/>
        <a:lstStyle/>
        <a:p>
          <a:endParaRPr lang="en-GB"/>
        </a:p>
      </dgm:t>
    </dgm:pt>
    <dgm:pt modelId="{163A4C24-44A4-4316-B2F5-7DD5648FA33D}" type="sibTrans" cxnId="{B8585C24-C77A-4555-A138-064EB8819F6C}">
      <dgm:prSet/>
      <dgm:spPr/>
      <dgm:t>
        <a:bodyPr/>
        <a:lstStyle/>
        <a:p>
          <a:endParaRPr lang="en-GB"/>
        </a:p>
      </dgm:t>
    </dgm:pt>
    <dgm:pt modelId="{6BC961DB-9FC5-4A9C-8283-ADA809874E73}">
      <dgm:prSet/>
      <dgm:spPr/>
      <dgm:t>
        <a:bodyPr/>
        <a:lstStyle/>
        <a:p>
          <a:pPr rtl="0"/>
          <a:r>
            <a:rPr lang="en-GB" dirty="0" smtClean="0"/>
            <a:t>Negotiated Total Packages</a:t>
          </a:r>
          <a:endParaRPr lang="en-GB" dirty="0"/>
        </a:p>
      </dgm:t>
    </dgm:pt>
    <dgm:pt modelId="{0011AA73-9009-4418-B1BD-61E1FEDEA8FF}" type="parTrans" cxnId="{D02515BE-73DB-4534-A50E-9365530F50B5}">
      <dgm:prSet/>
      <dgm:spPr/>
      <dgm:t>
        <a:bodyPr/>
        <a:lstStyle/>
        <a:p>
          <a:endParaRPr lang="en-GB"/>
        </a:p>
      </dgm:t>
    </dgm:pt>
    <dgm:pt modelId="{DDDC5D36-1F9A-4F5B-AE85-AACE37AC0793}" type="sibTrans" cxnId="{D02515BE-73DB-4534-A50E-9365530F50B5}">
      <dgm:prSet/>
      <dgm:spPr/>
      <dgm:t>
        <a:bodyPr/>
        <a:lstStyle/>
        <a:p>
          <a:endParaRPr lang="en-GB"/>
        </a:p>
      </dgm:t>
    </dgm:pt>
    <dgm:pt modelId="{93AB34AC-C8A3-44CB-8536-F9A0B0C2D27E}" type="pres">
      <dgm:prSet presAssocID="{1B2C63D1-A232-431E-ADA9-6E5763E2D87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B32B42D-E5F7-4A88-8B09-FF8E9A505040}" type="pres">
      <dgm:prSet presAssocID="{1B2C63D1-A232-431E-ADA9-6E5763E2D876}" presName="arrow" presStyleLbl="bgShp" presStyleIdx="0" presStyleCnt="1"/>
      <dgm:spPr/>
    </dgm:pt>
    <dgm:pt modelId="{9CFC7642-0070-4C7B-A0A5-4C55084D0A6C}" type="pres">
      <dgm:prSet presAssocID="{1B2C63D1-A232-431E-ADA9-6E5763E2D876}" presName="linearProcess" presStyleCnt="0"/>
      <dgm:spPr/>
    </dgm:pt>
    <dgm:pt modelId="{0DCA1C7C-F2EF-4962-9C4E-28541A0FEB43}" type="pres">
      <dgm:prSet presAssocID="{650160A6-DD53-4C51-96EC-51B36DB7DD15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186619E-03BE-4229-A8DD-4EB12BF08082}" type="pres">
      <dgm:prSet presAssocID="{D832A0E3-95C9-46E8-8D4B-E2F37DC2F91E}" presName="sibTrans" presStyleCnt="0"/>
      <dgm:spPr/>
    </dgm:pt>
    <dgm:pt modelId="{A2ED02B4-C7B8-4B05-815B-009A681E07C9}" type="pres">
      <dgm:prSet presAssocID="{93EF0CBD-FCB3-43C2-B3C1-08D20106A453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234333-E7E9-4669-9477-91CF30A906F2}" type="pres">
      <dgm:prSet presAssocID="{4A127C49-0ACE-4712-8FE9-E09AB7CECBAE}" presName="sibTrans" presStyleCnt="0"/>
      <dgm:spPr/>
    </dgm:pt>
    <dgm:pt modelId="{32249FCD-B3F5-4E34-92E8-29F9D96DAE71}" type="pres">
      <dgm:prSet presAssocID="{96CD11FD-5762-467E-A6E1-BC95ABFBD942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8824D9-7049-47E6-8A4A-3AA46DF65F5F}" type="pres">
      <dgm:prSet presAssocID="{163A4C24-44A4-4316-B2F5-7DD5648FA33D}" presName="sibTrans" presStyleCnt="0"/>
      <dgm:spPr/>
    </dgm:pt>
    <dgm:pt modelId="{1004ACCC-AD96-4A8A-882A-86FD716F451A}" type="pres">
      <dgm:prSet presAssocID="{6BC961DB-9FC5-4A9C-8283-ADA809874E73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66BBA44-5A29-41C7-AA78-1E9C5352E101}" type="presOf" srcId="{1B2C63D1-A232-431E-ADA9-6E5763E2D876}" destId="{93AB34AC-C8A3-44CB-8536-F9A0B0C2D27E}" srcOrd="0" destOrd="0" presId="urn:microsoft.com/office/officeart/2005/8/layout/hProcess9"/>
    <dgm:cxn modelId="{CE57784F-0A76-4D24-B5A4-7DA55A41461C}" type="presOf" srcId="{96CD11FD-5762-467E-A6E1-BC95ABFBD942}" destId="{32249FCD-B3F5-4E34-92E8-29F9D96DAE71}" srcOrd="0" destOrd="0" presId="urn:microsoft.com/office/officeart/2005/8/layout/hProcess9"/>
    <dgm:cxn modelId="{D02515BE-73DB-4534-A50E-9365530F50B5}" srcId="{1B2C63D1-A232-431E-ADA9-6E5763E2D876}" destId="{6BC961DB-9FC5-4A9C-8283-ADA809874E73}" srcOrd="3" destOrd="0" parTransId="{0011AA73-9009-4418-B1BD-61E1FEDEA8FF}" sibTransId="{DDDC5D36-1F9A-4F5B-AE85-AACE37AC0793}"/>
    <dgm:cxn modelId="{A13352B6-1A06-4F2D-BC8E-FF7DF01503D8}" type="presOf" srcId="{650160A6-DD53-4C51-96EC-51B36DB7DD15}" destId="{0DCA1C7C-F2EF-4962-9C4E-28541A0FEB43}" srcOrd="0" destOrd="0" presId="urn:microsoft.com/office/officeart/2005/8/layout/hProcess9"/>
    <dgm:cxn modelId="{B8585C24-C77A-4555-A138-064EB8819F6C}" srcId="{1B2C63D1-A232-431E-ADA9-6E5763E2D876}" destId="{96CD11FD-5762-467E-A6E1-BC95ABFBD942}" srcOrd="2" destOrd="0" parTransId="{1FF8F8F7-60D1-472C-B216-AAB421E5F601}" sibTransId="{163A4C24-44A4-4316-B2F5-7DD5648FA33D}"/>
    <dgm:cxn modelId="{0541A253-1A56-4D23-8BA6-759809D41582}" type="presOf" srcId="{6BC961DB-9FC5-4A9C-8283-ADA809874E73}" destId="{1004ACCC-AD96-4A8A-882A-86FD716F451A}" srcOrd="0" destOrd="0" presId="urn:microsoft.com/office/officeart/2005/8/layout/hProcess9"/>
    <dgm:cxn modelId="{91D244B3-09CE-4A52-85DA-C33A36D5BFC1}" srcId="{1B2C63D1-A232-431E-ADA9-6E5763E2D876}" destId="{650160A6-DD53-4C51-96EC-51B36DB7DD15}" srcOrd="0" destOrd="0" parTransId="{0958E22C-9D70-48BE-AE2A-56A55E4ECE85}" sibTransId="{D832A0E3-95C9-46E8-8D4B-E2F37DC2F91E}"/>
    <dgm:cxn modelId="{847B6A4B-0F71-4FC9-9217-B694BCF47498}" type="presOf" srcId="{93EF0CBD-FCB3-43C2-B3C1-08D20106A453}" destId="{A2ED02B4-C7B8-4B05-815B-009A681E07C9}" srcOrd="0" destOrd="0" presId="urn:microsoft.com/office/officeart/2005/8/layout/hProcess9"/>
    <dgm:cxn modelId="{1B042155-3635-4025-9CD9-285057D5525C}" srcId="{1B2C63D1-A232-431E-ADA9-6E5763E2D876}" destId="{93EF0CBD-FCB3-43C2-B3C1-08D20106A453}" srcOrd="1" destOrd="0" parTransId="{FA58DF05-3D2F-4F96-939A-74D7CC100CBD}" sibTransId="{4A127C49-0ACE-4712-8FE9-E09AB7CECBAE}"/>
    <dgm:cxn modelId="{7D0C5B7D-1990-4D0C-AB8B-BC9657556289}" type="presParOf" srcId="{93AB34AC-C8A3-44CB-8536-F9A0B0C2D27E}" destId="{9B32B42D-E5F7-4A88-8B09-FF8E9A505040}" srcOrd="0" destOrd="0" presId="urn:microsoft.com/office/officeart/2005/8/layout/hProcess9"/>
    <dgm:cxn modelId="{DBB60723-362A-4068-89AC-BD9039B2DC1A}" type="presParOf" srcId="{93AB34AC-C8A3-44CB-8536-F9A0B0C2D27E}" destId="{9CFC7642-0070-4C7B-A0A5-4C55084D0A6C}" srcOrd="1" destOrd="0" presId="urn:microsoft.com/office/officeart/2005/8/layout/hProcess9"/>
    <dgm:cxn modelId="{BAB057BB-A43F-4FBE-8A73-619678BE05B3}" type="presParOf" srcId="{9CFC7642-0070-4C7B-A0A5-4C55084D0A6C}" destId="{0DCA1C7C-F2EF-4962-9C4E-28541A0FEB43}" srcOrd="0" destOrd="0" presId="urn:microsoft.com/office/officeart/2005/8/layout/hProcess9"/>
    <dgm:cxn modelId="{4DDB6B31-84AA-46B5-953D-ADBC41E4ED65}" type="presParOf" srcId="{9CFC7642-0070-4C7B-A0A5-4C55084D0A6C}" destId="{A186619E-03BE-4229-A8DD-4EB12BF08082}" srcOrd="1" destOrd="0" presId="urn:microsoft.com/office/officeart/2005/8/layout/hProcess9"/>
    <dgm:cxn modelId="{FFDBE7E8-BFDF-41B8-AA6F-99C22CF79715}" type="presParOf" srcId="{9CFC7642-0070-4C7B-A0A5-4C55084D0A6C}" destId="{A2ED02B4-C7B8-4B05-815B-009A681E07C9}" srcOrd="2" destOrd="0" presId="urn:microsoft.com/office/officeart/2005/8/layout/hProcess9"/>
    <dgm:cxn modelId="{858B23ED-36E9-4DC9-A3FE-D01DE2EE4044}" type="presParOf" srcId="{9CFC7642-0070-4C7B-A0A5-4C55084D0A6C}" destId="{D8234333-E7E9-4669-9477-91CF30A906F2}" srcOrd="3" destOrd="0" presId="urn:microsoft.com/office/officeart/2005/8/layout/hProcess9"/>
    <dgm:cxn modelId="{B6A7FD9C-CC5B-4595-9132-924F59414AE4}" type="presParOf" srcId="{9CFC7642-0070-4C7B-A0A5-4C55084D0A6C}" destId="{32249FCD-B3F5-4E34-92E8-29F9D96DAE71}" srcOrd="4" destOrd="0" presId="urn:microsoft.com/office/officeart/2005/8/layout/hProcess9"/>
    <dgm:cxn modelId="{2410DD6E-CF11-4CC2-B734-9402C0FCDAB8}" type="presParOf" srcId="{9CFC7642-0070-4C7B-A0A5-4C55084D0A6C}" destId="{A68824D9-7049-47E6-8A4A-3AA46DF65F5F}" srcOrd="5" destOrd="0" presId="urn:microsoft.com/office/officeart/2005/8/layout/hProcess9"/>
    <dgm:cxn modelId="{2AEA23F6-9B0C-44D5-8627-511D652BA247}" type="presParOf" srcId="{9CFC7642-0070-4C7B-A0A5-4C55084D0A6C}" destId="{1004ACCC-AD96-4A8A-882A-86FD716F451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2B42D-E5F7-4A88-8B09-FF8E9A505040}">
      <dsp:nvSpPr>
        <dsp:cNvPr id="0" name=""/>
        <dsp:cNvSpPr/>
      </dsp:nvSpPr>
      <dsp:spPr>
        <a:xfrm>
          <a:off x="555664" y="0"/>
          <a:ext cx="6297532" cy="345122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CA1C7C-F2EF-4962-9C4E-28541A0FEB43}">
      <dsp:nvSpPr>
        <dsp:cNvPr id="0" name=""/>
        <dsp:cNvSpPr/>
      </dsp:nvSpPr>
      <dsp:spPr>
        <a:xfrm>
          <a:off x="3708" y="1035367"/>
          <a:ext cx="1783480" cy="13804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Total Imposed Package</a:t>
          </a:r>
          <a:endParaRPr lang="en-GB" sz="2000" kern="1200" dirty="0"/>
        </a:p>
      </dsp:txBody>
      <dsp:txXfrm>
        <a:off x="71098" y="1102757"/>
        <a:ext cx="1648700" cy="1245710"/>
      </dsp:txXfrm>
    </dsp:sp>
    <dsp:sp modelId="{A2ED02B4-C7B8-4B05-815B-009A681E07C9}">
      <dsp:nvSpPr>
        <dsp:cNvPr id="0" name=""/>
        <dsp:cNvSpPr/>
      </dsp:nvSpPr>
      <dsp:spPr>
        <a:xfrm>
          <a:off x="1876363" y="1035367"/>
          <a:ext cx="1783480" cy="13804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Imposed Piecemeal Initiatives</a:t>
          </a:r>
          <a:endParaRPr lang="en-GB" sz="2000" kern="1200" dirty="0"/>
        </a:p>
      </dsp:txBody>
      <dsp:txXfrm>
        <a:off x="1943753" y="1102757"/>
        <a:ext cx="1648700" cy="1245710"/>
      </dsp:txXfrm>
    </dsp:sp>
    <dsp:sp modelId="{32249FCD-B3F5-4E34-92E8-29F9D96DAE71}">
      <dsp:nvSpPr>
        <dsp:cNvPr id="0" name=""/>
        <dsp:cNvSpPr/>
      </dsp:nvSpPr>
      <dsp:spPr>
        <a:xfrm>
          <a:off x="3749018" y="1035367"/>
          <a:ext cx="1783480" cy="13804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Negotiated Piecemeal initiatives</a:t>
          </a:r>
          <a:endParaRPr lang="en-GB" sz="2000" kern="1200" dirty="0"/>
        </a:p>
      </dsp:txBody>
      <dsp:txXfrm>
        <a:off x="3816408" y="1102757"/>
        <a:ext cx="1648700" cy="1245710"/>
      </dsp:txXfrm>
    </dsp:sp>
    <dsp:sp modelId="{1004ACCC-AD96-4A8A-882A-86FD716F451A}">
      <dsp:nvSpPr>
        <dsp:cNvPr id="0" name=""/>
        <dsp:cNvSpPr/>
      </dsp:nvSpPr>
      <dsp:spPr>
        <a:xfrm>
          <a:off x="5621673" y="1035367"/>
          <a:ext cx="1783480" cy="13804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Negotiated Total Packages</a:t>
          </a:r>
          <a:endParaRPr lang="en-GB" sz="2000" kern="1200" dirty="0"/>
        </a:p>
      </dsp:txBody>
      <dsp:txXfrm>
        <a:off x="5689063" y="1102757"/>
        <a:ext cx="1648700" cy="12457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D33C2-35F1-48EE-A39C-9073CCE11F8C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99C59-DE10-46A4-8F8B-CC581397F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972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F8A02-266E-41A5-9268-11B4F872F74A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AFCC-D132-49A5-BC40-9B84FFE5E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833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F8A02-266E-41A5-9268-11B4F872F74A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AFCC-D132-49A5-BC40-9B84FFE5E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078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F8A02-266E-41A5-9268-11B4F872F74A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AFCC-D132-49A5-BC40-9B84FFE5E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164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F8A02-266E-41A5-9268-11B4F872F74A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AFCC-D132-49A5-BC40-9B84FFE5E78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7463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F8A02-266E-41A5-9268-11B4F872F74A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AFCC-D132-49A5-BC40-9B84FFE5E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437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F8A02-266E-41A5-9268-11B4F872F74A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AFCC-D132-49A5-BC40-9B84FFE5E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113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F8A02-266E-41A5-9268-11B4F872F74A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AFCC-D132-49A5-BC40-9B84FFE5E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879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F8A02-266E-41A5-9268-11B4F872F74A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AFCC-D132-49A5-BC40-9B84FFE5E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5131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F8A02-266E-41A5-9268-11B4F872F74A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AFCC-D132-49A5-BC40-9B84FFE5E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300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F8A02-266E-41A5-9268-11B4F872F74A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AFCC-D132-49A5-BC40-9B84FFE5E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6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F8A02-266E-41A5-9268-11B4F872F74A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AFCC-D132-49A5-BC40-9B84FFE5E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242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F8A02-266E-41A5-9268-11B4F872F74A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AFCC-D132-49A5-BC40-9B84FFE5E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37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F8A02-266E-41A5-9268-11B4F872F74A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AFCC-D132-49A5-BC40-9B84FFE5E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890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F8A02-266E-41A5-9268-11B4F872F74A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AFCC-D132-49A5-BC40-9B84FFE5E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63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F8A02-266E-41A5-9268-11B4F872F74A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AFCC-D132-49A5-BC40-9B84FFE5E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345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F8A02-266E-41A5-9268-11B4F872F74A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AFCC-D132-49A5-BC40-9B84FFE5E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971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F8A02-266E-41A5-9268-11B4F872F74A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AFCC-D132-49A5-BC40-9B84FFE5E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956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B6F8A02-266E-41A5-9268-11B4F872F74A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DAFCC-D132-49A5-BC40-9B84FFE5E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5670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Change Management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241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John Storey’s 4 Approaches to Change Management: 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2989358"/>
              </p:ext>
            </p:extLst>
          </p:nvPr>
        </p:nvGraphicFramePr>
        <p:xfrm>
          <a:off x="2239169" y="169068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31900" y="5141913"/>
            <a:ext cx="783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3">
                    <a:lumMod val="75000"/>
                  </a:schemeClr>
                </a:solidFill>
              </a:rPr>
              <a:t>Consider the pros and cons of all 4 approaches.</a:t>
            </a:r>
            <a:endParaRPr lang="en-GB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53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Resistance to Change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People (workers / colleagues / suppliers / shareholders / customers etc.) do not like change. </a:t>
            </a:r>
          </a:p>
          <a:p>
            <a:r>
              <a:rPr lang="en-GB" dirty="0" smtClean="0"/>
              <a:t>Your job as a manager / leader must overcome this.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666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to Remove </a:t>
            </a:r>
            <a:r>
              <a:rPr lang="en-GB" dirty="0"/>
              <a:t>R</a:t>
            </a:r>
            <a:r>
              <a:rPr lang="en-GB" dirty="0" smtClean="0"/>
              <a:t>esistance to Change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Clear objectives</a:t>
            </a:r>
          </a:p>
          <a:p>
            <a:r>
              <a:rPr lang="en-GB" dirty="0" smtClean="0"/>
              <a:t>Involve those most resistant / powerful in discussions</a:t>
            </a:r>
          </a:p>
          <a:p>
            <a:r>
              <a:rPr lang="en-GB" dirty="0" smtClean="0"/>
              <a:t>Prevent misinformation and rumours</a:t>
            </a:r>
          </a:p>
          <a:p>
            <a:r>
              <a:rPr lang="en-GB" dirty="0" smtClean="0"/>
              <a:t>Allocate sufficient resources to achieve the change</a:t>
            </a:r>
          </a:p>
          <a:p>
            <a:r>
              <a:rPr lang="en-GB" dirty="0" smtClean="0"/>
              <a:t>Communicate why the change is needed</a:t>
            </a:r>
          </a:p>
          <a:p>
            <a:r>
              <a:rPr lang="en-GB" dirty="0" smtClean="0"/>
              <a:t>Project champions</a:t>
            </a:r>
          </a:p>
          <a:p>
            <a:r>
              <a:rPr lang="en-GB" dirty="0" smtClean="0"/>
              <a:t>Project groups</a:t>
            </a:r>
          </a:p>
          <a:p>
            <a:r>
              <a:rPr lang="en-GB" dirty="0" smtClean="0"/>
              <a:t>Try to achieve a ‘cultural for change’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932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Kurt Lewin’s 3 step process to remove resistance to change: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UNFREEZING</a:t>
            </a:r>
            <a:br>
              <a:rPr lang="en-GB" dirty="0" smtClean="0"/>
            </a:br>
            <a:r>
              <a:rPr lang="en-GB" dirty="0" smtClean="0"/>
              <a:t>Workers must feel they are </a:t>
            </a:r>
            <a:r>
              <a:rPr lang="en-GB" b="1" dirty="0" smtClean="0"/>
              <a:t>able</a:t>
            </a:r>
            <a:r>
              <a:rPr lang="en-GB" dirty="0" smtClean="0"/>
              <a:t> and </a:t>
            </a:r>
            <a:r>
              <a:rPr lang="en-GB" b="1" dirty="0" smtClean="0"/>
              <a:t>ready</a:t>
            </a:r>
            <a:r>
              <a:rPr lang="en-GB" dirty="0" smtClean="0"/>
              <a:t> to adapt or they will resist the change.</a:t>
            </a:r>
            <a:br>
              <a:rPr lang="en-GB" dirty="0" smtClean="0"/>
            </a:br>
            <a:r>
              <a:rPr lang="en-GB" dirty="0" smtClean="0"/>
              <a:t>Change </a:t>
            </a:r>
            <a:r>
              <a:rPr lang="en-GB" b="1" dirty="0" smtClean="0"/>
              <a:t>communication</a:t>
            </a:r>
            <a:r>
              <a:rPr lang="en-GB" dirty="0" smtClean="0"/>
              <a:t> is important here and it should build a sense of urgency, making workers understand the need for change and supporting them through it.</a:t>
            </a:r>
            <a:br>
              <a:rPr lang="en-GB" dirty="0" smtClean="0"/>
            </a:b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EXECUTE THE CHANGE</a:t>
            </a:r>
            <a:br>
              <a:rPr lang="en-GB" dirty="0" smtClean="0"/>
            </a:br>
            <a:r>
              <a:rPr lang="en-GB" dirty="0" smtClean="0"/>
              <a:t>Small wins are important so enable this. E.g. Wal-Mart in late 2000s.</a:t>
            </a:r>
            <a:br>
              <a:rPr lang="en-GB" dirty="0" smtClean="0"/>
            </a:br>
            <a:r>
              <a:rPr lang="en-GB" dirty="0" smtClean="0"/>
              <a:t>Identify and work with your obstacles.</a:t>
            </a:r>
            <a:br>
              <a:rPr lang="en-GB" dirty="0" smtClean="0"/>
            </a:br>
            <a:r>
              <a:rPr lang="en-GB" dirty="0" smtClean="0"/>
              <a:t>Support workers through their mistakes</a:t>
            </a:r>
            <a:br>
              <a:rPr lang="en-GB" dirty="0" smtClean="0"/>
            </a:b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RE-FREEZING</a:t>
            </a:r>
            <a:br>
              <a:rPr lang="en-GB" dirty="0" smtClean="0"/>
            </a:br>
            <a:r>
              <a:rPr lang="en-GB" dirty="0" smtClean="0"/>
              <a:t>Re-inforce the message until it sticks. Then work to embed into the organisation’s </a:t>
            </a:r>
            <a:r>
              <a:rPr lang="en-GB" b="1" dirty="0" smtClean="0"/>
              <a:t>culture.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i="1" dirty="0" smtClean="0">
                <a:solidFill>
                  <a:schemeClr val="accent3">
                    <a:lumMod val="75000"/>
                  </a:schemeClr>
                </a:solidFill>
              </a:rPr>
              <a:t>Later thinking also advocates the importance of re-evaluation and </a:t>
            </a:r>
            <a:r>
              <a:rPr lang="en-GB" i="1" dirty="0" smtClean="0">
                <a:solidFill>
                  <a:schemeClr val="accent3">
                    <a:lumMod val="75000"/>
                  </a:schemeClr>
                </a:solidFill>
              </a:rPr>
              <a:t>re-</a:t>
            </a:r>
            <a:r>
              <a:rPr lang="en-GB" i="1" dirty="0">
                <a:solidFill>
                  <a:schemeClr val="accent3">
                    <a:lumMod val="75000"/>
                  </a:schemeClr>
                </a:solidFill>
              </a:rPr>
              <a:t>e</a:t>
            </a:r>
            <a:r>
              <a:rPr lang="en-GB" i="1" dirty="0" smtClean="0">
                <a:solidFill>
                  <a:schemeClr val="accent3">
                    <a:lumMod val="75000"/>
                  </a:schemeClr>
                </a:solidFill>
              </a:rPr>
              <a:t>nforcement </a:t>
            </a:r>
            <a:r>
              <a:rPr lang="en-GB" i="1" dirty="0" smtClean="0">
                <a:solidFill>
                  <a:schemeClr val="accent3">
                    <a:lumMod val="75000"/>
                  </a:schemeClr>
                </a:solidFill>
              </a:rPr>
              <a:t>of this as a continual process.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3495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Evaluate the Impact and the Management of Change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Evaluate the effect of change on the STAKEHOLDERS</a:t>
            </a:r>
            <a:br>
              <a:rPr lang="en-GB" dirty="0" smtClean="0"/>
            </a:br>
            <a:r>
              <a:rPr lang="en-GB" dirty="0" smtClean="0"/>
              <a:t>	Who are the winners and losers?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Look at the Performance Indicators. For example:</a:t>
            </a:r>
          </a:p>
          <a:p>
            <a:pPr lvl="1"/>
            <a:r>
              <a:rPr lang="en-GB" dirty="0" smtClean="0"/>
              <a:t>Have objectives been met? E.g. A rise in output from 10 000 to 15 000 units as a result of the change</a:t>
            </a:r>
          </a:p>
          <a:p>
            <a:pPr lvl="1"/>
            <a:r>
              <a:rPr lang="en-GB" dirty="0" smtClean="0"/>
              <a:t>A reduction in delivery time by 2 days</a:t>
            </a:r>
          </a:p>
          <a:p>
            <a:pPr lvl="1"/>
            <a:r>
              <a:rPr lang="en-GB" dirty="0" smtClean="0"/>
              <a:t>Employees responses to a questionnaire</a:t>
            </a:r>
          </a:p>
          <a:p>
            <a:pPr lvl="1"/>
            <a:r>
              <a:rPr lang="en-GB" dirty="0" smtClean="0"/>
              <a:t>Reduced absenteeism</a:t>
            </a:r>
          </a:p>
          <a:p>
            <a:pPr lvl="1"/>
            <a:r>
              <a:rPr lang="en-GB" dirty="0" smtClean="0"/>
              <a:t>Long term: reduction in unit costs; increase in market share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35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Hall, Jones and </a:t>
            </a:r>
            <a:r>
              <a:rPr lang="en-GB" dirty="0" err="1" smtClean="0"/>
              <a:t>Raffo</a:t>
            </a:r>
            <a:r>
              <a:rPr lang="en-GB" dirty="0" smtClean="0"/>
              <a:t> Exercise: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Question 2 on page 644 (both parts)</a:t>
            </a:r>
          </a:p>
          <a:p>
            <a:r>
              <a:rPr lang="en-GB" dirty="0" smtClean="0"/>
              <a:t>‘A Successful Merger’ case study on page 646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8266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2b4832-fe63-48a7-8b93-807f3b6e9f20" xsi:nil="true"/>
    <TaxCatchAll xmlns="5064729a-6e59-49a6-8c0d-c64baa7a262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73A93E8F4DE75F47A7610BA2082C5FAF" ma:contentTypeVersion="5" ma:contentTypeDescription="Create a new PowerPoint document" ma:contentTypeScope="" ma:versionID="5712bc9fe64d84d9a7f9a1c0512253f9">
  <xsd:schema xmlns:xsd="http://www.w3.org/2001/XMLSchema" xmlns:xs="http://www.w3.org/2001/XMLSchema" xmlns:p="http://schemas.microsoft.com/office/2006/metadata/properties" xmlns:ns2="5064729a-6e59-49a6-8c0d-c64baa7a262e" xmlns:ns3="332b4832-fe63-48a7-8b93-807f3b6e9f20" targetNamespace="http://schemas.microsoft.com/office/2006/metadata/properties" ma:root="true" ma:fieldsID="b0b8507a8360459c4be84c7a259aff49" ns2:_="" ns3:_="">
    <xsd:import namespace="5064729a-6e59-49a6-8c0d-c64baa7a262e"/>
    <xsd:import namespace="332b4832-fe63-48a7-8b93-807f3b6e9f20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729a-6e59-49a6-8c0d-c64baa7a262e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0e1143d9-25ad-4d5f-a7da-f44e5b2c074b}" ma:internalName="TaxCatchAll" ma:showField="CatchAllData" ma:web="5064729a-6e59-49a6-8c0d-c64baa7a2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b4832-fe63-48a7-8b93-807f3b6e9f2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displayName="Image Tags_0" ma:hidden="true" ma:internalName="lcf76f155ced4ddcb4097134ff3c332f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F6C30F-1269-4B89-99AF-D0EE82113199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http://purl.org/dc/elements/1.1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A1C276A-438C-4239-BA14-2474F0327D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44587F-3578-483B-B4BC-89BAE42FB4E7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</TotalTime>
  <Words>156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Ion</vt:lpstr>
      <vt:lpstr>Change Management</vt:lpstr>
      <vt:lpstr> John Storey’s 4 Approaches to Change Management: </vt:lpstr>
      <vt:lpstr>Resistance to Change</vt:lpstr>
      <vt:lpstr>How to Remove Resistance to Change</vt:lpstr>
      <vt:lpstr>Kurt Lewin’s 3 step process to remove resistance to change:</vt:lpstr>
      <vt:lpstr>Evaluate the Impact and the Management of Change</vt:lpstr>
      <vt:lpstr>Hall, Jones and Raffo Exercise: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Management</dc:title>
  <dc:creator>Anne E Lomas</dc:creator>
  <cp:lastModifiedBy>Anne E Lomas</cp:lastModifiedBy>
  <cp:revision>4</cp:revision>
  <cp:lastPrinted>2018-01-05T09:55:12Z</cp:lastPrinted>
  <dcterms:created xsi:type="dcterms:W3CDTF">2017-01-09T09:41:57Z</dcterms:created>
  <dcterms:modified xsi:type="dcterms:W3CDTF">2018-01-05T09:56:40Z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0x010100EA90949D6391244A906844C304818D4E0073A93E8F4DE75F47A7610BA2082C5FAF</vt:lpwstr>
  </property>
  <property fmtid="{D5CDD505-2E9C-101B-9397-08002B2CF9AE}" pid="3" name="Order">
    <vt:r8>1445700</vt:r8>
  </property>
</Properties>
</file>