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4" autoAdjust="0"/>
    <p:restoredTop sz="94660"/>
  </p:normalViewPr>
  <p:slideViewPr>
    <p:cSldViewPr snapToGrid="0">
      <p:cViewPr varScale="1">
        <p:scale>
          <a:sx n="114" d="100"/>
          <a:sy n="114" d="100"/>
        </p:scale>
        <p:origin x="546" y="10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16/04/2020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16/04/2020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16/04/2020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16/04/2020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16/04/2020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16/04/2020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16/04/2020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16/04/2020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00316"/>
            <a:ext cx="12192000" cy="923330"/>
          </a:xfrm>
          <a:prstGeom prst="rect">
            <a:avLst/>
          </a:prstGeom>
        </p:spPr>
        <p:txBody>
          <a:bodyPr wrap="square">
            <a:spAutoFit/>
          </a:bodyPr>
          <a:lstStyle/>
          <a:p>
            <a:r>
              <a:rPr lang="en-GB" dirty="0">
                <a:solidFill>
                  <a:srgbClr val="C00000"/>
                </a:solidFill>
              </a:rPr>
              <a:t>Explain why an intermediate language such as bytecode is produced as the final output by some compilers and how it is subsequently used</a:t>
            </a:r>
          </a:p>
          <a:p>
            <a:r>
              <a:rPr lang="en-GB" dirty="0">
                <a:solidFill>
                  <a:srgbClr val="C00000"/>
                </a:solidFill>
              </a:rPr>
              <a:t>Understand the difference between source code and object (executable) code</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Programming languages and translators</a:t>
            </a:r>
            <a:endParaRPr lang="en-GB" sz="2400" dirty="0">
              <a:solidFill>
                <a:srgbClr val="C00000"/>
              </a:solidFill>
            </a:endParaRPr>
          </a:p>
        </p:txBody>
      </p:sp>
      <p:sp>
        <p:nvSpPr>
          <p:cNvPr id="3" name="TextBox 2"/>
          <p:cNvSpPr txBox="1"/>
          <p:nvPr/>
        </p:nvSpPr>
        <p:spPr>
          <a:xfrm>
            <a:off x="91239" y="1406732"/>
            <a:ext cx="3234804" cy="877163"/>
          </a:xfrm>
          <a:prstGeom prst="rect">
            <a:avLst/>
          </a:prstGeom>
          <a:noFill/>
        </p:spPr>
        <p:txBody>
          <a:bodyPr wrap="square" rtlCol="0">
            <a:spAutoFit/>
          </a:bodyPr>
          <a:lstStyle/>
          <a:p>
            <a:pPr marL="342900" indent="-342900">
              <a:buFont typeface="+mj-lt"/>
              <a:buAutoNum type="arabicPeriod"/>
            </a:pPr>
            <a:r>
              <a:rPr lang="en-GB" sz="1700" dirty="0"/>
              <a:t>Explain this diagram to show your understanding of intermediate code/byte code.</a:t>
            </a:r>
          </a:p>
        </p:txBody>
      </p:sp>
      <p:grpSp>
        <p:nvGrpSpPr>
          <p:cNvPr id="67" name="Group 66">
            <a:extLst>
              <a:ext uri="{FF2B5EF4-FFF2-40B4-BE49-F238E27FC236}">
                <a16:creationId xmlns:a16="http://schemas.microsoft.com/office/drawing/2014/main" id="{A87357D6-2EA5-45A2-80B3-C5D3238F05E5}"/>
              </a:ext>
            </a:extLst>
          </p:cNvPr>
          <p:cNvGrpSpPr/>
          <p:nvPr/>
        </p:nvGrpSpPr>
        <p:grpSpPr>
          <a:xfrm>
            <a:off x="3548234" y="1461104"/>
            <a:ext cx="8317603" cy="2676525"/>
            <a:chOff x="1631274" y="2281504"/>
            <a:chExt cx="8317603" cy="2676525"/>
          </a:xfrm>
        </p:grpSpPr>
        <p:grpSp>
          <p:nvGrpSpPr>
            <p:cNvPr id="65" name="Group 64">
              <a:extLst>
                <a:ext uri="{FF2B5EF4-FFF2-40B4-BE49-F238E27FC236}">
                  <a16:creationId xmlns:a16="http://schemas.microsoft.com/office/drawing/2014/main" id="{C87DEDF2-9ED8-4C15-9089-B8D1056251CB}"/>
                </a:ext>
              </a:extLst>
            </p:cNvPr>
            <p:cNvGrpSpPr/>
            <p:nvPr/>
          </p:nvGrpSpPr>
          <p:grpSpPr>
            <a:xfrm>
              <a:off x="1631274" y="2281504"/>
              <a:ext cx="8317603" cy="2676525"/>
              <a:chOff x="563050" y="2315687"/>
              <a:chExt cx="8317603" cy="2676525"/>
            </a:xfrm>
          </p:grpSpPr>
          <p:grpSp>
            <p:nvGrpSpPr>
              <p:cNvPr id="64" name="Group 63">
                <a:extLst>
                  <a:ext uri="{FF2B5EF4-FFF2-40B4-BE49-F238E27FC236}">
                    <a16:creationId xmlns:a16="http://schemas.microsoft.com/office/drawing/2014/main" id="{7A92965B-F76A-4545-9800-3AC57B4E9026}"/>
                  </a:ext>
                </a:extLst>
              </p:cNvPr>
              <p:cNvGrpSpPr/>
              <p:nvPr/>
            </p:nvGrpSpPr>
            <p:grpSpPr>
              <a:xfrm>
                <a:off x="7764641" y="2518158"/>
                <a:ext cx="1116012" cy="2286000"/>
                <a:chOff x="8984316" y="2444275"/>
                <a:chExt cx="1116012" cy="2286000"/>
              </a:xfrm>
              <a:solidFill>
                <a:schemeClr val="accent2">
                  <a:lumMod val="20000"/>
                  <a:lumOff val="80000"/>
                </a:schemeClr>
              </a:solidFill>
            </p:grpSpPr>
            <p:sp>
              <p:nvSpPr>
                <p:cNvPr id="16" name="TextBox 15">
                  <a:extLst>
                    <a:ext uri="{FF2B5EF4-FFF2-40B4-BE49-F238E27FC236}">
                      <a16:creationId xmlns:a16="http://schemas.microsoft.com/office/drawing/2014/main" id="{E00277C8-9897-4011-9B82-A526625AF41B}"/>
                    </a:ext>
                  </a:extLst>
                </p:cNvPr>
                <p:cNvSpPr txBox="1"/>
                <p:nvPr/>
              </p:nvSpPr>
              <p:spPr bwMode="auto">
                <a:xfrm flipH="1">
                  <a:off x="8993841" y="2444275"/>
                  <a:ext cx="1106487" cy="276225"/>
                </a:xfrm>
                <a:prstGeom prst="rect">
                  <a:avLst/>
                </a:prstGeom>
                <a:grpFill/>
                <a:ln>
                  <a:solidFill>
                    <a:srgbClr val="C00000"/>
                  </a:solidFill>
                </a:ln>
              </p:spPr>
              <p:txBody>
                <a:bodyPr>
                  <a:spAutoFit/>
                </a:bodyPr>
                <a:lstStyle/>
                <a:p>
                  <a:pPr algn="ctr">
                    <a:defRPr/>
                  </a:pPr>
                  <a:r>
                    <a:rPr lang="en-GB" sz="1200" dirty="0"/>
                    <a:t>PC</a:t>
                  </a:r>
                </a:p>
              </p:txBody>
            </p:sp>
            <p:sp>
              <p:nvSpPr>
                <p:cNvPr id="17" name="TextBox 16">
                  <a:extLst>
                    <a:ext uri="{FF2B5EF4-FFF2-40B4-BE49-F238E27FC236}">
                      <a16:creationId xmlns:a16="http://schemas.microsoft.com/office/drawing/2014/main" id="{F395ED2F-4519-496C-9779-E24D74BEBA01}"/>
                    </a:ext>
                  </a:extLst>
                </p:cNvPr>
                <p:cNvSpPr txBox="1"/>
                <p:nvPr/>
              </p:nvSpPr>
              <p:spPr bwMode="auto">
                <a:xfrm flipH="1">
                  <a:off x="8993841" y="2853850"/>
                  <a:ext cx="1106487" cy="276225"/>
                </a:xfrm>
                <a:prstGeom prst="rect">
                  <a:avLst/>
                </a:prstGeom>
                <a:grpFill/>
                <a:ln>
                  <a:solidFill>
                    <a:srgbClr val="C00000"/>
                  </a:solidFill>
                </a:ln>
              </p:spPr>
              <p:txBody>
                <a:bodyPr>
                  <a:spAutoFit/>
                </a:bodyPr>
                <a:lstStyle/>
                <a:p>
                  <a:pPr algn="ctr">
                    <a:defRPr/>
                  </a:pPr>
                  <a:r>
                    <a:rPr lang="en-GB" sz="1200" dirty="0"/>
                    <a:t>Macs</a:t>
                  </a:r>
                </a:p>
              </p:txBody>
            </p:sp>
            <p:sp>
              <p:nvSpPr>
                <p:cNvPr id="18" name="TextBox 17">
                  <a:extLst>
                    <a:ext uri="{FF2B5EF4-FFF2-40B4-BE49-F238E27FC236}">
                      <a16:creationId xmlns:a16="http://schemas.microsoft.com/office/drawing/2014/main" id="{5C996F8D-81DD-49BE-AD48-7BCF07CB68AC}"/>
                    </a:ext>
                  </a:extLst>
                </p:cNvPr>
                <p:cNvSpPr txBox="1"/>
                <p:nvPr/>
              </p:nvSpPr>
              <p:spPr bwMode="auto">
                <a:xfrm flipH="1">
                  <a:off x="8984316" y="3244375"/>
                  <a:ext cx="1106487" cy="276225"/>
                </a:xfrm>
                <a:prstGeom prst="rect">
                  <a:avLst/>
                </a:prstGeom>
                <a:grpFill/>
                <a:ln>
                  <a:solidFill>
                    <a:srgbClr val="C00000"/>
                  </a:solidFill>
                </a:ln>
              </p:spPr>
              <p:txBody>
                <a:bodyPr>
                  <a:spAutoFit/>
                </a:bodyPr>
                <a:lstStyle/>
                <a:p>
                  <a:pPr algn="ctr">
                    <a:defRPr/>
                  </a:pPr>
                  <a:r>
                    <a:rPr lang="en-GB" sz="1200" dirty="0"/>
                    <a:t>Suns</a:t>
                  </a:r>
                </a:p>
              </p:txBody>
            </p:sp>
            <p:sp>
              <p:nvSpPr>
                <p:cNvPr id="19" name="TextBox 18">
                  <a:extLst>
                    <a:ext uri="{FF2B5EF4-FFF2-40B4-BE49-F238E27FC236}">
                      <a16:creationId xmlns:a16="http://schemas.microsoft.com/office/drawing/2014/main" id="{41E939F3-AA55-4E2C-B35D-6ACBB9A4892A}"/>
                    </a:ext>
                  </a:extLst>
                </p:cNvPr>
                <p:cNvSpPr txBox="1"/>
                <p:nvPr/>
              </p:nvSpPr>
              <p:spPr bwMode="auto">
                <a:xfrm flipH="1">
                  <a:off x="8984316" y="3653950"/>
                  <a:ext cx="1106487" cy="276225"/>
                </a:xfrm>
                <a:prstGeom prst="rect">
                  <a:avLst/>
                </a:prstGeom>
                <a:grpFill/>
                <a:ln>
                  <a:solidFill>
                    <a:srgbClr val="C00000"/>
                  </a:solidFill>
                </a:ln>
              </p:spPr>
              <p:txBody>
                <a:bodyPr>
                  <a:spAutoFit/>
                </a:bodyPr>
                <a:lstStyle/>
                <a:p>
                  <a:pPr algn="ctr">
                    <a:defRPr/>
                  </a:pPr>
                  <a:r>
                    <a:rPr lang="en-GB" sz="1200" dirty="0"/>
                    <a:t>Commodore</a:t>
                  </a:r>
                </a:p>
              </p:txBody>
            </p:sp>
            <p:sp>
              <p:nvSpPr>
                <p:cNvPr id="20" name="TextBox 19">
                  <a:extLst>
                    <a:ext uri="{FF2B5EF4-FFF2-40B4-BE49-F238E27FC236}">
                      <a16:creationId xmlns:a16="http://schemas.microsoft.com/office/drawing/2014/main" id="{CE807256-37CA-4A20-962A-EBC620909CEA}"/>
                    </a:ext>
                  </a:extLst>
                </p:cNvPr>
                <p:cNvSpPr txBox="1"/>
                <p:nvPr/>
              </p:nvSpPr>
              <p:spPr bwMode="auto">
                <a:xfrm flipH="1">
                  <a:off x="8984316" y="4044475"/>
                  <a:ext cx="1106487" cy="276225"/>
                </a:xfrm>
                <a:prstGeom prst="rect">
                  <a:avLst/>
                </a:prstGeom>
                <a:grpFill/>
                <a:ln>
                  <a:solidFill>
                    <a:srgbClr val="C00000"/>
                  </a:solidFill>
                </a:ln>
              </p:spPr>
              <p:txBody>
                <a:bodyPr>
                  <a:spAutoFit/>
                </a:bodyPr>
                <a:lstStyle/>
                <a:p>
                  <a:pPr algn="ctr">
                    <a:defRPr/>
                  </a:pPr>
                  <a:r>
                    <a:rPr lang="en-GB" sz="1200" dirty="0"/>
                    <a:t>IBMs</a:t>
                  </a:r>
                </a:p>
              </p:txBody>
            </p:sp>
            <p:sp>
              <p:nvSpPr>
                <p:cNvPr id="21" name="TextBox 20">
                  <a:extLst>
                    <a:ext uri="{FF2B5EF4-FFF2-40B4-BE49-F238E27FC236}">
                      <a16:creationId xmlns:a16="http://schemas.microsoft.com/office/drawing/2014/main" id="{0DCDBE8B-5CB7-4422-B8D0-2E116C71494F}"/>
                    </a:ext>
                  </a:extLst>
                </p:cNvPr>
                <p:cNvSpPr txBox="1"/>
                <p:nvPr/>
              </p:nvSpPr>
              <p:spPr bwMode="auto">
                <a:xfrm flipH="1">
                  <a:off x="8984316" y="4454050"/>
                  <a:ext cx="1106487" cy="276225"/>
                </a:xfrm>
                <a:prstGeom prst="rect">
                  <a:avLst/>
                </a:prstGeom>
                <a:grpFill/>
                <a:ln>
                  <a:solidFill>
                    <a:srgbClr val="C00000"/>
                  </a:solidFill>
                </a:ln>
              </p:spPr>
              <p:txBody>
                <a:bodyPr>
                  <a:spAutoFit/>
                </a:bodyPr>
                <a:lstStyle/>
                <a:p>
                  <a:pPr algn="ctr">
                    <a:defRPr/>
                  </a:pPr>
                  <a:r>
                    <a:rPr lang="en-GB" sz="1200" dirty="0"/>
                    <a:t>Nintendo</a:t>
                  </a:r>
                </a:p>
              </p:txBody>
            </p:sp>
          </p:grpSp>
          <p:grpSp>
            <p:nvGrpSpPr>
              <p:cNvPr id="32" name="Group 123">
                <a:extLst>
                  <a:ext uri="{FF2B5EF4-FFF2-40B4-BE49-F238E27FC236}">
                    <a16:creationId xmlns:a16="http://schemas.microsoft.com/office/drawing/2014/main" id="{D0EED1D4-43D5-4D5B-B5E3-5A0E365E4E32}"/>
                  </a:ext>
                </a:extLst>
              </p:cNvPr>
              <p:cNvGrpSpPr>
                <a:grpSpLocks/>
              </p:cNvGrpSpPr>
              <p:nvPr/>
            </p:nvGrpSpPr>
            <p:grpSpPr bwMode="auto">
              <a:xfrm>
                <a:off x="6761113" y="2514924"/>
                <a:ext cx="582959" cy="2286774"/>
                <a:chOff x="5979794" y="2486025"/>
                <a:chExt cx="1116331" cy="2286774"/>
              </a:xfrm>
              <a:solidFill>
                <a:schemeClr val="accent2">
                  <a:lumMod val="20000"/>
                  <a:lumOff val="80000"/>
                </a:schemeClr>
              </a:solidFill>
            </p:grpSpPr>
            <p:sp>
              <p:nvSpPr>
                <p:cNvPr id="48" name="TextBox 47">
                  <a:extLst>
                    <a:ext uri="{FF2B5EF4-FFF2-40B4-BE49-F238E27FC236}">
                      <a16:creationId xmlns:a16="http://schemas.microsoft.com/office/drawing/2014/main" id="{06720527-1A5A-4736-AD14-AF8550C9CBE8}"/>
                    </a:ext>
                  </a:extLst>
                </p:cNvPr>
                <p:cNvSpPr txBox="1"/>
                <p:nvPr/>
              </p:nvSpPr>
              <p:spPr>
                <a:xfrm flipH="1">
                  <a:off x="5989009" y="2486412"/>
                  <a:ext cx="1106548" cy="276225"/>
                </a:xfrm>
                <a:prstGeom prst="rect">
                  <a:avLst/>
                </a:prstGeom>
                <a:grpFill/>
                <a:ln>
                  <a:solidFill>
                    <a:srgbClr val="C00000"/>
                  </a:solidFill>
                  <a:prstDash val="dash"/>
                </a:ln>
              </p:spPr>
              <p:txBody>
                <a:bodyPr>
                  <a:spAutoFit/>
                </a:bodyPr>
                <a:lstStyle/>
                <a:p>
                  <a:pPr algn="ctr">
                    <a:defRPr/>
                  </a:pPr>
                  <a:r>
                    <a:rPr lang="en-GB" sz="1200" dirty="0"/>
                    <a:t>VM</a:t>
                  </a:r>
                </a:p>
              </p:txBody>
            </p:sp>
            <p:sp>
              <p:nvSpPr>
                <p:cNvPr id="49" name="TextBox 48">
                  <a:extLst>
                    <a:ext uri="{FF2B5EF4-FFF2-40B4-BE49-F238E27FC236}">
                      <a16:creationId xmlns:a16="http://schemas.microsoft.com/office/drawing/2014/main" id="{66093147-45EE-4FE6-B23C-98CFE84FE105}"/>
                    </a:ext>
                  </a:extLst>
                </p:cNvPr>
                <p:cNvSpPr txBox="1"/>
                <p:nvPr/>
              </p:nvSpPr>
              <p:spPr>
                <a:xfrm flipH="1">
                  <a:off x="5989009" y="2895987"/>
                  <a:ext cx="1106548" cy="276225"/>
                </a:xfrm>
                <a:prstGeom prst="rect">
                  <a:avLst/>
                </a:prstGeom>
                <a:grpFill/>
                <a:ln>
                  <a:solidFill>
                    <a:srgbClr val="C00000"/>
                  </a:solidFill>
                  <a:prstDash val="dash"/>
                </a:ln>
              </p:spPr>
              <p:txBody>
                <a:bodyPr>
                  <a:spAutoFit/>
                </a:bodyPr>
                <a:lstStyle/>
                <a:p>
                  <a:pPr algn="ctr">
                    <a:defRPr/>
                  </a:pPr>
                  <a:r>
                    <a:rPr lang="en-GB" sz="1200" dirty="0"/>
                    <a:t>VM</a:t>
                  </a:r>
                </a:p>
              </p:txBody>
            </p:sp>
            <p:sp>
              <p:nvSpPr>
                <p:cNvPr id="50" name="TextBox 49">
                  <a:extLst>
                    <a:ext uri="{FF2B5EF4-FFF2-40B4-BE49-F238E27FC236}">
                      <a16:creationId xmlns:a16="http://schemas.microsoft.com/office/drawing/2014/main" id="{F6EB4EA2-BBE4-48B8-9C68-E78F5093AB95}"/>
                    </a:ext>
                  </a:extLst>
                </p:cNvPr>
                <p:cNvSpPr txBox="1"/>
                <p:nvPr/>
              </p:nvSpPr>
              <p:spPr>
                <a:xfrm flipH="1">
                  <a:off x="5979890" y="3286512"/>
                  <a:ext cx="1106548" cy="276225"/>
                </a:xfrm>
                <a:prstGeom prst="rect">
                  <a:avLst/>
                </a:prstGeom>
                <a:grpFill/>
                <a:ln>
                  <a:solidFill>
                    <a:srgbClr val="C00000"/>
                  </a:solidFill>
                  <a:prstDash val="dash"/>
                </a:ln>
              </p:spPr>
              <p:txBody>
                <a:bodyPr>
                  <a:spAutoFit/>
                </a:bodyPr>
                <a:lstStyle/>
                <a:p>
                  <a:pPr algn="ctr">
                    <a:defRPr/>
                  </a:pPr>
                  <a:r>
                    <a:rPr lang="en-GB" sz="1200" dirty="0"/>
                    <a:t>VM</a:t>
                  </a:r>
                </a:p>
              </p:txBody>
            </p:sp>
            <p:sp>
              <p:nvSpPr>
                <p:cNvPr id="51" name="TextBox 50">
                  <a:extLst>
                    <a:ext uri="{FF2B5EF4-FFF2-40B4-BE49-F238E27FC236}">
                      <a16:creationId xmlns:a16="http://schemas.microsoft.com/office/drawing/2014/main" id="{1AB86BD8-BE06-4CB9-9477-0D4EFE5D553A}"/>
                    </a:ext>
                  </a:extLst>
                </p:cNvPr>
                <p:cNvSpPr txBox="1"/>
                <p:nvPr/>
              </p:nvSpPr>
              <p:spPr>
                <a:xfrm flipH="1">
                  <a:off x="5979890" y="3696087"/>
                  <a:ext cx="1106548" cy="276225"/>
                </a:xfrm>
                <a:prstGeom prst="rect">
                  <a:avLst/>
                </a:prstGeom>
                <a:grpFill/>
                <a:ln>
                  <a:solidFill>
                    <a:srgbClr val="C00000"/>
                  </a:solidFill>
                  <a:prstDash val="dash"/>
                </a:ln>
              </p:spPr>
              <p:txBody>
                <a:bodyPr>
                  <a:spAutoFit/>
                </a:bodyPr>
                <a:lstStyle/>
                <a:p>
                  <a:pPr algn="ctr">
                    <a:defRPr/>
                  </a:pPr>
                  <a:r>
                    <a:rPr lang="en-GB" sz="1200" dirty="0"/>
                    <a:t>VM</a:t>
                  </a:r>
                </a:p>
              </p:txBody>
            </p:sp>
            <p:sp>
              <p:nvSpPr>
                <p:cNvPr id="52" name="TextBox 51">
                  <a:extLst>
                    <a:ext uri="{FF2B5EF4-FFF2-40B4-BE49-F238E27FC236}">
                      <a16:creationId xmlns:a16="http://schemas.microsoft.com/office/drawing/2014/main" id="{04777781-F365-40C2-9BA6-8B56E5A86E95}"/>
                    </a:ext>
                  </a:extLst>
                </p:cNvPr>
                <p:cNvSpPr txBox="1"/>
                <p:nvPr/>
              </p:nvSpPr>
              <p:spPr>
                <a:xfrm flipH="1">
                  <a:off x="5979890" y="4086612"/>
                  <a:ext cx="1106548" cy="276225"/>
                </a:xfrm>
                <a:prstGeom prst="rect">
                  <a:avLst/>
                </a:prstGeom>
                <a:grpFill/>
                <a:ln>
                  <a:solidFill>
                    <a:srgbClr val="C00000"/>
                  </a:solidFill>
                  <a:prstDash val="dash"/>
                </a:ln>
              </p:spPr>
              <p:txBody>
                <a:bodyPr>
                  <a:spAutoFit/>
                </a:bodyPr>
                <a:lstStyle/>
                <a:p>
                  <a:pPr algn="ctr">
                    <a:defRPr/>
                  </a:pPr>
                  <a:r>
                    <a:rPr lang="en-GB" sz="1200" dirty="0"/>
                    <a:t>VM</a:t>
                  </a:r>
                </a:p>
              </p:txBody>
            </p:sp>
            <p:sp>
              <p:nvSpPr>
                <p:cNvPr id="53" name="TextBox 52">
                  <a:extLst>
                    <a:ext uri="{FF2B5EF4-FFF2-40B4-BE49-F238E27FC236}">
                      <a16:creationId xmlns:a16="http://schemas.microsoft.com/office/drawing/2014/main" id="{93762015-1260-444A-AFEE-ACACFA772891}"/>
                    </a:ext>
                  </a:extLst>
                </p:cNvPr>
                <p:cNvSpPr txBox="1"/>
                <p:nvPr/>
              </p:nvSpPr>
              <p:spPr>
                <a:xfrm flipH="1">
                  <a:off x="5979890" y="4496187"/>
                  <a:ext cx="1106548" cy="276225"/>
                </a:xfrm>
                <a:prstGeom prst="rect">
                  <a:avLst/>
                </a:prstGeom>
                <a:grpFill/>
                <a:ln>
                  <a:solidFill>
                    <a:srgbClr val="C00000"/>
                  </a:solidFill>
                  <a:prstDash val="dash"/>
                </a:ln>
              </p:spPr>
              <p:txBody>
                <a:bodyPr>
                  <a:spAutoFit/>
                </a:bodyPr>
                <a:lstStyle/>
                <a:p>
                  <a:pPr algn="ctr">
                    <a:defRPr/>
                  </a:pPr>
                  <a:r>
                    <a:rPr lang="en-GB" sz="1200" dirty="0"/>
                    <a:t>VM</a:t>
                  </a:r>
                </a:p>
              </p:txBody>
            </p:sp>
          </p:grpSp>
          <p:cxnSp>
            <p:nvCxnSpPr>
              <p:cNvPr id="40" name="Straight Connector 39">
                <a:extLst>
                  <a:ext uri="{FF2B5EF4-FFF2-40B4-BE49-F238E27FC236}">
                    <a16:creationId xmlns:a16="http://schemas.microsoft.com/office/drawing/2014/main" id="{2ED8F135-1AE2-4815-9BA6-0F713B675230}"/>
                  </a:ext>
                </a:extLst>
              </p:cNvPr>
              <p:cNvCxnSpPr>
                <a:cxnSpLocks/>
              </p:cNvCxnSpPr>
              <p:nvPr/>
            </p:nvCxnSpPr>
            <p:spPr bwMode="auto">
              <a:xfrm flipV="1">
                <a:off x="7339013" y="2663791"/>
                <a:ext cx="427038" cy="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57" name="Group 56">
                <a:extLst>
                  <a:ext uri="{FF2B5EF4-FFF2-40B4-BE49-F238E27FC236}">
                    <a16:creationId xmlns:a16="http://schemas.microsoft.com/office/drawing/2014/main" id="{921F2413-A575-452D-857C-3B211D859BAE}"/>
                  </a:ext>
                </a:extLst>
              </p:cNvPr>
              <p:cNvGrpSpPr/>
              <p:nvPr/>
            </p:nvGrpSpPr>
            <p:grpSpPr>
              <a:xfrm>
                <a:off x="563050" y="2315687"/>
                <a:ext cx="6202875" cy="2676525"/>
                <a:chOff x="563050" y="2315687"/>
                <a:chExt cx="6202875" cy="2676525"/>
              </a:xfrm>
            </p:grpSpPr>
            <p:grpSp>
              <p:nvGrpSpPr>
                <p:cNvPr id="55" name="Group 54">
                  <a:extLst>
                    <a:ext uri="{FF2B5EF4-FFF2-40B4-BE49-F238E27FC236}">
                      <a16:creationId xmlns:a16="http://schemas.microsoft.com/office/drawing/2014/main" id="{90D14880-2447-4A72-BDEC-ED975AB74B3B}"/>
                    </a:ext>
                  </a:extLst>
                </p:cNvPr>
                <p:cNvGrpSpPr/>
                <p:nvPr/>
              </p:nvGrpSpPr>
              <p:grpSpPr>
                <a:xfrm>
                  <a:off x="563050" y="2315687"/>
                  <a:ext cx="2107591" cy="2676525"/>
                  <a:chOff x="1602441" y="2244250"/>
                  <a:chExt cx="2107591" cy="2676525"/>
                </a:xfrm>
              </p:grpSpPr>
              <p:grpSp>
                <p:nvGrpSpPr>
                  <p:cNvPr id="54" name="Group 53">
                    <a:extLst>
                      <a:ext uri="{FF2B5EF4-FFF2-40B4-BE49-F238E27FC236}">
                        <a16:creationId xmlns:a16="http://schemas.microsoft.com/office/drawing/2014/main" id="{62283C45-D97B-4DC7-83AC-8232B75B2E5C}"/>
                      </a:ext>
                    </a:extLst>
                  </p:cNvPr>
                  <p:cNvGrpSpPr/>
                  <p:nvPr/>
                </p:nvGrpSpPr>
                <p:grpSpPr>
                  <a:xfrm>
                    <a:off x="1602441" y="2244250"/>
                    <a:ext cx="706437" cy="2676525"/>
                    <a:chOff x="1602441" y="2244250"/>
                    <a:chExt cx="706437" cy="2676525"/>
                  </a:xfrm>
                  <a:solidFill>
                    <a:schemeClr val="accent2">
                      <a:lumMod val="20000"/>
                      <a:lumOff val="80000"/>
                    </a:schemeClr>
                  </a:solidFill>
                </p:grpSpPr>
                <p:sp>
                  <p:nvSpPr>
                    <p:cNvPr id="8" name="TextBox 7">
                      <a:extLst>
                        <a:ext uri="{FF2B5EF4-FFF2-40B4-BE49-F238E27FC236}">
                          <a16:creationId xmlns:a16="http://schemas.microsoft.com/office/drawing/2014/main" id="{D8A90D6B-9076-42E3-893E-3E6D1DF00A30}"/>
                        </a:ext>
                      </a:extLst>
                    </p:cNvPr>
                    <p:cNvSpPr txBox="1"/>
                    <p:nvPr/>
                  </p:nvSpPr>
                  <p:spPr bwMode="auto">
                    <a:xfrm flipH="1">
                      <a:off x="1621491" y="2244250"/>
                      <a:ext cx="687387" cy="276225"/>
                    </a:xfrm>
                    <a:prstGeom prst="rect">
                      <a:avLst/>
                    </a:prstGeom>
                    <a:grpFill/>
                    <a:ln>
                      <a:solidFill>
                        <a:srgbClr val="C00000"/>
                      </a:solidFill>
                    </a:ln>
                  </p:spPr>
                  <p:txBody>
                    <a:bodyPr>
                      <a:spAutoFit/>
                    </a:bodyPr>
                    <a:lstStyle/>
                    <a:p>
                      <a:pPr algn="ctr">
                        <a:defRPr/>
                      </a:pPr>
                      <a:r>
                        <a:rPr lang="en-GB" sz="1200" dirty="0"/>
                        <a:t>C++</a:t>
                      </a:r>
                    </a:p>
                  </p:txBody>
                </p:sp>
                <p:sp>
                  <p:nvSpPr>
                    <p:cNvPr id="9" name="TextBox 8">
                      <a:extLst>
                        <a:ext uri="{FF2B5EF4-FFF2-40B4-BE49-F238E27FC236}">
                          <a16:creationId xmlns:a16="http://schemas.microsoft.com/office/drawing/2014/main" id="{79F7312F-2814-49F6-B1F0-964DF8FD7087}"/>
                        </a:ext>
                      </a:extLst>
                    </p:cNvPr>
                    <p:cNvSpPr txBox="1"/>
                    <p:nvPr/>
                  </p:nvSpPr>
                  <p:spPr bwMode="auto">
                    <a:xfrm flipH="1">
                      <a:off x="1611966" y="2634775"/>
                      <a:ext cx="687387" cy="276225"/>
                    </a:xfrm>
                    <a:prstGeom prst="rect">
                      <a:avLst/>
                    </a:prstGeom>
                    <a:grpFill/>
                    <a:ln>
                      <a:solidFill>
                        <a:srgbClr val="C00000"/>
                      </a:solidFill>
                    </a:ln>
                  </p:spPr>
                  <p:txBody>
                    <a:bodyPr>
                      <a:spAutoFit/>
                    </a:bodyPr>
                    <a:lstStyle/>
                    <a:p>
                      <a:pPr algn="ctr">
                        <a:defRPr/>
                      </a:pPr>
                      <a:r>
                        <a:rPr lang="en-GB" sz="1200" dirty="0"/>
                        <a:t>Java</a:t>
                      </a:r>
                    </a:p>
                  </p:txBody>
                </p:sp>
                <p:sp>
                  <p:nvSpPr>
                    <p:cNvPr id="10" name="TextBox 9">
                      <a:extLst>
                        <a:ext uri="{FF2B5EF4-FFF2-40B4-BE49-F238E27FC236}">
                          <a16:creationId xmlns:a16="http://schemas.microsoft.com/office/drawing/2014/main" id="{B7B79B97-C008-4DCE-BEDA-BFD303A9B8FE}"/>
                        </a:ext>
                      </a:extLst>
                    </p:cNvPr>
                    <p:cNvSpPr txBox="1"/>
                    <p:nvPr/>
                  </p:nvSpPr>
                  <p:spPr bwMode="auto">
                    <a:xfrm flipH="1">
                      <a:off x="1611966" y="3044350"/>
                      <a:ext cx="687387" cy="276225"/>
                    </a:xfrm>
                    <a:prstGeom prst="rect">
                      <a:avLst/>
                    </a:prstGeom>
                    <a:grpFill/>
                    <a:ln>
                      <a:solidFill>
                        <a:srgbClr val="C00000"/>
                      </a:solidFill>
                    </a:ln>
                  </p:spPr>
                  <p:txBody>
                    <a:bodyPr>
                      <a:spAutoFit/>
                    </a:bodyPr>
                    <a:lstStyle/>
                    <a:p>
                      <a:pPr algn="ctr">
                        <a:defRPr/>
                      </a:pPr>
                      <a:r>
                        <a:rPr lang="en-GB" sz="1200" dirty="0"/>
                        <a:t>Python</a:t>
                      </a:r>
                    </a:p>
                  </p:txBody>
                </p:sp>
                <p:sp>
                  <p:nvSpPr>
                    <p:cNvPr id="11" name="TextBox 10">
                      <a:extLst>
                        <a:ext uri="{FF2B5EF4-FFF2-40B4-BE49-F238E27FC236}">
                          <a16:creationId xmlns:a16="http://schemas.microsoft.com/office/drawing/2014/main" id="{5CADEDA1-F5A8-4860-8939-8EAAFA11D097}"/>
                        </a:ext>
                      </a:extLst>
                    </p:cNvPr>
                    <p:cNvSpPr txBox="1"/>
                    <p:nvPr/>
                  </p:nvSpPr>
                  <p:spPr bwMode="auto">
                    <a:xfrm flipH="1">
                      <a:off x="1611966" y="3434875"/>
                      <a:ext cx="687387" cy="276225"/>
                    </a:xfrm>
                    <a:prstGeom prst="rect">
                      <a:avLst/>
                    </a:prstGeom>
                    <a:grpFill/>
                    <a:ln>
                      <a:solidFill>
                        <a:srgbClr val="C00000"/>
                      </a:solidFill>
                    </a:ln>
                  </p:spPr>
                  <p:txBody>
                    <a:bodyPr>
                      <a:spAutoFit/>
                    </a:bodyPr>
                    <a:lstStyle/>
                    <a:p>
                      <a:pPr algn="ctr">
                        <a:defRPr/>
                      </a:pPr>
                      <a:r>
                        <a:rPr lang="en-GB" sz="1200" dirty="0"/>
                        <a:t>C#</a:t>
                      </a:r>
                    </a:p>
                  </p:txBody>
                </p:sp>
                <p:sp>
                  <p:nvSpPr>
                    <p:cNvPr id="12" name="TextBox 11">
                      <a:extLst>
                        <a:ext uri="{FF2B5EF4-FFF2-40B4-BE49-F238E27FC236}">
                          <a16:creationId xmlns:a16="http://schemas.microsoft.com/office/drawing/2014/main" id="{61BEFACE-B64D-45AC-9933-D5913F64C25A}"/>
                        </a:ext>
                      </a:extLst>
                    </p:cNvPr>
                    <p:cNvSpPr txBox="1"/>
                    <p:nvPr/>
                  </p:nvSpPr>
                  <p:spPr bwMode="auto">
                    <a:xfrm flipH="1">
                      <a:off x="1611966" y="3844450"/>
                      <a:ext cx="687387" cy="276225"/>
                    </a:xfrm>
                    <a:prstGeom prst="rect">
                      <a:avLst/>
                    </a:prstGeom>
                    <a:grpFill/>
                    <a:ln>
                      <a:solidFill>
                        <a:srgbClr val="C00000"/>
                      </a:solidFill>
                    </a:ln>
                  </p:spPr>
                  <p:txBody>
                    <a:bodyPr>
                      <a:spAutoFit/>
                    </a:bodyPr>
                    <a:lstStyle/>
                    <a:p>
                      <a:pPr algn="ctr">
                        <a:defRPr/>
                      </a:pPr>
                      <a:r>
                        <a:rPr lang="en-GB" sz="1200" dirty="0"/>
                        <a:t>Delphi</a:t>
                      </a:r>
                    </a:p>
                  </p:txBody>
                </p:sp>
                <p:sp>
                  <p:nvSpPr>
                    <p:cNvPr id="13" name="TextBox 12">
                      <a:extLst>
                        <a:ext uri="{FF2B5EF4-FFF2-40B4-BE49-F238E27FC236}">
                          <a16:creationId xmlns:a16="http://schemas.microsoft.com/office/drawing/2014/main" id="{ED95B19A-7DA9-4A86-A2DC-2EB3354B3B86}"/>
                        </a:ext>
                      </a:extLst>
                    </p:cNvPr>
                    <p:cNvSpPr txBox="1"/>
                    <p:nvPr/>
                  </p:nvSpPr>
                  <p:spPr bwMode="auto">
                    <a:xfrm flipH="1">
                      <a:off x="1602441" y="4234975"/>
                      <a:ext cx="687387" cy="276225"/>
                    </a:xfrm>
                    <a:prstGeom prst="rect">
                      <a:avLst/>
                    </a:prstGeom>
                    <a:grpFill/>
                    <a:ln>
                      <a:solidFill>
                        <a:srgbClr val="C00000"/>
                      </a:solidFill>
                    </a:ln>
                  </p:spPr>
                  <p:txBody>
                    <a:bodyPr>
                      <a:spAutoFit/>
                    </a:bodyPr>
                    <a:lstStyle/>
                    <a:p>
                      <a:pPr algn="ctr">
                        <a:defRPr/>
                      </a:pPr>
                      <a:r>
                        <a:rPr lang="en-GB" sz="1200" dirty="0"/>
                        <a:t>Perl</a:t>
                      </a:r>
                    </a:p>
                  </p:txBody>
                </p:sp>
                <p:sp>
                  <p:nvSpPr>
                    <p:cNvPr id="14" name="TextBox 13">
                      <a:extLst>
                        <a:ext uri="{FF2B5EF4-FFF2-40B4-BE49-F238E27FC236}">
                          <a16:creationId xmlns:a16="http://schemas.microsoft.com/office/drawing/2014/main" id="{5C3FCDB7-7E2D-450B-B8FC-90EBE829DF4D}"/>
                        </a:ext>
                      </a:extLst>
                    </p:cNvPr>
                    <p:cNvSpPr txBox="1"/>
                    <p:nvPr/>
                  </p:nvSpPr>
                  <p:spPr bwMode="auto">
                    <a:xfrm flipH="1">
                      <a:off x="1602441" y="4644550"/>
                      <a:ext cx="687387" cy="276225"/>
                    </a:xfrm>
                    <a:prstGeom prst="rect">
                      <a:avLst/>
                    </a:prstGeom>
                    <a:grpFill/>
                    <a:ln>
                      <a:solidFill>
                        <a:srgbClr val="C00000"/>
                      </a:solidFill>
                    </a:ln>
                  </p:spPr>
                  <p:txBody>
                    <a:bodyPr>
                      <a:spAutoFit/>
                    </a:bodyPr>
                    <a:lstStyle/>
                    <a:p>
                      <a:pPr algn="ctr">
                        <a:defRPr/>
                      </a:pPr>
                      <a:r>
                        <a:rPr lang="en-GB" sz="1200" dirty="0"/>
                        <a:t>VB</a:t>
                      </a:r>
                    </a:p>
                  </p:txBody>
                </p:sp>
              </p:grpSp>
              <p:grpSp>
                <p:nvGrpSpPr>
                  <p:cNvPr id="4" name="Group 3">
                    <a:extLst>
                      <a:ext uri="{FF2B5EF4-FFF2-40B4-BE49-F238E27FC236}">
                        <a16:creationId xmlns:a16="http://schemas.microsoft.com/office/drawing/2014/main" id="{69E283D3-EE8A-4913-BADA-3E69FA9664D6}"/>
                      </a:ext>
                    </a:extLst>
                  </p:cNvPr>
                  <p:cNvGrpSpPr/>
                  <p:nvPr/>
                </p:nvGrpSpPr>
                <p:grpSpPr>
                  <a:xfrm>
                    <a:off x="2300332" y="2392599"/>
                    <a:ext cx="1409700" cy="2400300"/>
                    <a:chOff x="2308878" y="2392599"/>
                    <a:chExt cx="1409700" cy="2400300"/>
                  </a:xfrm>
                </p:grpSpPr>
                <p:cxnSp>
                  <p:nvCxnSpPr>
                    <p:cNvPr id="24" name="Straight Connector 23">
                      <a:extLst>
                        <a:ext uri="{FF2B5EF4-FFF2-40B4-BE49-F238E27FC236}">
                          <a16:creationId xmlns:a16="http://schemas.microsoft.com/office/drawing/2014/main" id="{B95377D5-984A-4614-A299-02BB08807E3D}"/>
                        </a:ext>
                      </a:extLst>
                    </p:cNvPr>
                    <p:cNvCxnSpPr>
                      <a:stCxn id="8" idx="1"/>
                    </p:cNvCxnSpPr>
                    <p:nvPr/>
                  </p:nvCxnSpPr>
                  <p:spPr bwMode="auto">
                    <a:xfrm>
                      <a:off x="2327928" y="2392599"/>
                      <a:ext cx="1390650" cy="1214437"/>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2EEAAEE-25E1-4D1B-9C81-25F5715020AB}"/>
                        </a:ext>
                      </a:extLst>
                    </p:cNvPr>
                    <p:cNvCxnSpPr>
                      <a:stCxn id="9" idx="1"/>
                    </p:cNvCxnSpPr>
                    <p:nvPr/>
                  </p:nvCxnSpPr>
                  <p:spPr bwMode="auto">
                    <a:xfrm>
                      <a:off x="2318403" y="2783124"/>
                      <a:ext cx="1400174" cy="82391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D7107E2-6932-4BA8-9D4C-C97252D72426}"/>
                        </a:ext>
                      </a:extLst>
                    </p:cNvPr>
                    <p:cNvCxnSpPr>
                      <a:stCxn id="10" idx="1"/>
                    </p:cNvCxnSpPr>
                    <p:nvPr/>
                  </p:nvCxnSpPr>
                  <p:spPr bwMode="auto">
                    <a:xfrm>
                      <a:off x="2318403" y="3192699"/>
                      <a:ext cx="1400174" cy="414337"/>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2D93697-1E32-4556-B018-CBF66C490725}"/>
                        </a:ext>
                      </a:extLst>
                    </p:cNvPr>
                    <p:cNvCxnSpPr>
                      <a:stCxn id="11" idx="1"/>
                    </p:cNvCxnSpPr>
                    <p:nvPr/>
                  </p:nvCxnSpPr>
                  <p:spPr bwMode="auto">
                    <a:xfrm>
                      <a:off x="2318403" y="3583224"/>
                      <a:ext cx="1400174" cy="2381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E130030-E69E-470F-90AC-56D7E321D6A8}"/>
                        </a:ext>
                      </a:extLst>
                    </p:cNvPr>
                    <p:cNvCxnSpPr>
                      <a:stCxn id="12" idx="1"/>
                    </p:cNvCxnSpPr>
                    <p:nvPr/>
                  </p:nvCxnSpPr>
                  <p:spPr bwMode="auto">
                    <a:xfrm flipV="1">
                      <a:off x="2318403" y="3607036"/>
                      <a:ext cx="1400174" cy="385763"/>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321307BD-0A7A-4D38-A210-DF93BED52B6A}"/>
                        </a:ext>
                      </a:extLst>
                    </p:cNvPr>
                    <p:cNvCxnSpPr>
                      <a:stCxn id="13" idx="1"/>
                    </p:cNvCxnSpPr>
                    <p:nvPr/>
                  </p:nvCxnSpPr>
                  <p:spPr bwMode="auto">
                    <a:xfrm flipV="1">
                      <a:off x="2308878" y="3607036"/>
                      <a:ext cx="1409700" cy="776288"/>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22EC2B1-612A-4F6F-A29A-D5FE2D57ABE5}"/>
                        </a:ext>
                      </a:extLst>
                    </p:cNvPr>
                    <p:cNvCxnSpPr>
                      <a:stCxn id="14" idx="1"/>
                    </p:cNvCxnSpPr>
                    <p:nvPr/>
                  </p:nvCxnSpPr>
                  <p:spPr bwMode="auto">
                    <a:xfrm flipV="1">
                      <a:off x="2308878" y="3607036"/>
                      <a:ext cx="1409700" cy="1185863"/>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grpSp>
              <p:nvGrpSpPr>
                <p:cNvPr id="56" name="Group 55">
                  <a:extLst>
                    <a:ext uri="{FF2B5EF4-FFF2-40B4-BE49-F238E27FC236}">
                      <a16:creationId xmlns:a16="http://schemas.microsoft.com/office/drawing/2014/main" id="{9B7B8024-5A71-4CA6-AB1D-81CB2860942D}"/>
                    </a:ext>
                  </a:extLst>
                </p:cNvPr>
                <p:cNvGrpSpPr/>
                <p:nvPr/>
              </p:nvGrpSpPr>
              <p:grpSpPr>
                <a:xfrm>
                  <a:off x="3495675" y="2653424"/>
                  <a:ext cx="3270250" cy="2009775"/>
                  <a:chOff x="3495675" y="2653424"/>
                  <a:chExt cx="3270250" cy="2009775"/>
                </a:xfrm>
              </p:grpSpPr>
              <p:cxnSp>
                <p:nvCxnSpPr>
                  <p:cNvPr id="33" name="Straight Connector 32">
                    <a:extLst>
                      <a:ext uri="{FF2B5EF4-FFF2-40B4-BE49-F238E27FC236}">
                        <a16:creationId xmlns:a16="http://schemas.microsoft.com/office/drawing/2014/main" id="{1FBCCEB0-D2C2-4250-A2DC-F238B986E692}"/>
                      </a:ext>
                    </a:extLst>
                  </p:cNvPr>
                  <p:cNvCxnSpPr>
                    <a:stCxn id="48" idx="3"/>
                  </p:cNvCxnSpPr>
                  <p:nvPr/>
                </p:nvCxnSpPr>
                <p:spPr bwMode="auto">
                  <a:xfrm rot="10800000" flipV="1">
                    <a:off x="3495675" y="2653424"/>
                    <a:ext cx="3270250" cy="1004887"/>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2D27FF0-16EF-4503-B62C-C1E5B8A45253}"/>
                      </a:ext>
                    </a:extLst>
                  </p:cNvPr>
                  <p:cNvCxnSpPr>
                    <a:stCxn id="49" idx="3"/>
                  </p:cNvCxnSpPr>
                  <p:nvPr/>
                </p:nvCxnSpPr>
                <p:spPr bwMode="auto">
                  <a:xfrm rot="10800000" flipV="1">
                    <a:off x="3495675" y="3062999"/>
                    <a:ext cx="3270250" cy="59531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98BF5B6-5090-44D2-9E54-371194134F3B}"/>
                      </a:ext>
                    </a:extLst>
                  </p:cNvPr>
                  <p:cNvCxnSpPr>
                    <a:stCxn id="50" idx="3"/>
                  </p:cNvCxnSpPr>
                  <p:nvPr/>
                </p:nvCxnSpPr>
                <p:spPr bwMode="auto">
                  <a:xfrm rot="10800000" flipV="1">
                    <a:off x="3495675" y="3453524"/>
                    <a:ext cx="3265488" cy="204787"/>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11BD0C6-CC1B-4447-BBAB-9ADEC9B1E71A}"/>
                      </a:ext>
                    </a:extLst>
                  </p:cNvPr>
                  <p:cNvCxnSpPr>
                    <a:stCxn id="51" idx="3"/>
                  </p:cNvCxnSpPr>
                  <p:nvPr/>
                </p:nvCxnSpPr>
                <p:spPr bwMode="auto">
                  <a:xfrm rot="10800000">
                    <a:off x="3495675" y="3658311"/>
                    <a:ext cx="3265488" cy="204788"/>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F7AD1E9-2A15-4AA2-A113-685D6D9D8FE2}"/>
                      </a:ext>
                    </a:extLst>
                  </p:cNvPr>
                  <p:cNvCxnSpPr>
                    <a:stCxn id="52" idx="3"/>
                  </p:cNvCxnSpPr>
                  <p:nvPr/>
                </p:nvCxnSpPr>
                <p:spPr bwMode="auto">
                  <a:xfrm rot="10800000">
                    <a:off x="3495675" y="3658311"/>
                    <a:ext cx="3265488" cy="595313"/>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24E3227-1BDE-4624-916A-59A76197C73A}"/>
                      </a:ext>
                    </a:extLst>
                  </p:cNvPr>
                  <p:cNvCxnSpPr>
                    <a:stCxn id="53" idx="3"/>
                  </p:cNvCxnSpPr>
                  <p:nvPr/>
                </p:nvCxnSpPr>
                <p:spPr bwMode="auto">
                  <a:xfrm rot="10800000">
                    <a:off x="3495675" y="3658311"/>
                    <a:ext cx="3265488" cy="1004888"/>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45" name="Group 31">
                  <a:extLst>
                    <a:ext uri="{FF2B5EF4-FFF2-40B4-BE49-F238E27FC236}">
                      <a16:creationId xmlns:a16="http://schemas.microsoft.com/office/drawing/2014/main" id="{A8099D13-37E8-4CE5-A270-7B88ABDAE74E}"/>
                    </a:ext>
                  </a:extLst>
                </p:cNvPr>
                <p:cNvGrpSpPr>
                  <a:grpSpLocks/>
                </p:cNvGrpSpPr>
                <p:nvPr/>
              </p:nvGrpSpPr>
              <p:grpSpPr bwMode="auto">
                <a:xfrm>
                  <a:off x="2511630" y="2844324"/>
                  <a:ext cx="1143053" cy="1281112"/>
                  <a:chOff x="1733550" y="2062163"/>
                  <a:chExt cx="1142999" cy="1281112"/>
                </a:xfrm>
              </p:grpSpPr>
              <p:pic>
                <p:nvPicPr>
                  <p:cNvPr id="46" name="Picture 2" descr="C:\Users\Molcavian\AppData\Local\Microsoft\Windows\Temporary Internet Files\Content.IE5\NFL8MG3F\MCj04325990000[1].png">
                    <a:extLst>
                      <a:ext uri="{FF2B5EF4-FFF2-40B4-BE49-F238E27FC236}">
                        <a16:creationId xmlns:a16="http://schemas.microsoft.com/office/drawing/2014/main" id="{0A04ADE6-A4BB-4A3B-ACA2-3E4356870956}"/>
                      </a:ext>
                    </a:extLst>
                  </p:cNvPr>
                  <p:cNvPicPr>
                    <a:picLocks noChangeAspect="1" noChangeArrowheads="1"/>
                  </p:cNvPicPr>
                  <p:nvPr/>
                </p:nvPicPr>
                <p:blipFill>
                  <a:blip r:embed="rId2">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1809750" y="2352675"/>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Text Box 23">
                    <a:extLst>
                      <a:ext uri="{FF2B5EF4-FFF2-40B4-BE49-F238E27FC236}">
                        <a16:creationId xmlns:a16="http://schemas.microsoft.com/office/drawing/2014/main" id="{A34F349E-25EF-4FCE-806D-0A0ADAA6EDAB}"/>
                      </a:ext>
                    </a:extLst>
                  </p:cNvPr>
                  <p:cNvSpPr txBox="1">
                    <a:spLocks noChangeArrowheads="1"/>
                  </p:cNvSpPr>
                  <p:nvPr/>
                </p:nvSpPr>
                <p:spPr bwMode="auto">
                  <a:xfrm>
                    <a:off x="1733487" y="2062550"/>
                    <a:ext cx="1142946" cy="415925"/>
                  </a:xfrm>
                  <a:prstGeom prst="rect">
                    <a:avLst/>
                  </a:prstGeom>
                  <a:noFill/>
                  <a:ln w="9525">
                    <a:noFill/>
                    <a:miter lim="800000"/>
                    <a:headEnd/>
                    <a:tailEnd/>
                  </a:ln>
                </p:spPr>
                <p:txBody>
                  <a:bodyPr>
                    <a:spAutoFit/>
                  </a:bodyPr>
                  <a:lstStyle/>
                  <a:p>
                    <a:pPr algn="ctr">
                      <a:defRPr/>
                    </a:pPr>
                    <a:r>
                      <a:rPr lang="en-GB" sz="1050" dirty="0">
                        <a:latin typeface="Courier New" pitchFamily="49" charset="0"/>
                        <a:cs typeface="Courier New" pitchFamily="49" charset="0"/>
                      </a:rPr>
                      <a:t>Intermediate</a:t>
                    </a:r>
                  </a:p>
                  <a:p>
                    <a:pPr algn="ctr">
                      <a:defRPr/>
                    </a:pPr>
                    <a:r>
                      <a:rPr lang="en-GB" sz="1050" dirty="0">
                        <a:latin typeface="Courier New" pitchFamily="49" charset="0"/>
                        <a:cs typeface="Courier New" pitchFamily="49" charset="0"/>
                      </a:rPr>
                      <a:t>code</a:t>
                    </a:r>
                  </a:p>
                </p:txBody>
              </p:sp>
            </p:grpSp>
          </p:grpSp>
          <p:cxnSp>
            <p:nvCxnSpPr>
              <p:cNvPr id="59" name="Straight Connector 58">
                <a:extLst>
                  <a:ext uri="{FF2B5EF4-FFF2-40B4-BE49-F238E27FC236}">
                    <a16:creationId xmlns:a16="http://schemas.microsoft.com/office/drawing/2014/main" id="{D26E2920-CDA3-482C-B234-D423450DA38A}"/>
                  </a:ext>
                </a:extLst>
              </p:cNvPr>
              <p:cNvCxnSpPr>
                <a:cxnSpLocks/>
              </p:cNvCxnSpPr>
              <p:nvPr/>
            </p:nvCxnSpPr>
            <p:spPr bwMode="auto">
              <a:xfrm flipV="1">
                <a:off x="7339013" y="3071254"/>
                <a:ext cx="427038" cy="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71CA6268-BA8A-45D4-B802-16E08DAE7448}"/>
                  </a:ext>
                </a:extLst>
              </p:cNvPr>
              <p:cNvCxnSpPr>
                <a:cxnSpLocks/>
              </p:cNvCxnSpPr>
              <p:nvPr/>
            </p:nvCxnSpPr>
            <p:spPr bwMode="auto">
              <a:xfrm flipV="1">
                <a:off x="7351127" y="3455635"/>
                <a:ext cx="427038" cy="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99B3D971-D544-4D8F-855E-B41005D7912F}"/>
                  </a:ext>
                </a:extLst>
              </p:cNvPr>
              <p:cNvCxnSpPr>
                <a:cxnSpLocks/>
              </p:cNvCxnSpPr>
              <p:nvPr/>
            </p:nvCxnSpPr>
            <p:spPr bwMode="auto">
              <a:xfrm flipV="1">
                <a:off x="7351127" y="3863098"/>
                <a:ext cx="427038" cy="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C02341B8-FD5B-4675-9DC1-E4206B826B78}"/>
                  </a:ext>
                </a:extLst>
              </p:cNvPr>
              <p:cNvCxnSpPr>
                <a:cxnSpLocks/>
              </p:cNvCxnSpPr>
              <p:nvPr/>
            </p:nvCxnSpPr>
            <p:spPr bwMode="auto">
              <a:xfrm flipV="1">
                <a:off x="7339013" y="4260719"/>
                <a:ext cx="427038" cy="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5BD5F4C0-A814-48B5-B634-623477A74F8A}"/>
                  </a:ext>
                </a:extLst>
              </p:cNvPr>
              <p:cNvCxnSpPr>
                <a:cxnSpLocks/>
              </p:cNvCxnSpPr>
              <p:nvPr/>
            </p:nvCxnSpPr>
            <p:spPr bwMode="auto">
              <a:xfrm flipV="1">
                <a:off x="7339013" y="4668182"/>
                <a:ext cx="427038" cy="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66" name="Text Box 23">
              <a:extLst>
                <a:ext uri="{FF2B5EF4-FFF2-40B4-BE49-F238E27FC236}">
                  <a16:creationId xmlns:a16="http://schemas.microsoft.com/office/drawing/2014/main" id="{34A314E2-173F-4136-9F4A-1D44DC2DC277}"/>
                </a:ext>
              </a:extLst>
            </p:cNvPr>
            <p:cNvSpPr txBox="1">
              <a:spLocks noChangeArrowheads="1"/>
            </p:cNvSpPr>
            <p:nvPr/>
          </p:nvSpPr>
          <p:spPr bwMode="auto">
            <a:xfrm>
              <a:off x="3599342" y="3973065"/>
              <a:ext cx="1143000" cy="415925"/>
            </a:xfrm>
            <a:prstGeom prst="rect">
              <a:avLst/>
            </a:prstGeom>
            <a:noFill/>
            <a:ln w="9525">
              <a:noFill/>
              <a:miter lim="800000"/>
              <a:headEnd/>
              <a:tailEnd/>
            </a:ln>
          </p:spPr>
          <p:txBody>
            <a:bodyPr>
              <a:spAutoFit/>
            </a:bodyPr>
            <a:lstStyle/>
            <a:p>
              <a:pPr algn="ctr">
                <a:defRPr/>
              </a:pPr>
              <a:r>
                <a:rPr lang="en-GB" sz="1050" dirty="0">
                  <a:latin typeface="Courier New" pitchFamily="49" charset="0"/>
                  <a:cs typeface="Courier New" pitchFamily="49" charset="0"/>
                </a:rPr>
                <a:t>Byte</a:t>
              </a:r>
            </a:p>
            <a:p>
              <a:pPr algn="ctr">
                <a:defRPr/>
              </a:pPr>
              <a:r>
                <a:rPr lang="en-GB" sz="1050" dirty="0">
                  <a:latin typeface="Courier New" pitchFamily="49" charset="0"/>
                  <a:cs typeface="Courier New" pitchFamily="49" charset="0"/>
                </a:rPr>
                <a:t>code</a:t>
              </a:r>
            </a:p>
          </p:txBody>
        </p:sp>
      </p:grpSp>
      <p:sp>
        <p:nvSpPr>
          <p:cNvPr id="58" name="Rectangle 57">
            <a:extLst>
              <a:ext uri="{FF2B5EF4-FFF2-40B4-BE49-F238E27FC236}">
                <a16:creationId xmlns:a16="http://schemas.microsoft.com/office/drawing/2014/main" id="{63C54AE7-BB98-448D-9DA4-0C34AEC5C06E}"/>
              </a:ext>
            </a:extLst>
          </p:cNvPr>
          <p:cNvSpPr/>
          <p:nvPr/>
        </p:nvSpPr>
        <p:spPr>
          <a:xfrm>
            <a:off x="91239" y="4320144"/>
            <a:ext cx="12018152" cy="200571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i="1" dirty="0">
                <a:solidFill>
                  <a:srgbClr val="C00000"/>
                </a:solidFill>
              </a:rPr>
              <a:t>&lt;Explanation&gt;</a:t>
            </a:r>
          </a:p>
        </p:txBody>
      </p:sp>
    </p:spTree>
    <p:extLst>
      <p:ext uri="{BB962C8B-B14F-4D97-AF65-F5344CB8AC3E}">
        <p14:creationId xmlns:p14="http://schemas.microsoft.com/office/powerpoint/2010/main" val="406055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00316"/>
            <a:ext cx="12192000" cy="923330"/>
          </a:xfrm>
          <a:prstGeom prst="rect">
            <a:avLst/>
          </a:prstGeom>
        </p:spPr>
        <p:txBody>
          <a:bodyPr wrap="square">
            <a:spAutoFit/>
          </a:bodyPr>
          <a:lstStyle/>
          <a:p>
            <a:r>
              <a:rPr lang="en-GB" dirty="0">
                <a:solidFill>
                  <a:srgbClr val="C00000"/>
                </a:solidFill>
              </a:rPr>
              <a:t>Explain why an intermediate language such as bytecode is produced as the final output by some compilers and how it is subsequently used</a:t>
            </a:r>
          </a:p>
          <a:p>
            <a:r>
              <a:rPr lang="en-GB" dirty="0">
                <a:solidFill>
                  <a:srgbClr val="C00000"/>
                </a:solidFill>
              </a:rPr>
              <a:t>Understand the difference between source code and object (executable) code</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Programming languages and translators</a:t>
            </a:r>
            <a:endParaRPr lang="en-GB" sz="2400" dirty="0">
              <a:solidFill>
                <a:srgbClr val="C00000"/>
              </a:solidFill>
            </a:endParaRPr>
          </a:p>
        </p:txBody>
      </p:sp>
      <p:sp>
        <p:nvSpPr>
          <p:cNvPr id="3" name="TextBox 2"/>
          <p:cNvSpPr txBox="1"/>
          <p:nvPr/>
        </p:nvSpPr>
        <p:spPr>
          <a:xfrm>
            <a:off x="91239" y="1406732"/>
            <a:ext cx="3234804" cy="877163"/>
          </a:xfrm>
          <a:prstGeom prst="rect">
            <a:avLst/>
          </a:prstGeom>
          <a:noFill/>
        </p:spPr>
        <p:txBody>
          <a:bodyPr wrap="square" rtlCol="0">
            <a:spAutoFit/>
          </a:bodyPr>
          <a:lstStyle/>
          <a:p>
            <a:pPr marL="342900" indent="-342900">
              <a:buFont typeface="+mj-lt"/>
              <a:buAutoNum type="arabicPeriod"/>
            </a:pPr>
            <a:r>
              <a:rPr lang="en-GB" sz="1700" dirty="0"/>
              <a:t>Explain this diagram to show your understanding of intermediate code/byte code.</a:t>
            </a:r>
          </a:p>
        </p:txBody>
      </p:sp>
      <p:grpSp>
        <p:nvGrpSpPr>
          <p:cNvPr id="67" name="Group 66">
            <a:extLst>
              <a:ext uri="{FF2B5EF4-FFF2-40B4-BE49-F238E27FC236}">
                <a16:creationId xmlns:a16="http://schemas.microsoft.com/office/drawing/2014/main" id="{A87357D6-2EA5-45A2-80B3-C5D3238F05E5}"/>
              </a:ext>
            </a:extLst>
          </p:cNvPr>
          <p:cNvGrpSpPr/>
          <p:nvPr/>
        </p:nvGrpSpPr>
        <p:grpSpPr>
          <a:xfrm>
            <a:off x="3548234" y="1461104"/>
            <a:ext cx="8317603" cy="2676525"/>
            <a:chOff x="1631274" y="2281504"/>
            <a:chExt cx="8317603" cy="2676525"/>
          </a:xfrm>
        </p:grpSpPr>
        <p:grpSp>
          <p:nvGrpSpPr>
            <p:cNvPr id="65" name="Group 64">
              <a:extLst>
                <a:ext uri="{FF2B5EF4-FFF2-40B4-BE49-F238E27FC236}">
                  <a16:creationId xmlns:a16="http://schemas.microsoft.com/office/drawing/2014/main" id="{C87DEDF2-9ED8-4C15-9089-B8D1056251CB}"/>
                </a:ext>
              </a:extLst>
            </p:cNvPr>
            <p:cNvGrpSpPr/>
            <p:nvPr/>
          </p:nvGrpSpPr>
          <p:grpSpPr>
            <a:xfrm>
              <a:off x="1631274" y="2281504"/>
              <a:ext cx="8317603" cy="2676525"/>
              <a:chOff x="563050" y="2315687"/>
              <a:chExt cx="8317603" cy="2676525"/>
            </a:xfrm>
          </p:grpSpPr>
          <p:grpSp>
            <p:nvGrpSpPr>
              <p:cNvPr id="64" name="Group 63">
                <a:extLst>
                  <a:ext uri="{FF2B5EF4-FFF2-40B4-BE49-F238E27FC236}">
                    <a16:creationId xmlns:a16="http://schemas.microsoft.com/office/drawing/2014/main" id="{7A92965B-F76A-4545-9800-3AC57B4E9026}"/>
                  </a:ext>
                </a:extLst>
              </p:cNvPr>
              <p:cNvGrpSpPr/>
              <p:nvPr/>
            </p:nvGrpSpPr>
            <p:grpSpPr>
              <a:xfrm>
                <a:off x="7764641" y="2518158"/>
                <a:ext cx="1116012" cy="2286000"/>
                <a:chOff x="8984316" y="2444275"/>
                <a:chExt cx="1116012" cy="2286000"/>
              </a:xfrm>
              <a:solidFill>
                <a:schemeClr val="accent2">
                  <a:lumMod val="20000"/>
                  <a:lumOff val="80000"/>
                </a:schemeClr>
              </a:solidFill>
            </p:grpSpPr>
            <p:sp>
              <p:nvSpPr>
                <p:cNvPr id="16" name="TextBox 15">
                  <a:extLst>
                    <a:ext uri="{FF2B5EF4-FFF2-40B4-BE49-F238E27FC236}">
                      <a16:creationId xmlns:a16="http://schemas.microsoft.com/office/drawing/2014/main" id="{E00277C8-9897-4011-9B82-A526625AF41B}"/>
                    </a:ext>
                  </a:extLst>
                </p:cNvPr>
                <p:cNvSpPr txBox="1"/>
                <p:nvPr/>
              </p:nvSpPr>
              <p:spPr bwMode="auto">
                <a:xfrm flipH="1">
                  <a:off x="8993841" y="2444275"/>
                  <a:ext cx="1106487" cy="276225"/>
                </a:xfrm>
                <a:prstGeom prst="rect">
                  <a:avLst/>
                </a:prstGeom>
                <a:grpFill/>
                <a:ln>
                  <a:solidFill>
                    <a:srgbClr val="C00000"/>
                  </a:solidFill>
                </a:ln>
              </p:spPr>
              <p:txBody>
                <a:bodyPr>
                  <a:spAutoFit/>
                </a:bodyPr>
                <a:lstStyle/>
                <a:p>
                  <a:pPr algn="ctr">
                    <a:defRPr/>
                  </a:pPr>
                  <a:r>
                    <a:rPr lang="en-GB" sz="1200" dirty="0"/>
                    <a:t>PC</a:t>
                  </a:r>
                </a:p>
              </p:txBody>
            </p:sp>
            <p:sp>
              <p:nvSpPr>
                <p:cNvPr id="17" name="TextBox 16">
                  <a:extLst>
                    <a:ext uri="{FF2B5EF4-FFF2-40B4-BE49-F238E27FC236}">
                      <a16:creationId xmlns:a16="http://schemas.microsoft.com/office/drawing/2014/main" id="{F395ED2F-4519-496C-9779-E24D74BEBA01}"/>
                    </a:ext>
                  </a:extLst>
                </p:cNvPr>
                <p:cNvSpPr txBox="1"/>
                <p:nvPr/>
              </p:nvSpPr>
              <p:spPr bwMode="auto">
                <a:xfrm flipH="1">
                  <a:off x="8993841" y="2853850"/>
                  <a:ext cx="1106487" cy="276225"/>
                </a:xfrm>
                <a:prstGeom prst="rect">
                  <a:avLst/>
                </a:prstGeom>
                <a:grpFill/>
                <a:ln>
                  <a:solidFill>
                    <a:srgbClr val="C00000"/>
                  </a:solidFill>
                </a:ln>
              </p:spPr>
              <p:txBody>
                <a:bodyPr>
                  <a:spAutoFit/>
                </a:bodyPr>
                <a:lstStyle/>
                <a:p>
                  <a:pPr algn="ctr">
                    <a:defRPr/>
                  </a:pPr>
                  <a:r>
                    <a:rPr lang="en-GB" sz="1200" dirty="0"/>
                    <a:t>Macs</a:t>
                  </a:r>
                </a:p>
              </p:txBody>
            </p:sp>
            <p:sp>
              <p:nvSpPr>
                <p:cNvPr id="18" name="TextBox 17">
                  <a:extLst>
                    <a:ext uri="{FF2B5EF4-FFF2-40B4-BE49-F238E27FC236}">
                      <a16:creationId xmlns:a16="http://schemas.microsoft.com/office/drawing/2014/main" id="{5C996F8D-81DD-49BE-AD48-7BCF07CB68AC}"/>
                    </a:ext>
                  </a:extLst>
                </p:cNvPr>
                <p:cNvSpPr txBox="1"/>
                <p:nvPr/>
              </p:nvSpPr>
              <p:spPr bwMode="auto">
                <a:xfrm flipH="1">
                  <a:off x="8984316" y="3244375"/>
                  <a:ext cx="1106487" cy="276225"/>
                </a:xfrm>
                <a:prstGeom prst="rect">
                  <a:avLst/>
                </a:prstGeom>
                <a:grpFill/>
                <a:ln>
                  <a:solidFill>
                    <a:srgbClr val="C00000"/>
                  </a:solidFill>
                </a:ln>
              </p:spPr>
              <p:txBody>
                <a:bodyPr>
                  <a:spAutoFit/>
                </a:bodyPr>
                <a:lstStyle/>
                <a:p>
                  <a:pPr algn="ctr">
                    <a:defRPr/>
                  </a:pPr>
                  <a:r>
                    <a:rPr lang="en-GB" sz="1200" dirty="0"/>
                    <a:t>Suns</a:t>
                  </a:r>
                </a:p>
              </p:txBody>
            </p:sp>
            <p:sp>
              <p:nvSpPr>
                <p:cNvPr id="19" name="TextBox 18">
                  <a:extLst>
                    <a:ext uri="{FF2B5EF4-FFF2-40B4-BE49-F238E27FC236}">
                      <a16:creationId xmlns:a16="http://schemas.microsoft.com/office/drawing/2014/main" id="{41E939F3-AA55-4E2C-B35D-6ACBB9A4892A}"/>
                    </a:ext>
                  </a:extLst>
                </p:cNvPr>
                <p:cNvSpPr txBox="1"/>
                <p:nvPr/>
              </p:nvSpPr>
              <p:spPr bwMode="auto">
                <a:xfrm flipH="1">
                  <a:off x="8984316" y="3653950"/>
                  <a:ext cx="1106487" cy="276225"/>
                </a:xfrm>
                <a:prstGeom prst="rect">
                  <a:avLst/>
                </a:prstGeom>
                <a:grpFill/>
                <a:ln>
                  <a:solidFill>
                    <a:srgbClr val="C00000"/>
                  </a:solidFill>
                </a:ln>
              </p:spPr>
              <p:txBody>
                <a:bodyPr>
                  <a:spAutoFit/>
                </a:bodyPr>
                <a:lstStyle/>
                <a:p>
                  <a:pPr algn="ctr">
                    <a:defRPr/>
                  </a:pPr>
                  <a:r>
                    <a:rPr lang="en-GB" sz="1200" dirty="0"/>
                    <a:t>Commodore</a:t>
                  </a:r>
                </a:p>
              </p:txBody>
            </p:sp>
            <p:sp>
              <p:nvSpPr>
                <p:cNvPr id="20" name="TextBox 19">
                  <a:extLst>
                    <a:ext uri="{FF2B5EF4-FFF2-40B4-BE49-F238E27FC236}">
                      <a16:creationId xmlns:a16="http://schemas.microsoft.com/office/drawing/2014/main" id="{CE807256-37CA-4A20-962A-EBC620909CEA}"/>
                    </a:ext>
                  </a:extLst>
                </p:cNvPr>
                <p:cNvSpPr txBox="1"/>
                <p:nvPr/>
              </p:nvSpPr>
              <p:spPr bwMode="auto">
                <a:xfrm flipH="1">
                  <a:off x="8984316" y="4044475"/>
                  <a:ext cx="1106487" cy="276225"/>
                </a:xfrm>
                <a:prstGeom prst="rect">
                  <a:avLst/>
                </a:prstGeom>
                <a:grpFill/>
                <a:ln>
                  <a:solidFill>
                    <a:srgbClr val="C00000"/>
                  </a:solidFill>
                </a:ln>
              </p:spPr>
              <p:txBody>
                <a:bodyPr>
                  <a:spAutoFit/>
                </a:bodyPr>
                <a:lstStyle/>
                <a:p>
                  <a:pPr algn="ctr">
                    <a:defRPr/>
                  </a:pPr>
                  <a:r>
                    <a:rPr lang="en-GB" sz="1200" dirty="0"/>
                    <a:t>IBMs</a:t>
                  </a:r>
                </a:p>
              </p:txBody>
            </p:sp>
            <p:sp>
              <p:nvSpPr>
                <p:cNvPr id="21" name="TextBox 20">
                  <a:extLst>
                    <a:ext uri="{FF2B5EF4-FFF2-40B4-BE49-F238E27FC236}">
                      <a16:creationId xmlns:a16="http://schemas.microsoft.com/office/drawing/2014/main" id="{0DCDBE8B-5CB7-4422-B8D0-2E116C71494F}"/>
                    </a:ext>
                  </a:extLst>
                </p:cNvPr>
                <p:cNvSpPr txBox="1"/>
                <p:nvPr/>
              </p:nvSpPr>
              <p:spPr bwMode="auto">
                <a:xfrm flipH="1">
                  <a:off x="8984316" y="4454050"/>
                  <a:ext cx="1106487" cy="276225"/>
                </a:xfrm>
                <a:prstGeom prst="rect">
                  <a:avLst/>
                </a:prstGeom>
                <a:grpFill/>
                <a:ln>
                  <a:solidFill>
                    <a:srgbClr val="C00000"/>
                  </a:solidFill>
                </a:ln>
              </p:spPr>
              <p:txBody>
                <a:bodyPr>
                  <a:spAutoFit/>
                </a:bodyPr>
                <a:lstStyle/>
                <a:p>
                  <a:pPr algn="ctr">
                    <a:defRPr/>
                  </a:pPr>
                  <a:r>
                    <a:rPr lang="en-GB" sz="1200" dirty="0"/>
                    <a:t>Nintendo</a:t>
                  </a:r>
                </a:p>
              </p:txBody>
            </p:sp>
          </p:grpSp>
          <p:grpSp>
            <p:nvGrpSpPr>
              <p:cNvPr id="32" name="Group 123">
                <a:extLst>
                  <a:ext uri="{FF2B5EF4-FFF2-40B4-BE49-F238E27FC236}">
                    <a16:creationId xmlns:a16="http://schemas.microsoft.com/office/drawing/2014/main" id="{D0EED1D4-43D5-4D5B-B5E3-5A0E365E4E32}"/>
                  </a:ext>
                </a:extLst>
              </p:cNvPr>
              <p:cNvGrpSpPr>
                <a:grpSpLocks/>
              </p:cNvGrpSpPr>
              <p:nvPr/>
            </p:nvGrpSpPr>
            <p:grpSpPr bwMode="auto">
              <a:xfrm>
                <a:off x="6761113" y="2514924"/>
                <a:ext cx="582959" cy="2286774"/>
                <a:chOff x="5979794" y="2486025"/>
                <a:chExt cx="1116331" cy="2286774"/>
              </a:xfrm>
              <a:solidFill>
                <a:schemeClr val="accent2">
                  <a:lumMod val="20000"/>
                  <a:lumOff val="80000"/>
                </a:schemeClr>
              </a:solidFill>
            </p:grpSpPr>
            <p:sp>
              <p:nvSpPr>
                <p:cNvPr id="48" name="TextBox 47">
                  <a:extLst>
                    <a:ext uri="{FF2B5EF4-FFF2-40B4-BE49-F238E27FC236}">
                      <a16:creationId xmlns:a16="http://schemas.microsoft.com/office/drawing/2014/main" id="{06720527-1A5A-4736-AD14-AF8550C9CBE8}"/>
                    </a:ext>
                  </a:extLst>
                </p:cNvPr>
                <p:cNvSpPr txBox="1"/>
                <p:nvPr/>
              </p:nvSpPr>
              <p:spPr>
                <a:xfrm flipH="1">
                  <a:off x="5989009" y="2486412"/>
                  <a:ext cx="1106548" cy="276225"/>
                </a:xfrm>
                <a:prstGeom prst="rect">
                  <a:avLst/>
                </a:prstGeom>
                <a:grpFill/>
                <a:ln>
                  <a:solidFill>
                    <a:srgbClr val="C00000"/>
                  </a:solidFill>
                  <a:prstDash val="dash"/>
                </a:ln>
              </p:spPr>
              <p:txBody>
                <a:bodyPr>
                  <a:spAutoFit/>
                </a:bodyPr>
                <a:lstStyle/>
                <a:p>
                  <a:pPr algn="ctr">
                    <a:defRPr/>
                  </a:pPr>
                  <a:r>
                    <a:rPr lang="en-GB" sz="1200" dirty="0"/>
                    <a:t>VM</a:t>
                  </a:r>
                </a:p>
              </p:txBody>
            </p:sp>
            <p:sp>
              <p:nvSpPr>
                <p:cNvPr id="49" name="TextBox 48">
                  <a:extLst>
                    <a:ext uri="{FF2B5EF4-FFF2-40B4-BE49-F238E27FC236}">
                      <a16:creationId xmlns:a16="http://schemas.microsoft.com/office/drawing/2014/main" id="{66093147-45EE-4FE6-B23C-98CFE84FE105}"/>
                    </a:ext>
                  </a:extLst>
                </p:cNvPr>
                <p:cNvSpPr txBox="1"/>
                <p:nvPr/>
              </p:nvSpPr>
              <p:spPr>
                <a:xfrm flipH="1">
                  <a:off x="5989009" y="2895987"/>
                  <a:ext cx="1106548" cy="276225"/>
                </a:xfrm>
                <a:prstGeom prst="rect">
                  <a:avLst/>
                </a:prstGeom>
                <a:grpFill/>
                <a:ln>
                  <a:solidFill>
                    <a:srgbClr val="C00000"/>
                  </a:solidFill>
                  <a:prstDash val="dash"/>
                </a:ln>
              </p:spPr>
              <p:txBody>
                <a:bodyPr>
                  <a:spAutoFit/>
                </a:bodyPr>
                <a:lstStyle/>
                <a:p>
                  <a:pPr algn="ctr">
                    <a:defRPr/>
                  </a:pPr>
                  <a:r>
                    <a:rPr lang="en-GB" sz="1200" dirty="0"/>
                    <a:t>VM</a:t>
                  </a:r>
                </a:p>
              </p:txBody>
            </p:sp>
            <p:sp>
              <p:nvSpPr>
                <p:cNvPr id="50" name="TextBox 49">
                  <a:extLst>
                    <a:ext uri="{FF2B5EF4-FFF2-40B4-BE49-F238E27FC236}">
                      <a16:creationId xmlns:a16="http://schemas.microsoft.com/office/drawing/2014/main" id="{F6EB4EA2-BBE4-48B8-9C68-E78F5093AB95}"/>
                    </a:ext>
                  </a:extLst>
                </p:cNvPr>
                <p:cNvSpPr txBox="1"/>
                <p:nvPr/>
              </p:nvSpPr>
              <p:spPr>
                <a:xfrm flipH="1">
                  <a:off x="5979890" y="3286512"/>
                  <a:ext cx="1106548" cy="276225"/>
                </a:xfrm>
                <a:prstGeom prst="rect">
                  <a:avLst/>
                </a:prstGeom>
                <a:grpFill/>
                <a:ln>
                  <a:solidFill>
                    <a:srgbClr val="C00000"/>
                  </a:solidFill>
                  <a:prstDash val="dash"/>
                </a:ln>
              </p:spPr>
              <p:txBody>
                <a:bodyPr>
                  <a:spAutoFit/>
                </a:bodyPr>
                <a:lstStyle/>
                <a:p>
                  <a:pPr algn="ctr">
                    <a:defRPr/>
                  </a:pPr>
                  <a:r>
                    <a:rPr lang="en-GB" sz="1200" dirty="0"/>
                    <a:t>VM</a:t>
                  </a:r>
                </a:p>
              </p:txBody>
            </p:sp>
            <p:sp>
              <p:nvSpPr>
                <p:cNvPr id="51" name="TextBox 50">
                  <a:extLst>
                    <a:ext uri="{FF2B5EF4-FFF2-40B4-BE49-F238E27FC236}">
                      <a16:creationId xmlns:a16="http://schemas.microsoft.com/office/drawing/2014/main" id="{1AB86BD8-BE06-4CB9-9477-0D4EFE5D553A}"/>
                    </a:ext>
                  </a:extLst>
                </p:cNvPr>
                <p:cNvSpPr txBox="1"/>
                <p:nvPr/>
              </p:nvSpPr>
              <p:spPr>
                <a:xfrm flipH="1">
                  <a:off x="5979890" y="3696087"/>
                  <a:ext cx="1106548" cy="276225"/>
                </a:xfrm>
                <a:prstGeom prst="rect">
                  <a:avLst/>
                </a:prstGeom>
                <a:grpFill/>
                <a:ln>
                  <a:solidFill>
                    <a:srgbClr val="C00000"/>
                  </a:solidFill>
                  <a:prstDash val="dash"/>
                </a:ln>
              </p:spPr>
              <p:txBody>
                <a:bodyPr>
                  <a:spAutoFit/>
                </a:bodyPr>
                <a:lstStyle/>
                <a:p>
                  <a:pPr algn="ctr">
                    <a:defRPr/>
                  </a:pPr>
                  <a:r>
                    <a:rPr lang="en-GB" sz="1200" dirty="0"/>
                    <a:t>VM</a:t>
                  </a:r>
                </a:p>
              </p:txBody>
            </p:sp>
            <p:sp>
              <p:nvSpPr>
                <p:cNvPr id="52" name="TextBox 51">
                  <a:extLst>
                    <a:ext uri="{FF2B5EF4-FFF2-40B4-BE49-F238E27FC236}">
                      <a16:creationId xmlns:a16="http://schemas.microsoft.com/office/drawing/2014/main" id="{04777781-F365-40C2-9BA6-8B56E5A86E95}"/>
                    </a:ext>
                  </a:extLst>
                </p:cNvPr>
                <p:cNvSpPr txBox="1"/>
                <p:nvPr/>
              </p:nvSpPr>
              <p:spPr>
                <a:xfrm flipH="1">
                  <a:off x="5979890" y="4086612"/>
                  <a:ext cx="1106548" cy="276225"/>
                </a:xfrm>
                <a:prstGeom prst="rect">
                  <a:avLst/>
                </a:prstGeom>
                <a:grpFill/>
                <a:ln>
                  <a:solidFill>
                    <a:srgbClr val="C00000"/>
                  </a:solidFill>
                  <a:prstDash val="dash"/>
                </a:ln>
              </p:spPr>
              <p:txBody>
                <a:bodyPr>
                  <a:spAutoFit/>
                </a:bodyPr>
                <a:lstStyle/>
                <a:p>
                  <a:pPr algn="ctr">
                    <a:defRPr/>
                  </a:pPr>
                  <a:r>
                    <a:rPr lang="en-GB" sz="1200" dirty="0"/>
                    <a:t>VM</a:t>
                  </a:r>
                </a:p>
              </p:txBody>
            </p:sp>
            <p:sp>
              <p:nvSpPr>
                <p:cNvPr id="53" name="TextBox 52">
                  <a:extLst>
                    <a:ext uri="{FF2B5EF4-FFF2-40B4-BE49-F238E27FC236}">
                      <a16:creationId xmlns:a16="http://schemas.microsoft.com/office/drawing/2014/main" id="{93762015-1260-444A-AFEE-ACACFA772891}"/>
                    </a:ext>
                  </a:extLst>
                </p:cNvPr>
                <p:cNvSpPr txBox="1"/>
                <p:nvPr/>
              </p:nvSpPr>
              <p:spPr>
                <a:xfrm flipH="1">
                  <a:off x="5979890" y="4496187"/>
                  <a:ext cx="1106548" cy="276225"/>
                </a:xfrm>
                <a:prstGeom prst="rect">
                  <a:avLst/>
                </a:prstGeom>
                <a:grpFill/>
                <a:ln>
                  <a:solidFill>
                    <a:srgbClr val="C00000"/>
                  </a:solidFill>
                  <a:prstDash val="dash"/>
                </a:ln>
              </p:spPr>
              <p:txBody>
                <a:bodyPr>
                  <a:spAutoFit/>
                </a:bodyPr>
                <a:lstStyle/>
                <a:p>
                  <a:pPr algn="ctr">
                    <a:defRPr/>
                  </a:pPr>
                  <a:r>
                    <a:rPr lang="en-GB" sz="1200" dirty="0"/>
                    <a:t>VM</a:t>
                  </a:r>
                </a:p>
              </p:txBody>
            </p:sp>
          </p:grpSp>
          <p:cxnSp>
            <p:nvCxnSpPr>
              <p:cNvPr id="40" name="Straight Connector 39">
                <a:extLst>
                  <a:ext uri="{FF2B5EF4-FFF2-40B4-BE49-F238E27FC236}">
                    <a16:creationId xmlns:a16="http://schemas.microsoft.com/office/drawing/2014/main" id="{2ED8F135-1AE2-4815-9BA6-0F713B675230}"/>
                  </a:ext>
                </a:extLst>
              </p:cNvPr>
              <p:cNvCxnSpPr>
                <a:cxnSpLocks/>
              </p:cNvCxnSpPr>
              <p:nvPr/>
            </p:nvCxnSpPr>
            <p:spPr bwMode="auto">
              <a:xfrm flipV="1">
                <a:off x="7339013" y="2663791"/>
                <a:ext cx="427038" cy="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57" name="Group 56">
                <a:extLst>
                  <a:ext uri="{FF2B5EF4-FFF2-40B4-BE49-F238E27FC236}">
                    <a16:creationId xmlns:a16="http://schemas.microsoft.com/office/drawing/2014/main" id="{921F2413-A575-452D-857C-3B211D859BAE}"/>
                  </a:ext>
                </a:extLst>
              </p:cNvPr>
              <p:cNvGrpSpPr/>
              <p:nvPr/>
            </p:nvGrpSpPr>
            <p:grpSpPr>
              <a:xfrm>
                <a:off x="563050" y="2315687"/>
                <a:ext cx="6202875" cy="2676525"/>
                <a:chOff x="563050" y="2315687"/>
                <a:chExt cx="6202875" cy="2676525"/>
              </a:xfrm>
            </p:grpSpPr>
            <p:grpSp>
              <p:nvGrpSpPr>
                <p:cNvPr id="55" name="Group 54">
                  <a:extLst>
                    <a:ext uri="{FF2B5EF4-FFF2-40B4-BE49-F238E27FC236}">
                      <a16:creationId xmlns:a16="http://schemas.microsoft.com/office/drawing/2014/main" id="{90D14880-2447-4A72-BDEC-ED975AB74B3B}"/>
                    </a:ext>
                  </a:extLst>
                </p:cNvPr>
                <p:cNvGrpSpPr/>
                <p:nvPr/>
              </p:nvGrpSpPr>
              <p:grpSpPr>
                <a:xfrm>
                  <a:off x="563050" y="2315687"/>
                  <a:ext cx="2107591" cy="2676525"/>
                  <a:chOff x="1602441" y="2244250"/>
                  <a:chExt cx="2107591" cy="2676525"/>
                </a:xfrm>
              </p:grpSpPr>
              <p:grpSp>
                <p:nvGrpSpPr>
                  <p:cNvPr id="54" name="Group 53">
                    <a:extLst>
                      <a:ext uri="{FF2B5EF4-FFF2-40B4-BE49-F238E27FC236}">
                        <a16:creationId xmlns:a16="http://schemas.microsoft.com/office/drawing/2014/main" id="{62283C45-D97B-4DC7-83AC-8232B75B2E5C}"/>
                      </a:ext>
                    </a:extLst>
                  </p:cNvPr>
                  <p:cNvGrpSpPr/>
                  <p:nvPr/>
                </p:nvGrpSpPr>
                <p:grpSpPr>
                  <a:xfrm>
                    <a:off x="1602441" y="2244250"/>
                    <a:ext cx="706437" cy="2676525"/>
                    <a:chOff x="1602441" y="2244250"/>
                    <a:chExt cx="706437" cy="2676525"/>
                  </a:xfrm>
                  <a:solidFill>
                    <a:schemeClr val="accent2">
                      <a:lumMod val="20000"/>
                      <a:lumOff val="80000"/>
                    </a:schemeClr>
                  </a:solidFill>
                </p:grpSpPr>
                <p:sp>
                  <p:nvSpPr>
                    <p:cNvPr id="8" name="TextBox 7">
                      <a:extLst>
                        <a:ext uri="{FF2B5EF4-FFF2-40B4-BE49-F238E27FC236}">
                          <a16:creationId xmlns:a16="http://schemas.microsoft.com/office/drawing/2014/main" id="{D8A90D6B-9076-42E3-893E-3E6D1DF00A30}"/>
                        </a:ext>
                      </a:extLst>
                    </p:cNvPr>
                    <p:cNvSpPr txBox="1"/>
                    <p:nvPr/>
                  </p:nvSpPr>
                  <p:spPr bwMode="auto">
                    <a:xfrm flipH="1">
                      <a:off x="1621491" y="2244250"/>
                      <a:ext cx="687387" cy="276225"/>
                    </a:xfrm>
                    <a:prstGeom prst="rect">
                      <a:avLst/>
                    </a:prstGeom>
                    <a:grpFill/>
                    <a:ln>
                      <a:solidFill>
                        <a:srgbClr val="C00000"/>
                      </a:solidFill>
                    </a:ln>
                  </p:spPr>
                  <p:txBody>
                    <a:bodyPr>
                      <a:spAutoFit/>
                    </a:bodyPr>
                    <a:lstStyle/>
                    <a:p>
                      <a:pPr algn="ctr">
                        <a:defRPr/>
                      </a:pPr>
                      <a:r>
                        <a:rPr lang="en-GB" sz="1200" dirty="0"/>
                        <a:t>C++</a:t>
                      </a:r>
                    </a:p>
                  </p:txBody>
                </p:sp>
                <p:sp>
                  <p:nvSpPr>
                    <p:cNvPr id="9" name="TextBox 8">
                      <a:extLst>
                        <a:ext uri="{FF2B5EF4-FFF2-40B4-BE49-F238E27FC236}">
                          <a16:creationId xmlns:a16="http://schemas.microsoft.com/office/drawing/2014/main" id="{79F7312F-2814-49F6-B1F0-964DF8FD7087}"/>
                        </a:ext>
                      </a:extLst>
                    </p:cNvPr>
                    <p:cNvSpPr txBox="1"/>
                    <p:nvPr/>
                  </p:nvSpPr>
                  <p:spPr bwMode="auto">
                    <a:xfrm flipH="1">
                      <a:off x="1611966" y="2634775"/>
                      <a:ext cx="687387" cy="276225"/>
                    </a:xfrm>
                    <a:prstGeom prst="rect">
                      <a:avLst/>
                    </a:prstGeom>
                    <a:grpFill/>
                    <a:ln>
                      <a:solidFill>
                        <a:srgbClr val="C00000"/>
                      </a:solidFill>
                    </a:ln>
                  </p:spPr>
                  <p:txBody>
                    <a:bodyPr>
                      <a:spAutoFit/>
                    </a:bodyPr>
                    <a:lstStyle/>
                    <a:p>
                      <a:pPr algn="ctr">
                        <a:defRPr/>
                      </a:pPr>
                      <a:r>
                        <a:rPr lang="en-GB" sz="1200" dirty="0"/>
                        <a:t>Java</a:t>
                      </a:r>
                    </a:p>
                  </p:txBody>
                </p:sp>
                <p:sp>
                  <p:nvSpPr>
                    <p:cNvPr id="10" name="TextBox 9">
                      <a:extLst>
                        <a:ext uri="{FF2B5EF4-FFF2-40B4-BE49-F238E27FC236}">
                          <a16:creationId xmlns:a16="http://schemas.microsoft.com/office/drawing/2014/main" id="{B7B79B97-C008-4DCE-BEDA-BFD303A9B8FE}"/>
                        </a:ext>
                      </a:extLst>
                    </p:cNvPr>
                    <p:cNvSpPr txBox="1"/>
                    <p:nvPr/>
                  </p:nvSpPr>
                  <p:spPr bwMode="auto">
                    <a:xfrm flipH="1">
                      <a:off x="1611966" y="3044350"/>
                      <a:ext cx="687387" cy="276225"/>
                    </a:xfrm>
                    <a:prstGeom prst="rect">
                      <a:avLst/>
                    </a:prstGeom>
                    <a:grpFill/>
                    <a:ln>
                      <a:solidFill>
                        <a:srgbClr val="C00000"/>
                      </a:solidFill>
                    </a:ln>
                  </p:spPr>
                  <p:txBody>
                    <a:bodyPr>
                      <a:spAutoFit/>
                    </a:bodyPr>
                    <a:lstStyle/>
                    <a:p>
                      <a:pPr algn="ctr">
                        <a:defRPr/>
                      </a:pPr>
                      <a:r>
                        <a:rPr lang="en-GB" sz="1200" dirty="0"/>
                        <a:t>Python</a:t>
                      </a:r>
                    </a:p>
                  </p:txBody>
                </p:sp>
                <p:sp>
                  <p:nvSpPr>
                    <p:cNvPr id="11" name="TextBox 10">
                      <a:extLst>
                        <a:ext uri="{FF2B5EF4-FFF2-40B4-BE49-F238E27FC236}">
                          <a16:creationId xmlns:a16="http://schemas.microsoft.com/office/drawing/2014/main" id="{5CADEDA1-F5A8-4860-8939-8EAAFA11D097}"/>
                        </a:ext>
                      </a:extLst>
                    </p:cNvPr>
                    <p:cNvSpPr txBox="1"/>
                    <p:nvPr/>
                  </p:nvSpPr>
                  <p:spPr bwMode="auto">
                    <a:xfrm flipH="1">
                      <a:off x="1611966" y="3434875"/>
                      <a:ext cx="687387" cy="276225"/>
                    </a:xfrm>
                    <a:prstGeom prst="rect">
                      <a:avLst/>
                    </a:prstGeom>
                    <a:grpFill/>
                    <a:ln>
                      <a:solidFill>
                        <a:srgbClr val="C00000"/>
                      </a:solidFill>
                    </a:ln>
                  </p:spPr>
                  <p:txBody>
                    <a:bodyPr>
                      <a:spAutoFit/>
                    </a:bodyPr>
                    <a:lstStyle/>
                    <a:p>
                      <a:pPr algn="ctr">
                        <a:defRPr/>
                      </a:pPr>
                      <a:r>
                        <a:rPr lang="en-GB" sz="1200" dirty="0"/>
                        <a:t>C#</a:t>
                      </a:r>
                    </a:p>
                  </p:txBody>
                </p:sp>
                <p:sp>
                  <p:nvSpPr>
                    <p:cNvPr id="12" name="TextBox 11">
                      <a:extLst>
                        <a:ext uri="{FF2B5EF4-FFF2-40B4-BE49-F238E27FC236}">
                          <a16:creationId xmlns:a16="http://schemas.microsoft.com/office/drawing/2014/main" id="{61BEFACE-B64D-45AC-9933-D5913F64C25A}"/>
                        </a:ext>
                      </a:extLst>
                    </p:cNvPr>
                    <p:cNvSpPr txBox="1"/>
                    <p:nvPr/>
                  </p:nvSpPr>
                  <p:spPr bwMode="auto">
                    <a:xfrm flipH="1">
                      <a:off x="1611966" y="3844450"/>
                      <a:ext cx="687387" cy="276225"/>
                    </a:xfrm>
                    <a:prstGeom prst="rect">
                      <a:avLst/>
                    </a:prstGeom>
                    <a:grpFill/>
                    <a:ln>
                      <a:solidFill>
                        <a:srgbClr val="C00000"/>
                      </a:solidFill>
                    </a:ln>
                  </p:spPr>
                  <p:txBody>
                    <a:bodyPr>
                      <a:spAutoFit/>
                    </a:bodyPr>
                    <a:lstStyle/>
                    <a:p>
                      <a:pPr algn="ctr">
                        <a:defRPr/>
                      </a:pPr>
                      <a:r>
                        <a:rPr lang="en-GB" sz="1200" dirty="0"/>
                        <a:t>Delphi</a:t>
                      </a:r>
                    </a:p>
                  </p:txBody>
                </p:sp>
                <p:sp>
                  <p:nvSpPr>
                    <p:cNvPr id="13" name="TextBox 12">
                      <a:extLst>
                        <a:ext uri="{FF2B5EF4-FFF2-40B4-BE49-F238E27FC236}">
                          <a16:creationId xmlns:a16="http://schemas.microsoft.com/office/drawing/2014/main" id="{ED95B19A-7DA9-4A86-A2DC-2EB3354B3B86}"/>
                        </a:ext>
                      </a:extLst>
                    </p:cNvPr>
                    <p:cNvSpPr txBox="1"/>
                    <p:nvPr/>
                  </p:nvSpPr>
                  <p:spPr bwMode="auto">
                    <a:xfrm flipH="1">
                      <a:off x="1602441" y="4234975"/>
                      <a:ext cx="687387" cy="276225"/>
                    </a:xfrm>
                    <a:prstGeom prst="rect">
                      <a:avLst/>
                    </a:prstGeom>
                    <a:grpFill/>
                    <a:ln>
                      <a:solidFill>
                        <a:srgbClr val="C00000"/>
                      </a:solidFill>
                    </a:ln>
                  </p:spPr>
                  <p:txBody>
                    <a:bodyPr>
                      <a:spAutoFit/>
                    </a:bodyPr>
                    <a:lstStyle/>
                    <a:p>
                      <a:pPr algn="ctr">
                        <a:defRPr/>
                      </a:pPr>
                      <a:r>
                        <a:rPr lang="en-GB" sz="1200" dirty="0"/>
                        <a:t>Perl</a:t>
                      </a:r>
                    </a:p>
                  </p:txBody>
                </p:sp>
                <p:sp>
                  <p:nvSpPr>
                    <p:cNvPr id="14" name="TextBox 13">
                      <a:extLst>
                        <a:ext uri="{FF2B5EF4-FFF2-40B4-BE49-F238E27FC236}">
                          <a16:creationId xmlns:a16="http://schemas.microsoft.com/office/drawing/2014/main" id="{5C3FCDB7-7E2D-450B-B8FC-90EBE829DF4D}"/>
                        </a:ext>
                      </a:extLst>
                    </p:cNvPr>
                    <p:cNvSpPr txBox="1"/>
                    <p:nvPr/>
                  </p:nvSpPr>
                  <p:spPr bwMode="auto">
                    <a:xfrm flipH="1">
                      <a:off x="1602441" y="4644550"/>
                      <a:ext cx="687387" cy="276225"/>
                    </a:xfrm>
                    <a:prstGeom prst="rect">
                      <a:avLst/>
                    </a:prstGeom>
                    <a:grpFill/>
                    <a:ln>
                      <a:solidFill>
                        <a:srgbClr val="C00000"/>
                      </a:solidFill>
                    </a:ln>
                  </p:spPr>
                  <p:txBody>
                    <a:bodyPr>
                      <a:spAutoFit/>
                    </a:bodyPr>
                    <a:lstStyle/>
                    <a:p>
                      <a:pPr algn="ctr">
                        <a:defRPr/>
                      </a:pPr>
                      <a:r>
                        <a:rPr lang="en-GB" sz="1200" dirty="0"/>
                        <a:t>VB</a:t>
                      </a:r>
                    </a:p>
                  </p:txBody>
                </p:sp>
              </p:grpSp>
              <p:grpSp>
                <p:nvGrpSpPr>
                  <p:cNvPr id="4" name="Group 3">
                    <a:extLst>
                      <a:ext uri="{FF2B5EF4-FFF2-40B4-BE49-F238E27FC236}">
                        <a16:creationId xmlns:a16="http://schemas.microsoft.com/office/drawing/2014/main" id="{69E283D3-EE8A-4913-BADA-3E69FA9664D6}"/>
                      </a:ext>
                    </a:extLst>
                  </p:cNvPr>
                  <p:cNvGrpSpPr/>
                  <p:nvPr/>
                </p:nvGrpSpPr>
                <p:grpSpPr>
                  <a:xfrm>
                    <a:off x="2300332" y="2392599"/>
                    <a:ext cx="1409700" cy="2400300"/>
                    <a:chOff x="2308878" y="2392599"/>
                    <a:chExt cx="1409700" cy="2400300"/>
                  </a:xfrm>
                </p:grpSpPr>
                <p:cxnSp>
                  <p:nvCxnSpPr>
                    <p:cNvPr id="24" name="Straight Connector 23">
                      <a:extLst>
                        <a:ext uri="{FF2B5EF4-FFF2-40B4-BE49-F238E27FC236}">
                          <a16:creationId xmlns:a16="http://schemas.microsoft.com/office/drawing/2014/main" id="{B95377D5-984A-4614-A299-02BB08807E3D}"/>
                        </a:ext>
                      </a:extLst>
                    </p:cNvPr>
                    <p:cNvCxnSpPr>
                      <a:stCxn id="8" idx="1"/>
                    </p:cNvCxnSpPr>
                    <p:nvPr/>
                  </p:nvCxnSpPr>
                  <p:spPr bwMode="auto">
                    <a:xfrm>
                      <a:off x="2327928" y="2392599"/>
                      <a:ext cx="1390650" cy="1214437"/>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2EEAAEE-25E1-4D1B-9C81-25F5715020AB}"/>
                        </a:ext>
                      </a:extLst>
                    </p:cNvPr>
                    <p:cNvCxnSpPr>
                      <a:stCxn id="9" idx="1"/>
                    </p:cNvCxnSpPr>
                    <p:nvPr/>
                  </p:nvCxnSpPr>
                  <p:spPr bwMode="auto">
                    <a:xfrm>
                      <a:off x="2318403" y="2783124"/>
                      <a:ext cx="1400174" cy="82391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D7107E2-6932-4BA8-9D4C-C97252D72426}"/>
                        </a:ext>
                      </a:extLst>
                    </p:cNvPr>
                    <p:cNvCxnSpPr>
                      <a:stCxn id="10" idx="1"/>
                    </p:cNvCxnSpPr>
                    <p:nvPr/>
                  </p:nvCxnSpPr>
                  <p:spPr bwMode="auto">
                    <a:xfrm>
                      <a:off x="2318403" y="3192699"/>
                      <a:ext cx="1400174" cy="414337"/>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2D93697-1E32-4556-B018-CBF66C490725}"/>
                        </a:ext>
                      </a:extLst>
                    </p:cNvPr>
                    <p:cNvCxnSpPr>
                      <a:stCxn id="11" idx="1"/>
                    </p:cNvCxnSpPr>
                    <p:nvPr/>
                  </p:nvCxnSpPr>
                  <p:spPr bwMode="auto">
                    <a:xfrm>
                      <a:off x="2318403" y="3583224"/>
                      <a:ext cx="1400174" cy="2381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E130030-E69E-470F-90AC-56D7E321D6A8}"/>
                        </a:ext>
                      </a:extLst>
                    </p:cNvPr>
                    <p:cNvCxnSpPr>
                      <a:stCxn id="12" idx="1"/>
                    </p:cNvCxnSpPr>
                    <p:nvPr/>
                  </p:nvCxnSpPr>
                  <p:spPr bwMode="auto">
                    <a:xfrm flipV="1">
                      <a:off x="2318403" y="3607036"/>
                      <a:ext cx="1400174" cy="385763"/>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321307BD-0A7A-4D38-A210-DF93BED52B6A}"/>
                        </a:ext>
                      </a:extLst>
                    </p:cNvPr>
                    <p:cNvCxnSpPr>
                      <a:stCxn id="13" idx="1"/>
                    </p:cNvCxnSpPr>
                    <p:nvPr/>
                  </p:nvCxnSpPr>
                  <p:spPr bwMode="auto">
                    <a:xfrm flipV="1">
                      <a:off x="2308878" y="3607036"/>
                      <a:ext cx="1409700" cy="776288"/>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22EC2B1-612A-4F6F-A29A-D5FE2D57ABE5}"/>
                        </a:ext>
                      </a:extLst>
                    </p:cNvPr>
                    <p:cNvCxnSpPr>
                      <a:stCxn id="14" idx="1"/>
                    </p:cNvCxnSpPr>
                    <p:nvPr/>
                  </p:nvCxnSpPr>
                  <p:spPr bwMode="auto">
                    <a:xfrm flipV="1">
                      <a:off x="2308878" y="3607036"/>
                      <a:ext cx="1409700" cy="1185863"/>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grpSp>
              <p:nvGrpSpPr>
                <p:cNvPr id="56" name="Group 55">
                  <a:extLst>
                    <a:ext uri="{FF2B5EF4-FFF2-40B4-BE49-F238E27FC236}">
                      <a16:creationId xmlns:a16="http://schemas.microsoft.com/office/drawing/2014/main" id="{9B7B8024-5A71-4CA6-AB1D-81CB2860942D}"/>
                    </a:ext>
                  </a:extLst>
                </p:cNvPr>
                <p:cNvGrpSpPr/>
                <p:nvPr/>
              </p:nvGrpSpPr>
              <p:grpSpPr>
                <a:xfrm>
                  <a:off x="3495675" y="2653424"/>
                  <a:ext cx="3270250" cy="2009775"/>
                  <a:chOff x="3495675" y="2653424"/>
                  <a:chExt cx="3270250" cy="2009775"/>
                </a:xfrm>
              </p:grpSpPr>
              <p:cxnSp>
                <p:nvCxnSpPr>
                  <p:cNvPr id="33" name="Straight Connector 32">
                    <a:extLst>
                      <a:ext uri="{FF2B5EF4-FFF2-40B4-BE49-F238E27FC236}">
                        <a16:creationId xmlns:a16="http://schemas.microsoft.com/office/drawing/2014/main" id="{1FBCCEB0-D2C2-4250-A2DC-F238B986E692}"/>
                      </a:ext>
                    </a:extLst>
                  </p:cNvPr>
                  <p:cNvCxnSpPr>
                    <a:stCxn id="48" idx="3"/>
                  </p:cNvCxnSpPr>
                  <p:nvPr/>
                </p:nvCxnSpPr>
                <p:spPr bwMode="auto">
                  <a:xfrm rot="10800000" flipV="1">
                    <a:off x="3495675" y="2653424"/>
                    <a:ext cx="3270250" cy="1004887"/>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2D27FF0-16EF-4503-B62C-C1E5B8A45253}"/>
                      </a:ext>
                    </a:extLst>
                  </p:cNvPr>
                  <p:cNvCxnSpPr>
                    <a:stCxn id="49" idx="3"/>
                  </p:cNvCxnSpPr>
                  <p:nvPr/>
                </p:nvCxnSpPr>
                <p:spPr bwMode="auto">
                  <a:xfrm rot="10800000" flipV="1">
                    <a:off x="3495675" y="3062999"/>
                    <a:ext cx="3270250" cy="59531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98BF5B6-5090-44D2-9E54-371194134F3B}"/>
                      </a:ext>
                    </a:extLst>
                  </p:cNvPr>
                  <p:cNvCxnSpPr>
                    <a:stCxn id="50" idx="3"/>
                  </p:cNvCxnSpPr>
                  <p:nvPr/>
                </p:nvCxnSpPr>
                <p:spPr bwMode="auto">
                  <a:xfrm rot="10800000" flipV="1">
                    <a:off x="3495675" y="3453524"/>
                    <a:ext cx="3265488" cy="204787"/>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11BD0C6-CC1B-4447-BBAB-9ADEC9B1E71A}"/>
                      </a:ext>
                    </a:extLst>
                  </p:cNvPr>
                  <p:cNvCxnSpPr>
                    <a:stCxn id="51" idx="3"/>
                  </p:cNvCxnSpPr>
                  <p:nvPr/>
                </p:nvCxnSpPr>
                <p:spPr bwMode="auto">
                  <a:xfrm rot="10800000">
                    <a:off x="3495675" y="3658311"/>
                    <a:ext cx="3265488" cy="204788"/>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F7AD1E9-2A15-4AA2-A113-685D6D9D8FE2}"/>
                      </a:ext>
                    </a:extLst>
                  </p:cNvPr>
                  <p:cNvCxnSpPr>
                    <a:stCxn id="52" idx="3"/>
                  </p:cNvCxnSpPr>
                  <p:nvPr/>
                </p:nvCxnSpPr>
                <p:spPr bwMode="auto">
                  <a:xfrm rot="10800000">
                    <a:off x="3495675" y="3658311"/>
                    <a:ext cx="3265488" cy="595313"/>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24E3227-1BDE-4624-916A-59A76197C73A}"/>
                      </a:ext>
                    </a:extLst>
                  </p:cNvPr>
                  <p:cNvCxnSpPr>
                    <a:stCxn id="53" idx="3"/>
                  </p:cNvCxnSpPr>
                  <p:nvPr/>
                </p:nvCxnSpPr>
                <p:spPr bwMode="auto">
                  <a:xfrm rot="10800000">
                    <a:off x="3495675" y="3658311"/>
                    <a:ext cx="3265488" cy="1004888"/>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45" name="Group 31">
                  <a:extLst>
                    <a:ext uri="{FF2B5EF4-FFF2-40B4-BE49-F238E27FC236}">
                      <a16:creationId xmlns:a16="http://schemas.microsoft.com/office/drawing/2014/main" id="{A8099D13-37E8-4CE5-A270-7B88ABDAE74E}"/>
                    </a:ext>
                  </a:extLst>
                </p:cNvPr>
                <p:cNvGrpSpPr>
                  <a:grpSpLocks/>
                </p:cNvGrpSpPr>
                <p:nvPr/>
              </p:nvGrpSpPr>
              <p:grpSpPr bwMode="auto">
                <a:xfrm>
                  <a:off x="2511630" y="2844324"/>
                  <a:ext cx="1143053" cy="1281112"/>
                  <a:chOff x="1733550" y="2062163"/>
                  <a:chExt cx="1142999" cy="1281112"/>
                </a:xfrm>
              </p:grpSpPr>
              <p:pic>
                <p:nvPicPr>
                  <p:cNvPr id="46" name="Picture 2" descr="C:\Users\Molcavian\AppData\Local\Microsoft\Windows\Temporary Internet Files\Content.IE5\NFL8MG3F\MCj04325990000[1].png">
                    <a:extLst>
                      <a:ext uri="{FF2B5EF4-FFF2-40B4-BE49-F238E27FC236}">
                        <a16:creationId xmlns:a16="http://schemas.microsoft.com/office/drawing/2014/main" id="{0A04ADE6-A4BB-4A3B-ACA2-3E4356870956}"/>
                      </a:ext>
                    </a:extLst>
                  </p:cNvPr>
                  <p:cNvPicPr>
                    <a:picLocks noChangeAspect="1" noChangeArrowheads="1"/>
                  </p:cNvPicPr>
                  <p:nvPr/>
                </p:nvPicPr>
                <p:blipFill>
                  <a:blip r:embed="rId2">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1809750" y="2352675"/>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Text Box 23">
                    <a:extLst>
                      <a:ext uri="{FF2B5EF4-FFF2-40B4-BE49-F238E27FC236}">
                        <a16:creationId xmlns:a16="http://schemas.microsoft.com/office/drawing/2014/main" id="{A34F349E-25EF-4FCE-806D-0A0ADAA6EDAB}"/>
                      </a:ext>
                    </a:extLst>
                  </p:cNvPr>
                  <p:cNvSpPr txBox="1">
                    <a:spLocks noChangeArrowheads="1"/>
                  </p:cNvSpPr>
                  <p:nvPr/>
                </p:nvSpPr>
                <p:spPr bwMode="auto">
                  <a:xfrm>
                    <a:off x="1733487" y="2062550"/>
                    <a:ext cx="1142946" cy="415925"/>
                  </a:xfrm>
                  <a:prstGeom prst="rect">
                    <a:avLst/>
                  </a:prstGeom>
                  <a:noFill/>
                  <a:ln w="9525">
                    <a:noFill/>
                    <a:miter lim="800000"/>
                    <a:headEnd/>
                    <a:tailEnd/>
                  </a:ln>
                </p:spPr>
                <p:txBody>
                  <a:bodyPr>
                    <a:spAutoFit/>
                  </a:bodyPr>
                  <a:lstStyle/>
                  <a:p>
                    <a:pPr algn="ctr">
                      <a:defRPr/>
                    </a:pPr>
                    <a:r>
                      <a:rPr lang="en-GB" sz="1050" dirty="0">
                        <a:latin typeface="Courier New" pitchFamily="49" charset="0"/>
                        <a:cs typeface="Courier New" pitchFamily="49" charset="0"/>
                      </a:rPr>
                      <a:t>Intermediate</a:t>
                    </a:r>
                  </a:p>
                  <a:p>
                    <a:pPr algn="ctr">
                      <a:defRPr/>
                    </a:pPr>
                    <a:r>
                      <a:rPr lang="en-GB" sz="1050" dirty="0">
                        <a:latin typeface="Courier New" pitchFamily="49" charset="0"/>
                        <a:cs typeface="Courier New" pitchFamily="49" charset="0"/>
                      </a:rPr>
                      <a:t>code</a:t>
                    </a:r>
                  </a:p>
                </p:txBody>
              </p:sp>
            </p:grpSp>
          </p:grpSp>
          <p:cxnSp>
            <p:nvCxnSpPr>
              <p:cNvPr id="59" name="Straight Connector 58">
                <a:extLst>
                  <a:ext uri="{FF2B5EF4-FFF2-40B4-BE49-F238E27FC236}">
                    <a16:creationId xmlns:a16="http://schemas.microsoft.com/office/drawing/2014/main" id="{D26E2920-CDA3-482C-B234-D423450DA38A}"/>
                  </a:ext>
                </a:extLst>
              </p:cNvPr>
              <p:cNvCxnSpPr>
                <a:cxnSpLocks/>
              </p:cNvCxnSpPr>
              <p:nvPr/>
            </p:nvCxnSpPr>
            <p:spPr bwMode="auto">
              <a:xfrm flipV="1">
                <a:off x="7339013" y="3071254"/>
                <a:ext cx="427038" cy="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71CA6268-BA8A-45D4-B802-16E08DAE7448}"/>
                  </a:ext>
                </a:extLst>
              </p:cNvPr>
              <p:cNvCxnSpPr>
                <a:cxnSpLocks/>
              </p:cNvCxnSpPr>
              <p:nvPr/>
            </p:nvCxnSpPr>
            <p:spPr bwMode="auto">
              <a:xfrm flipV="1">
                <a:off x="7351127" y="3455635"/>
                <a:ext cx="427038" cy="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99B3D971-D544-4D8F-855E-B41005D7912F}"/>
                  </a:ext>
                </a:extLst>
              </p:cNvPr>
              <p:cNvCxnSpPr>
                <a:cxnSpLocks/>
              </p:cNvCxnSpPr>
              <p:nvPr/>
            </p:nvCxnSpPr>
            <p:spPr bwMode="auto">
              <a:xfrm flipV="1">
                <a:off x="7351127" y="3863098"/>
                <a:ext cx="427038" cy="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C02341B8-FD5B-4675-9DC1-E4206B826B78}"/>
                  </a:ext>
                </a:extLst>
              </p:cNvPr>
              <p:cNvCxnSpPr>
                <a:cxnSpLocks/>
              </p:cNvCxnSpPr>
              <p:nvPr/>
            </p:nvCxnSpPr>
            <p:spPr bwMode="auto">
              <a:xfrm flipV="1">
                <a:off x="7339013" y="4260719"/>
                <a:ext cx="427038" cy="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5BD5F4C0-A814-48B5-B634-623477A74F8A}"/>
                  </a:ext>
                </a:extLst>
              </p:cNvPr>
              <p:cNvCxnSpPr>
                <a:cxnSpLocks/>
              </p:cNvCxnSpPr>
              <p:nvPr/>
            </p:nvCxnSpPr>
            <p:spPr bwMode="auto">
              <a:xfrm flipV="1">
                <a:off x="7339013" y="4668182"/>
                <a:ext cx="427038" cy="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66" name="Text Box 23">
              <a:extLst>
                <a:ext uri="{FF2B5EF4-FFF2-40B4-BE49-F238E27FC236}">
                  <a16:creationId xmlns:a16="http://schemas.microsoft.com/office/drawing/2014/main" id="{34A314E2-173F-4136-9F4A-1D44DC2DC277}"/>
                </a:ext>
              </a:extLst>
            </p:cNvPr>
            <p:cNvSpPr txBox="1">
              <a:spLocks noChangeArrowheads="1"/>
            </p:cNvSpPr>
            <p:nvPr/>
          </p:nvSpPr>
          <p:spPr bwMode="auto">
            <a:xfrm>
              <a:off x="3599342" y="3973065"/>
              <a:ext cx="1143000" cy="415925"/>
            </a:xfrm>
            <a:prstGeom prst="rect">
              <a:avLst/>
            </a:prstGeom>
            <a:noFill/>
            <a:ln w="9525">
              <a:noFill/>
              <a:miter lim="800000"/>
              <a:headEnd/>
              <a:tailEnd/>
            </a:ln>
          </p:spPr>
          <p:txBody>
            <a:bodyPr>
              <a:spAutoFit/>
            </a:bodyPr>
            <a:lstStyle/>
            <a:p>
              <a:pPr algn="ctr">
                <a:defRPr/>
              </a:pPr>
              <a:r>
                <a:rPr lang="en-GB" sz="1050" dirty="0">
                  <a:latin typeface="Courier New" pitchFamily="49" charset="0"/>
                  <a:cs typeface="Courier New" pitchFamily="49" charset="0"/>
                </a:rPr>
                <a:t>Byte</a:t>
              </a:r>
            </a:p>
            <a:p>
              <a:pPr algn="ctr">
                <a:defRPr/>
              </a:pPr>
              <a:r>
                <a:rPr lang="en-GB" sz="1050" dirty="0">
                  <a:latin typeface="Courier New" pitchFamily="49" charset="0"/>
                  <a:cs typeface="Courier New" pitchFamily="49" charset="0"/>
                </a:rPr>
                <a:t>code</a:t>
              </a:r>
            </a:p>
          </p:txBody>
        </p:sp>
      </p:grpSp>
      <p:sp>
        <p:nvSpPr>
          <p:cNvPr id="68" name="Rectangle 67">
            <a:extLst>
              <a:ext uri="{FF2B5EF4-FFF2-40B4-BE49-F238E27FC236}">
                <a16:creationId xmlns:a16="http://schemas.microsoft.com/office/drawing/2014/main" id="{8D437E15-9987-419B-BF79-E3B20657ADB8}"/>
              </a:ext>
            </a:extLst>
          </p:cNvPr>
          <p:cNvSpPr/>
          <p:nvPr/>
        </p:nvSpPr>
        <p:spPr>
          <a:xfrm>
            <a:off x="91239" y="4320144"/>
            <a:ext cx="12018152" cy="200571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i="1" dirty="0">
                <a:solidFill>
                  <a:srgbClr val="C00000"/>
                </a:solidFill>
              </a:rPr>
              <a:t>A solution was developed to have the translators generate to a kind of “half-way” standard intermediary code, which could then be translated to each computer’s own specific machine code. This half-way language is called </a:t>
            </a:r>
            <a:r>
              <a:rPr lang="en-GB" sz="1400" b="1" i="1" dirty="0">
                <a:solidFill>
                  <a:srgbClr val="C00000"/>
                </a:solidFill>
              </a:rPr>
              <a:t>intermediate code</a:t>
            </a:r>
            <a:r>
              <a:rPr lang="en-GB" sz="1400" i="1" dirty="0">
                <a:solidFill>
                  <a:srgbClr val="C00000"/>
                </a:solidFill>
              </a:rPr>
              <a:t>, often known as </a:t>
            </a:r>
            <a:r>
              <a:rPr lang="en-GB" sz="1400" b="1" i="1" dirty="0">
                <a:solidFill>
                  <a:srgbClr val="C00000"/>
                </a:solidFill>
              </a:rPr>
              <a:t>bytecode</a:t>
            </a:r>
            <a:r>
              <a:rPr lang="en-GB" sz="1400" i="1" dirty="0">
                <a:solidFill>
                  <a:srgbClr val="C00000"/>
                </a:solidFill>
              </a:rPr>
              <a:t>. </a:t>
            </a:r>
          </a:p>
          <a:p>
            <a:endParaRPr lang="en-GB" sz="1400" i="1" dirty="0">
              <a:solidFill>
                <a:srgbClr val="C00000"/>
              </a:solidFill>
            </a:endParaRPr>
          </a:p>
          <a:p>
            <a:r>
              <a:rPr lang="en-GB" sz="1400" i="1" dirty="0">
                <a:solidFill>
                  <a:srgbClr val="C00000"/>
                </a:solidFill>
              </a:rPr>
              <a:t>It is kind of useless on its own, as it won’t run without any further translation to turn it into machine code. However, it does run on a sort of “pretend” machine that it was designed for. Although this machine does not physically exist, it is installed on each make of computer and performs the job of taking generic intermediate code and translating it into machine code specific for that machine.</a:t>
            </a:r>
          </a:p>
          <a:p>
            <a:endParaRPr lang="en-GB" sz="600" i="1" dirty="0">
              <a:solidFill>
                <a:srgbClr val="C00000"/>
              </a:solidFill>
            </a:endParaRPr>
          </a:p>
          <a:p>
            <a:r>
              <a:rPr lang="en-GB" sz="1400" i="1" dirty="0">
                <a:solidFill>
                  <a:srgbClr val="C00000"/>
                </a:solidFill>
              </a:rPr>
              <a:t>This pretend machine is known as a </a:t>
            </a:r>
            <a:r>
              <a:rPr lang="en-GB" sz="1400" b="1" i="1" dirty="0">
                <a:solidFill>
                  <a:srgbClr val="C00000"/>
                </a:solidFill>
              </a:rPr>
              <a:t>virtual machine</a:t>
            </a:r>
            <a:r>
              <a:rPr lang="en-GB" sz="1400" i="1" dirty="0">
                <a:solidFill>
                  <a:srgbClr val="C00000"/>
                </a:solidFill>
              </a:rPr>
              <a:t>. Writing an interpreter to translate bytecode is a much easier task than writing an interpreter to translate high-level source code. Bytecode is very portable and very compact. Interpreting bytecode programs is faster than interpreting high-level source code programs.</a:t>
            </a:r>
          </a:p>
          <a:p>
            <a:endParaRPr lang="en-GB" sz="1400" i="1" dirty="0">
              <a:solidFill>
                <a:srgbClr val="C00000"/>
              </a:solidFill>
            </a:endParaRPr>
          </a:p>
        </p:txBody>
      </p:sp>
    </p:spTree>
    <p:extLst>
      <p:ext uri="{BB962C8B-B14F-4D97-AF65-F5344CB8AC3E}">
        <p14:creationId xmlns:p14="http://schemas.microsoft.com/office/powerpoint/2010/main" val="12949571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354FEFFF27DD4D8029A23C3811DAEC" ma:contentTypeVersion="16" ma:contentTypeDescription="Create a new document." ma:contentTypeScope="" ma:versionID="ec54585cf92dd6982308d124fd5b9dee">
  <xsd:schema xmlns:xsd="http://www.w3.org/2001/XMLSchema" xmlns:xs="http://www.w3.org/2001/XMLSchema" xmlns:p="http://schemas.microsoft.com/office/2006/metadata/properties" xmlns:ns2="506ac514-9468-4ce6-abae-8e7a4c758df2" xmlns:ns3="70888afb-978a-47fe-a38c-33c273623691" targetNamespace="http://schemas.microsoft.com/office/2006/metadata/properties" ma:root="true" ma:fieldsID="714f961642457c784f84d90ad25ddd92" ns2:_="" ns3:_="">
    <xsd:import namespace="506ac514-9468-4ce6-abae-8e7a4c758df2"/>
    <xsd:import namespace="70888afb-978a-47fe-a38c-33c27362369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ac514-9468-4ce6-abae-8e7a4c758d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c9dc24d-f3fe-46e4-aaea-1685f95ea3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0888afb-978a-47fe-a38c-33c27362369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2e55939-b32e-4bb4-938e-37e949c5a9cb}" ma:internalName="TaxCatchAll" ma:showField="CatchAllData" ma:web="70888afb-978a-47fe-a38c-33c2736236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06ac514-9468-4ce6-abae-8e7a4c758df2">
      <Terms xmlns="http://schemas.microsoft.com/office/infopath/2007/PartnerControls"/>
    </lcf76f155ced4ddcb4097134ff3c332f>
    <TaxCatchAll xmlns="70888afb-978a-47fe-a38c-33c273623691" xsi:nil="true"/>
  </documentManagement>
</p:properties>
</file>

<file path=customXml/itemProps1.xml><?xml version="1.0" encoding="utf-8"?>
<ds:datastoreItem xmlns:ds="http://schemas.openxmlformats.org/officeDocument/2006/customXml" ds:itemID="{A7D7F3FF-E29E-49D4-B6C6-EC528527E3D0}"/>
</file>

<file path=customXml/itemProps2.xml><?xml version="1.0" encoding="utf-8"?>
<ds:datastoreItem xmlns:ds="http://schemas.openxmlformats.org/officeDocument/2006/customXml" ds:itemID="{A25D82C4-4D01-4E32-8EBD-0F280F73E74E}"/>
</file>

<file path=customXml/itemProps3.xml><?xml version="1.0" encoding="utf-8"?>
<ds:datastoreItem xmlns:ds="http://schemas.openxmlformats.org/officeDocument/2006/customXml" ds:itemID="{0EAFDD4F-2B40-443D-8E3D-138E1BC4819E}"/>
</file>

<file path=docProps/app.xml><?xml version="1.0" encoding="utf-8"?>
<Properties xmlns="http://schemas.openxmlformats.org/officeDocument/2006/extended-properties" xmlns:vt="http://schemas.openxmlformats.org/officeDocument/2006/docPropsVTypes">
  <TotalTime>519</TotalTime>
  <Words>335</Words>
  <Application>Microsoft Office PowerPoint</Application>
  <PresentationFormat>Widescreen</PresentationFormat>
  <Paragraphs>60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Courier New</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Andrew Fenn</cp:lastModifiedBy>
  <cp:revision>54</cp:revision>
  <dcterms:created xsi:type="dcterms:W3CDTF">2014-10-30T19:23:19Z</dcterms:created>
  <dcterms:modified xsi:type="dcterms:W3CDTF">2020-04-16T15:12:53Z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0x01010087354FEFFF27DD4D8029A23C3811DAEC</vt:lpwstr>
  </property>
</Properties>
</file>