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4"/>
  </p:sldMasterIdLst>
  <p:notesMasterIdLst>
    <p:notesMasterId r:id="rId15"/>
  </p:notesMasterIdLst>
  <p:handoutMasterIdLst>
    <p:handoutMasterId r:id="rId16"/>
  </p:handoutMasterIdLst>
  <p:sldIdLst>
    <p:sldId id="268" r:id="rId5"/>
    <p:sldId id="258" r:id="rId6"/>
    <p:sldId id="257" r:id="rId7"/>
    <p:sldId id="260" r:id="rId8"/>
    <p:sldId id="269" r:id="rId9"/>
    <p:sldId id="264" r:id="rId10"/>
    <p:sldId id="263" r:id="rId11"/>
    <p:sldId id="265" r:id="rId12"/>
    <p:sldId id="259" r:id="rId13"/>
    <p:sldId id="267" r:id="rId1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E Lomas" userId="9fc1332d-c77d-4275-9928-6384c0ed19f0" providerId="ADAL" clId="{BA581F29-F248-4405-B67D-EBAA71AAEBF5}"/>
    <pc:docChg chg="custSel addSld delSld modSld sldOrd">
      <pc:chgData name="Anne E Lomas" userId="9fc1332d-c77d-4275-9928-6384c0ed19f0" providerId="ADAL" clId="{BA581F29-F248-4405-B67D-EBAA71AAEBF5}" dt="2023-01-26T11:41:39.640" v="549" actId="47"/>
      <pc:docMkLst>
        <pc:docMk/>
      </pc:docMkLst>
      <pc:sldChg chg="delSp mod">
        <pc:chgData name="Anne E Lomas" userId="9fc1332d-c77d-4275-9928-6384c0ed19f0" providerId="ADAL" clId="{BA581F29-F248-4405-B67D-EBAA71AAEBF5}" dt="2023-01-26T11:28:41.574" v="1" actId="478"/>
        <pc:sldMkLst>
          <pc:docMk/>
          <pc:sldMk cId="0" sldId="257"/>
        </pc:sldMkLst>
        <pc:spChg chg="del">
          <ac:chgData name="Anne E Lomas" userId="9fc1332d-c77d-4275-9928-6384c0ed19f0" providerId="ADAL" clId="{BA581F29-F248-4405-B67D-EBAA71AAEBF5}" dt="2023-01-26T11:28:41.574" v="1" actId="478"/>
          <ac:spMkLst>
            <pc:docMk/>
            <pc:sldMk cId="0" sldId="257"/>
            <ac:spMk id="5" creationId="{00000000-0000-0000-0000-000000000000}"/>
          </ac:spMkLst>
        </pc:spChg>
      </pc:sldChg>
      <pc:sldChg chg="delSp modSp mod">
        <pc:chgData name="Anne E Lomas" userId="9fc1332d-c77d-4275-9928-6384c0ed19f0" providerId="ADAL" clId="{BA581F29-F248-4405-B67D-EBAA71AAEBF5}" dt="2023-01-26T11:29:36.477" v="5" actId="478"/>
        <pc:sldMkLst>
          <pc:docMk/>
          <pc:sldMk cId="0" sldId="259"/>
        </pc:sldMkLst>
        <pc:spChg chg="del mod">
          <ac:chgData name="Anne E Lomas" userId="9fc1332d-c77d-4275-9928-6384c0ed19f0" providerId="ADAL" clId="{BA581F29-F248-4405-B67D-EBAA71AAEBF5}" dt="2023-01-26T11:29:36.477" v="5" actId="478"/>
          <ac:spMkLst>
            <pc:docMk/>
            <pc:sldMk cId="0" sldId="259"/>
            <ac:spMk id="4" creationId="{00000000-0000-0000-0000-000000000000}"/>
          </ac:spMkLst>
        </pc:spChg>
      </pc:sldChg>
      <pc:sldChg chg="delSp mod delAnim">
        <pc:chgData name="Anne E Lomas" userId="9fc1332d-c77d-4275-9928-6384c0ed19f0" providerId="ADAL" clId="{BA581F29-F248-4405-B67D-EBAA71AAEBF5}" dt="2023-01-26T11:28:32.080" v="0" actId="478"/>
        <pc:sldMkLst>
          <pc:docMk/>
          <pc:sldMk cId="0" sldId="260"/>
        </pc:sldMkLst>
        <pc:spChg chg="del">
          <ac:chgData name="Anne E Lomas" userId="9fc1332d-c77d-4275-9928-6384c0ed19f0" providerId="ADAL" clId="{BA581F29-F248-4405-B67D-EBAA71AAEBF5}" dt="2023-01-26T11:28:32.080" v="0" actId="478"/>
          <ac:spMkLst>
            <pc:docMk/>
            <pc:sldMk cId="0" sldId="260"/>
            <ac:spMk id="7" creationId="{00000000-0000-0000-0000-000000000000}"/>
          </ac:spMkLst>
        </pc:spChg>
      </pc:sldChg>
      <pc:sldChg chg="modSp del mod modAnim">
        <pc:chgData name="Anne E Lomas" userId="9fc1332d-c77d-4275-9928-6384c0ed19f0" providerId="ADAL" clId="{BA581F29-F248-4405-B67D-EBAA71AAEBF5}" dt="2023-01-26T11:41:39.640" v="549" actId="47"/>
        <pc:sldMkLst>
          <pc:docMk/>
          <pc:sldMk cId="1693137137" sldId="261"/>
        </pc:sldMkLst>
        <pc:spChg chg="mod">
          <ac:chgData name="Anne E Lomas" userId="9fc1332d-c77d-4275-9928-6384c0ed19f0" providerId="ADAL" clId="{BA581F29-F248-4405-B67D-EBAA71AAEBF5}" dt="2023-01-26T11:31:44.031" v="217" actId="27636"/>
          <ac:spMkLst>
            <pc:docMk/>
            <pc:sldMk cId="1693137137" sldId="261"/>
            <ac:spMk id="4" creationId="{00000000-0000-0000-0000-000000000000}"/>
          </ac:spMkLst>
        </pc:spChg>
      </pc:sldChg>
      <pc:sldChg chg="delSp mod">
        <pc:chgData name="Anne E Lomas" userId="9fc1332d-c77d-4275-9928-6384c0ed19f0" providerId="ADAL" clId="{BA581F29-F248-4405-B67D-EBAA71AAEBF5}" dt="2023-01-26T11:28:50.612" v="2" actId="478"/>
        <pc:sldMkLst>
          <pc:docMk/>
          <pc:sldMk cId="2230422855" sldId="265"/>
        </pc:sldMkLst>
        <pc:spChg chg="del">
          <ac:chgData name="Anne E Lomas" userId="9fc1332d-c77d-4275-9928-6384c0ed19f0" providerId="ADAL" clId="{BA581F29-F248-4405-B67D-EBAA71AAEBF5}" dt="2023-01-26T11:28:50.612" v="2" actId="478"/>
          <ac:spMkLst>
            <pc:docMk/>
            <pc:sldMk cId="2230422855" sldId="265"/>
            <ac:spMk id="4" creationId="{00000000-0000-0000-0000-000000000000}"/>
          </ac:spMkLst>
        </pc:spChg>
      </pc:sldChg>
      <pc:sldChg chg="modSp new mod ord">
        <pc:chgData name="Anne E Lomas" userId="9fc1332d-c77d-4275-9928-6384c0ed19f0" providerId="ADAL" clId="{BA581F29-F248-4405-B67D-EBAA71AAEBF5}" dt="2023-01-26T11:41:33.614" v="548"/>
        <pc:sldMkLst>
          <pc:docMk/>
          <pc:sldMk cId="2740226438" sldId="268"/>
        </pc:sldMkLst>
        <pc:spChg chg="mod">
          <ac:chgData name="Anne E Lomas" userId="9fc1332d-c77d-4275-9928-6384c0ed19f0" providerId="ADAL" clId="{BA581F29-F248-4405-B67D-EBAA71AAEBF5}" dt="2023-01-26T11:37:19.802" v="321" actId="20577"/>
          <ac:spMkLst>
            <pc:docMk/>
            <pc:sldMk cId="2740226438" sldId="268"/>
            <ac:spMk id="2" creationId="{165C9AED-852A-320D-7A30-BC3FCA081ABD}"/>
          </ac:spMkLst>
        </pc:spChg>
        <pc:spChg chg="mod">
          <ac:chgData name="Anne E Lomas" userId="9fc1332d-c77d-4275-9928-6384c0ed19f0" providerId="ADAL" clId="{BA581F29-F248-4405-B67D-EBAA71AAEBF5}" dt="2023-01-26T11:38:57.190" v="546" actId="15"/>
          <ac:spMkLst>
            <pc:docMk/>
            <pc:sldMk cId="2740226438" sldId="268"/>
            <ac:spMk id="3" creationId="{0FC892D4-5A54-EF34-9F2B-19E8064F7BDD}"/>
          </ac:spMkLst>
        </pc:spChg>
      </pc:sldChg>
      <pc:sldChg chg="addSp delSp modSp new mod">
        <pc:chgData name="Anne E Lomas" userId="9fc1332d-c77d-4275-9928-6384c0ed19f0" providerId="ADAL" clId="{BA581F29-F248-4405-B67D-EBAA71AAEBF5}" dt="2023-01-26T11:36:19.663" v="284" actId="14100"/>
        <pc:sldMkLst>
          <pc:docMk/>
          <pc:sldMk cId="3158814271" sldId="269"/>
        </pc:sldMkLst>
        <pc:spChg chg="mod">
          <ac:chgData name="Anne E Lomas" userId="9fc1332d-c77d-4275-9928-6384c0ed19f0" providerId="ADAL" clId="{BA581F29-F248-4405-B67D-EBAA71AAEBF5}" dt="2023-01-26T11:32:33.786" v="276" actId="20577"/>
          <ac:spMkLst>
            <pc:docMk/>
            <pc:sldMk cId="3158814271" sldId="269"/>
            <ac:spMk id="2" creationId="{83047625-59B0-A410-68D8-FBB152449680}"/>
          </ac:spMkLst>
        </pc:spChg>
        <pc:spChg chg="del">
          <ac:chgData name="Anne E Lomas" userId="9fc1332d-c77d-4275-9928-6384c0ed19f0" providerId="ADAL" clId="{BA581F29-F248-4405-B67D-EBAA71AAEBF5}" dt="2023-01-26T11:33:53.320" v="277"/>
          <ac:spMkLst>
            <pc:docMk/>
            <pc:sldMk cId="3158814271" sldId="269"/>
            <ac:spMk id="3" creationId="{AA8FCDE7-851B-9923-FD05-E9B4288D52B1}"/>
          </ac:spMkLst>
        </pc:spChg>
        <pc:picChg chg="add mod">
          <ac:chgData name="Anne E Lomas" userId="9fc1332d-c77d-4275-9928-6384c0ed19f0" providerId="ADAL" clId="{BA581F29-F248-4405-B67D-EBAA71AAEBF5}" dt="2023-01-26T11:33:56.622" v="278" actId="1076"/>
          <ac:picMkLst>
            <pc:docMk/>
            <pc:sldMk cId="3158814271" sldId="269"/>
            <ac:picMk id="1026" creationId="{06CCC684-8027-5D76-3D27-133627B8CAC0}"/>
          </ac:picMkLst>
        </pc:picChg>
        <pc:picChg chg="add mod">
          <ac:chgData name="Anne E Lomas" userId="9fc1332d-c77d-4275-9928-6384c0ed19f0" providerId="ADAL" clId="{BA581F29-F248-4405-B67D-EBAA71AAEBF5}" dt="2023-01-26T11:34:30.944" v="281" actId="1076"/>
          <ac:picMkLst>
            <pc:docMk/>
            <pc:sldMk cId="3158814271" sldId="269"/>
            <ac:picMk id="1028" creationId="{148DC3C2-F8E5-4400-F7E3-760432C98944}"/>
          </ac:picMkLst>
        </pc:picChg>
        <pc:picChg chg="add mod">
          <ac:chgData name="Anne E Lomas" userId="9fc1332d-c77d-4275-9928-6384c0ed19f0" providerId="ADAL" clId="{BA581F29-F248-4405-B67D-EBAA71AAEBF5}" dt="2023-01-26T11:36:19.663" v="284" actId="14100"/>
          <ac:picMkLst>
            <pc:docMk/>
            <pc:sldMk cId="3158814271" sldId="269"/>
            <ac:picMk id="1030" creationId="{277803B8-DCBE-0D0D-DAB7-AC8D331DBCE9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1EDCE-5BE1-48CC-84F0-B203D34799F0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00A75B-B65D-44E2-A502-FBB1091B2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629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9EC1B-C10D-9240-BEB3-8F142945F7F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57DE1-AFAC-CB4A-AEAF-E93E194E6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918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Sony</a:t>
            </a:r>
            <a:r>
              <a:rPr lang="en-GB" baseline="0" dirty="0"/>
              <a:t> Walkman video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57DE1-AFAC-CB4A-AEAF-E93E194E60E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497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57DE1-AFAC-CB4A-AEAF-E93E194E60E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76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NEW</a:t>
            </a:r>
            <a:r>
              <a:rPr lang="en-GB" baseline="0" dirty="0"/>
              <a:t> Coke video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57DE1-AFAC-CB4A-AEAF-E93E194E60E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47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732BFB-88B6-403F-BD03-2763612F3DC8}" type="datetimeFigureOut">
              <a:rPr lang="en-US" smtClean="0"/>
              <a:pPr>
                <a:defRPr/>
              </a:pPr>
              <a:t>1/26/2023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C4A86E86-F780-49F2-91EA-7F9083487C0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265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A6ECAA-DB56-46FE-BE77-080691F9EEFD}" type="datetimeFigureOut">
              <a:rPr lang="en-US" smtClean="0"/>
              <a:pPr>
                <a:defRPr/>
              </a:pPr>
              <a:t>1/26/2023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DF1E4DA1-8D76-4D4E-A8B9-E8A93AC0D08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01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A6ECAA-DB56-46FE-BE77-080691F9EEFD}" type="datetimeFigureOut">
              <a:rPr lang="en-US" smtClean="0"/>
              <a:pPr>
                <a:defRPr/>
              </a:pPr>
              <a:t>1/26/2023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DF1E4DA1-8D76-4D4E-A8B9-E8A93AC0D08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5680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A6ECAA-DB56-46FE-BE77-080691F9EEFD}" type="datetimeFigureOut">
              <a:rPr lang="en-US" smtClean="0"/>
              <a:pPr>
                <a:defRPr/>
              </a:pPr>
              <a:t>1/26/2023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DF1E4DA1-8D76-4D4E-A8B9-E8A93AC0D08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177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A6ECAA-DB56-46FE-BE77-080691F9EEFD}" type="datetimeFigureOut">
              <a:rPr lang="en-US" smtClean="0"/>
              <a:pPr>
                <a:defRPr/>
              </a:pPr>
              <a:t>1/26/2023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DF1E4DA1-8D76-4D4E-A8B9-E8A93AC0D08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1288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A6ECAA-DB56-46FE-BE77-080691F9EEFD}" type="datetimeFigureOut">
              <a:rPr lang="en-US" smtClean="0"/>
              <a:pPr>
                <a:defRPr/>
              </a:pPr>
              <a:t>1/26/2023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DF1E4DA1-8D76-4D4E-A8B9-E8A93AC0D08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804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37C4DB-D66E-4287-A0CB-2A717A388BC6}" type="datetimeFigureOut">
              <a:rPr lang="en-US" smtClean="0"/>
              <a:pPr>
                <a:defRPr/>
              </a:pPr>
              <a:t>1/26/2023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50DBE-C730-4AD4-BAFD-07EC762EE72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437209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A81519-5816-49B7-96AB-C586E876303E}" type="datetimeFigureOut">
              <a:rPr lang="en-US" smtClean="0"/>
              <a:pPr>
                <a:defRPr/>
              </a:pPr>
              <a:t>1/26/2023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0EF17-74F7-462B-96C9-21B3811A15E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86207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6211A8-5AB5-4CC2-8CAE-A50D1BDF5866}" type="datetimeFigureOut">
              <a:rPr lang="en-US" smtClean="0"/>
              <a:pPr>
                <a:defRPr/>
              </a:pPr>
              <a:t>1/26/2023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F37D77-BF36-4307-8A25-B3D4007B0E4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18414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F75325-03C0-42C9-BB33-45288834385E}" type="datetimeFigureOut">
              <a:rPr lang="en-US" smtClean="0"/>
              <a:pPr>
                <a:defRPr/>
              </a:pPr>
              <a:t>1/26/2023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FAF3C274-AEDF-4A10-913D-72C1C8D1F70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40985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9E3AF9-38E8-4A6C-8137-7887882D28B5}" type="datetimeFigureOut">
              <a:rPr lang="en-US" smtClean="0"/>
              <a:pPr>
                <a:defRPr/>
              </a:pPr>
              <a:t>1/26/2023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D348B990-04F3-4901-B290-1798528B3E8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73756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085F81-5E4E-4A74-93BC-8AA5E433B710}" type="datetimeFigureOut">
              <a:rPr lang="en-US" smtClean="0"/>
              <a:pPr>
                <a:defRPr/>
              </a:pPr>
              <a:t>1/26/2023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FE5ABB43-3CE0-4A92-9417-C08B5F2F44E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98806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187599-BA84-4CA2-B56C-A9ED72255EEC}" type="datetimeFigureOut">
              <a:rPr lang="en-US" smtClean="0"/>
              <a:pPr>
                <a:defRPr/>
              </a:pPr>
              <a:t>1/26/2023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0F706E-F22C-4511-8DF9-C47D051C723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87633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AF69D5-0449-4514-9E61-F1EEDF53EA54}" type="datetimeFigureOut">
              <a:rPr lang="en-US" smtClean="0"/>
              <a:pPr>
                <a:defRPr/>
              </a:pPr>
              <a:t>1/26/2023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86452-1EA2-4EF1-8DCE-E250DA42777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094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1DB770-EBFF-40DC-9D06-71245B2B6E05}" type="datetimeFigureOut">
              <a:rPr lang="en-US" smtClean="0"/>
              <a:pPr>
                <a:defRPr/>
              </a:pPr>
              <a:t>1/26/2023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BA755-AE0C-4828-ADC3-0277BA86F1C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46579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C4BB27-3F24-4FBE-9DF3-D517F02F1768}" type="datetimeFigureOut">
              <a:rPr lang="en-US" smtClean="0"/>
              <a:pPr>
                <a:defRPr/>
              </a:pPr>
              <a:t>1/26/2023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ADDAF3AC-E8D5-4C21-8D5F-134FB668A85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55528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9A6ECAA-DB56-46FE-BE77-080691F9EEFD}" type="datetimeFigureOut">
              <a:rPr lang="en-US" smtClean="0"/>
              <a:pPr>
                <a:defRPr/>
              </a:pPr>
              <a:t>1/26/2023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DF1E4DA1-8D76-4D4E-A8B9-E8A93AC0D08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615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  <p:sldLayoutId id="2147483805" r:id="rId14"/>
    <p:sldLayoutId id="2147483806" r:id="rId15"/>
    <p:sldLayoutId id="2147483807" r:id="rId16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C9AED-852A-320D-7A30-BC3FCA081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market?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892D4-5A54-EF34-9F2B-19E8064F7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Place where buyers and sellers come together. </a:t>
            </a:r>
          </a:p>
          <a:p>
            <a:r>
              <a:rPr lang="en-GB" dirty="0"/>
              <a:t>A business’ market is it’s customers.</a:t>
            </a:r>
          </a:p>
          <a:p>
            <a:endParaRPr lang="en-GB" dirty="0"/>
          </a:p>
          <a:p>
            <a:r>
              <a:rPr lang="en-GB" dirty="0"/>
              <a:t>How can ‘markets’ be classified?</a:t>
            </a:r>
          </a:p>
          <a:p>
            <a:pPr lvl="1"/>
            <a:r>
              <a:rPr lang="en-GB" dirty="0"/>
              <a:t>Niche / Mass</a:t>
            </a:r>
          </a:p>
          <a:p>
            <a:pPr lvl="1"/>
            <a:r>
              <a:rPr lang="en-GB" dirty="0"/>
              <a:t>Local / National / International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022643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20328" cy="2411736"/>
          </a:xfrm>
        </p:spPr>
        <p:txBody>
          <a:bodyPr/>
          <a:lstStyle/>
          <a:p>
            <a:r>
              <a:rPr lang="en-GB" dirty="0">
                <a:latin typeface="+mn-lt"/>
              </a:rPr>
              <a:t>Based on what you have learned today, define marketing using 5 words…</a:t>
            </a:r>
          </a:p>
        </p:txBody>
      </p:sp>
    </p:spTree>
    <p:extLst>
      <p:ext uri="{BB962C8B-B14F-4D97-AF65-F5344CB8AC3E}">
        <p14:creationId xmlns:p14="http://schemas.microsoft.com/office/powerpoint/2010/main" val="371895066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44624"/>
            <a:ext cx="7290054" cy="1499616"/>
          </a:xfrm>
        </p:spPr>
        <p:txBody>
          <a:bodyPr/>
          <a:lstStyle/>
          <a:p>
            <a:r>
              <a:rPr lang="en-GB" b="1" u="sng" dirty="0"/>
              <a:t>Market orientation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268760"/>
            <a:ext cx="729005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This is where a business continually identifies, reviews and analyses consumers’ needs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3568" y="2852936"/>
            <a:ext cx="3888432" cy="255454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+mn-lt"/>
              </a:rPr>
              <a:t>Flexible to changes in taste and fashion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+mn-lt"/>
              </a:rPr>
              <a:t>Decisions based on market 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+mn-lt"/>
              </a:rPr>
              <a:t>New products designed to meet customer needs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81072" y="2842591"/>
            <a:ext cx="3888432" cy="19389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High cost to research the market</a:t>
            </a:r>
          </a:p>
          <a:p>
            <a:endParaRPr lang="en-GB" sz="24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Unpredictability of the future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44624"/>
            <a:ext cx="7290054" cy="1499616"/>
          </a:xfrm>
        </p:spPr>
        <p:txBody>
          <a:bodyPr/>
          <a:lstStyle/>
          <a:p>
            <a:r>
              <a:rPr lang="en-GB" b="1" u="sng" dirty="0"/>
              <a:t>Product orientation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268760"/>
            <a:ext cx="7836352" cy="9361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dirty="0"/>
              <a:t>This is where a business focuses on the production process and the product itself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9917" y="2564904"/>
            <a:ext cx="3888432" cy="193899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Focus on product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Focus on good quality products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16422" y="2564904"/>
            <a:ext cx="3888432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Changes in market structure will not be responded 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Fashion and taste are not accounted for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525" y="188640"/>
            <a:ext cx="8814750" cy="1499616"/>
          </a:xfrm>
        </p:spPr>
        <p:txBody>
          <a:bodyPr>
            <a:normAutofit/>
          </a:bodyPr>
          <a:lstStyle/>
          <a:p>
            <a:r>
              <a:rPr lang="en-GB" sz="4000" b="1" u="sng" dirty="0"/>
              <a:t>Asset-led 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38454"/>
            <a:ext cx="4248472" cy="4824535"/>
          </a:xfrm>
        </p:spPr>
        <p:txBody>
          <a:bodyPr>
            <a:normAutofit/>
          </a:bodyPr>
          <a:lstStyle/>
          <a:p>
            <a:r>
              <a:rPr lang="en-GB" sz="2800" dirty="0"/>
              <a:t>A business that is asset-led is responsive to the needs of the market.</a:t>
            </a:r>
          </a:p>
          <a:p>
            <a:r>
              <a:rPr lang="en-GB" sz="2800" dirty="0"/>
              <a:t>However, it takes into account it own strengths and weaknesses when producing a product or service.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16016" y="1124744"/>
            <a:ext cx="3888432" cy="163121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+mn-lt"/>
              </a:rPr>
              <a:t>The business makes good quality products based on market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+mn-lt"/>
              </a:rPr>
              <a:t>Maximises return from assets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16016" y="3439762"/>
            <a:ext cx="3888432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+mn-lt"/>
              </a:rPr>
              <a:t>Can be difficult, time consuming and expensive for businesses to establish its ‘core competencies’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47625-59B0-A410-68D8-FBB152449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Which marketing approach is used by these companies?</a:t>
            </a:r>
          </a:p>
        </p:txBody>
      </p:sp>
      <p:pic>
        <p:nvPicPr>
          <p:cNvPr id="1026" name="Picture 2" descr="Tesla becomes world's most valuable carmaker without making a profit | Tesla  | The Guardian">
            <a:extLst>
              <a:ext uri="{FF2B5EF4-FFF2-40B4-BE49-F238E27FC236}">
                <a16:creationId xmlns:a16="http://schemas.microsoft.com/office/drawing/2014/main" id="{06CCC684-8027-5D76-3D27-133627B8CAC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132856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148DC3C2-F8E5-4400-F7E3-760432C989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133100"/>
            <a:ext cx="2150913" cy="1120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'Oréal accused of misleading US consumers over French origins">
            <a:extLst>
              <a:ext uri="{FF2B5EF4-FFF2-40B4-BE49-F238E27FC236}">
                <a16:creationId xmlns:a16="http://schemas.microsoft.com/office/drawing/2014/main" id="{277803B8-DCBE-0D0D-DAB7-AC8D331DB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980705"/>
            <a:ext cx="3015009" cy="2258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81427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44624"/>
            <a:ext cx="7290054" cy="1499616"/>
          </a:xfrm>
        </p:spPr>
        <p:txBody>
          <a:bodyPr/>
          <a:lstStyle/>
          <a:p>
            <a:r>
              <a:rPr lang="en-GB" b="1" u="sng" dirty="0"/>
              <a:t>Market orientation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268760"/>
            <a:ext cx="729005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This is where a business continually identifies, reviews and analyses consumers’ needs </a:t>
            </a:r>
          </a:p>
          <a:p>
            <a:r>
              <a:rPr lang="en-GB" sz="2800" dirty="0"/>
              <a:t>e.g. M&amp;S, Costa, Proctor &amp; Gamble, Coca-Cola</a:t>
            </a:r>
          </a:p>
        </p:txBody>
      </p:sp>
      <p:pic>
        <p:nvPicPr>
          <p:cNvPr id="2050" name="Picture 2" descr="http://www.guysandstthomas.nhs.uk/images/f/facilities/MS-simply-food-450x2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221088"/>
            <a:ext cx="4934322" cy="2193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155006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44624"/>
            <a:ext cx="7290054" cy="1499616"/>
          </a:xfrm>
        </p:spPr>
        <p:txBody>
          <a:bodyPr/>
          <a:lstStyle/>
          <a:p>
            <a:r>
              <a:rPr lang="en-GB" b="1" u="sng" dirty="0"/>
              <a:t>Product orientation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268760"/>
            <a:ext cx="7836352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This is where a business focuses on the production process and the product itself </a:t>
            </a:r>
          </a:p>
          <a:p>
            <a:pPr marL="0" indent="0">
              <a:buNone/>
            </a:pPr>
            <a:r>
              <a:rPr lang="en-GB" sz="2800" dirty="0"/>
              <a:t> e.g. Dyson, Sony, McDonalds</a:t>
            </a:r>
          </a:p>
        </p:txBody>
      </p:sp>
      <p:pic>
        <p:nvPicPr>
          <p:cNvPr id="1026" name="Picture 2" descr="http://i.telegraph.co.uk/multimedia/archive/02064/Sir-James-Dyson_2064492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325" y="3429000"/>
            <a:ext cx="4376899" cy="2739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967927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525" y="188640"/>
            <a:ext cx="8814750" cy="1499616"/>
          </a:xfrm>
        </p:spPr>
        <p:txBody>
          <a:bodyPr>
            <a:normAutofit/>
          </a:bodyPr>
          <a:lstStyle/>
          <a:p>
            <a:r>
              <a:rPr lang="en-GB" sz="4000" b="1" u="sng" dirty="0"/>
              <a:t>Asset led 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7"/>
            <a:ext cx="4680520" cy="4824535"/>
          </a:xfrm>
        </p:spPr>
        <p:txBody>
          <a:bodyPr>
            <a:normAutofit fontScale="92500" lnSpcReduction="10000"/>
          </a:bodyPr>
          <a:lstStyle/>
          <a:p>
            <a:r>
              <a:rPr lang="en-GB" sz="2800" dirty="0"/>
              <a:t>A business that is asset-led is responsive to the needs of the market. </a:t>
            </a:r>
          </a:p>
          <a:p>
            <a:pPr>
              <a:buNone/>
            </a:pPr>
            <a:endParaRPr lang="en-GB" sz="2800" dirty="0"/>
          </a:p>
          <a:p>
            <a:r>
              <a:rPr lang="en-GB" sz="2800" dirty="0"/>
              <a:t>However, it takes into account it own strengths and weaknesses when producing a product or service.</a:t>
            </a:r>
          </a:p>
          <a:p>
            <a:endParaRPr lang="en-GB" sz="2800" dirty="0"/>
          </a:p>
          <a:p>
            <a:r>
              <a:rPr lang="en-GB" sz="2800" dirty="0"/>
              <a:t>E.g. Apple, Tesco</a:t>
            </a:r>
          </a:p>
          <a:p>
            <a:pPr marL="0" indent="0">
              <a:buNone/>
            </a:pPr>
            <a:endParaRPr lang="en-GB" sz="2800" dirty="0"/>
          </a:p>
        </p:txBody>
      </p:sp>
      <p:pic>
        <p:nvPicPr>
          <p:cNvPr id="3074" name="Picture 2" descr="https://userscontent2.emaze.com/images/158983ff-e1b4-4f2e-b9eb-3ba09850a4a3/0b2b80b2-d40d-47fe-bf81-cba9fc98176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529" y="2983318"/>
            <a:ext cx="4089601" cy="387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042285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 marketing mix;</a:t>
            </a:r>
            <a:br>
              <a:rPr lang="en-GB" b="1" dirty="0"/>
            </a:br>
            <a:r>
              <a:rPr lang="en-GB" b="1" dirty="0"/>
              <a:t>the 4 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800" dirty="0"/>
          </a:p>
          <a:p>
            <a:r>
              <a:rPr lang="en-GB" sz="2800" dirty="0"/>
              <a:t>Product</a:t>
            </a:r>
          </a:p>
          <a:p>
            <a:r>
              <a:rPr lang="en-GB" sz="2800" dirty="0"/>
              <a:t>Price</a:t>
            </a:r>
          </a:p>
          <a:p>
            <a:r>
              <a:rPr lang="en-GB" sz="2800" dirty="0"/>
              <a:t>Place</a:t>
            </a:r>
          </a:p>
          <a:p>
            <a:r>
              <a:rPr lang="en-GB" sz="2800" dirty="0"/>
              <a:t>Promotion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73A93E8F4DE75F47A7610BA2082C5FAF" ma:contentTypeVersion="5" ma:contentTypeDescription="Create a new PowerPoint document" ma:contentTypeScope="" ma:versionID="5712bc9fe64d84d9a7f9a1c0512253f9">
  <xsd:schema xmlns:xsd="http://www.w3.org/2001/XMLSchema" xmlns:xs="http://www.w3.org/2001/XMLSchema" xmlns:p="http://schemas.microsoft.com/office/2006/metadata/properties" xmlns:ns2="5064729a-6e59-49a6-8c0d-c64baa7a262e" xmlns:ns3="332b4832-fe63-48a7-8b93-807f3b6e9f20" targetNamespace="http://schemas.microsoft.com/office/2006/metadata/properties" ma:root="true" ma:fieldsID="b0b8507a8360459c4be84c7a259aff49" ns2:_="" ns3:_="">
    <xsd:import namespace="5064729a-6e59-49a6-8c0d-c64baa7a262e"/>
    <xsd:import namespace="332b4832-fe63-48a7-8b93-807f3b6e9f20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4729a-6e59-49a6-8c0d-c64baa7a262e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0e1143d9-25ad-4d5f-a7da-f44e5b2c074b}" ma:internalName="TaxCatchAll" ma:showField="CatchAllData" ma:web="5064729a-6e59-49a6-8c0d-c64baa7a26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b4832-fe63-48a7-8b93-807f3b6e9f2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displayName="Image Tags_0" ma:hidden="true" ma:internalName="lcf76f155ced4ddcb4097134ff3c332f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lcf76f155ced4ddcb4097134ff3c332f xmlns="332b4832-fe63-48a7-8b93-807f3b6e9f20" xsi:nil="true"/>
    <TaxCatchAll xmlns="5064729a-6e59-49a6-8c0d-c64baa7a262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A43F53-D7CE-46C0-9876-2D53F3AF2D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64729a-6e59-49a6-8c0d-c64baa7a262e"/>
    <ds:schemaRef ds:uri="332b4832-fe63-48a7-8b93-807f3b6e9f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4494E8-796C-482F-BC65-A222E179607F}">
  <ds:schemaRefs>
    <ds:schemaRef ds:uri="http://purl.org/dc/terms/"/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332b4832-fe63-48a7-8b93-807f3b6e9f20"/>
    <ds:schemaRef ds:uri="5064729a-6e59-49a6-8c0d-c64baa7a262e"/>
  </ds:schemaRefs>
</ds:datastoreItem>
</file>

<file path=customXml/itemProps3.xml><?xml version="1.0" encoding="utf-8"?>
<ds:datastoreItem xmlns:ds="http://schemas.openxmlformats.org/officeDocument/2006/customXml" ds:itemID="{A04A9F4C-B026-45E6-B7A7-55BF94768C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1537</TotalTime>
  <Words>331</Words>
  <Application>Microsoft Office PowerPoint</Application>
  <PresentationFormat>On-screen Show (4:3)</PresentationFormat>
  <Paragraphs>56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Wisp</vt:lpstr>
      <vt:lpstr>What is a market?</vt:lpstr>
      <vt:lpstr>Market orientation</vt:lpstr>
      <vt:lpstr>Product orientation</vt:lpstr>
      <vt:lpstr>Asset-led marketing</vt:lpstr>
      <vt:lpstr>Which marketing approach is used by these companies?</vt:lpstr>
      <vt:lpstr>Market orientation</vt:lpstr>
      <vt:lpstr>Product orientation</vt:lpstr>
      <vt:lpstr>Asset led marketing</vt:lpstr>
      <vt:lpstr>The marketing mix; the 4 Ps</vt:lpstr>
      <vt:lpstr>Based on what you have learned today, define marketing using 5 words…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and market orientation</dc:title>
  <dc:creator>anne morag portwine</dc:creator>
  <cp:lastModifiedBy>Anne E Lomas</cp:lastModifiedBy>
  <cp:revision>36</cp:revision>
  <cp:lastPrinted>2015-11-30T11:48:04Z</cp:lastPrinted>
  <dcterms:created xsi:type="dcterms:W3CDTF">2011-07-12T08:44:43Z</dcterms:created>
  <dcterms:modified xsi:type="dcterms:W3CDTF">2023-01-26T11:41:57Z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0x010100EA90949D6391244A906844C304818D4E0073A93E8F4DE75F47A7610BA2082C5FAF</vt:lpwstr>
  </property>
  <property fmtid="{D5CDD505-2E9C-101B-9397-08002B2CF9AE}" pid="3" name="Order">
    <vt:r8>1433000</vt:r8>
  </property>
</Properties>
</file>