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7" r:id="rId2"/>
    <p:sldId id="257" r:id="rId3"/>
    <p:sldId id="258" r:id="rId4"/>
    <p:sldId id="259" r:id="rId5"/>
    <p:sldId id="268" r:id="rId6"/>
    <p:sldId id="260" r:id="rId7"/>
    <p:sldId id="261" r:id="rId8"/>
    <p:sldId id="265" r:id="rId9"/>
    <p:sldId id="266" r:id="rId10"/>
    <p:sldId id="269" r:id="rId11"/>
    <p:sldId id="273" r:id="rId12"/>
    <p:sldId id="270" r:id="rId13"/>
    <p:sldId id="271" r:id="rId14"/>
    <p:sldId id="272" r:id="rId15"/>
    <p:sldId id="274" r:id="rId16"/>
    <p:sldId id="275" r:id="rId17"/>
  </p:sldIdLst>
  <p:sldSz cx="12192000" cy="6858000"/>
  <p:notesSz cx="6858000" cy="9144000"/>
  <p:defaultTex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2A5ECE10-2167-4E24-813F-860188443E0F}">
          <p14:sldIdLst>
            <p14:sldId id="267"/>
          </p14:sldIdLst>
        </p14:section>
        <p14:section name="Essay Questions" id="{654343B5-CE45-4A03-8B45-C30CB395FC17}">
          <p14:sldIdLst>
            <p14:sldId id="257"/>
            <p14:sldId id="258"/>
            <p14:sldId id="259"/>
            <p14:sldId id="268"/>
          </p14:sldIdLst>
        </p14:section>
        <p14:section name="Interpretation Question" id="{1DB349A9-1640-488E-A945-99DDB37DAF6E}">
          <p14:sldIdLst>
            <p14:sldId id="260"/>
            <p14:sldId id="261"/>
            <p14:sldId id="265"/>
            <p14:sldId id="266"/>
            <p14:sldId id="269"/>
            <p14:sldId id="273"/>
          </p14:sldIdLst>
        </p14:section>
        <p14:section name="Source Utility Question" id="{D7254405-396A-4F4F-9D74-F062F3137659}">
          <p14:sldIdLst>
            <p14:sldId id="270"/>
            <p14:sldId id="271"/>
            <p14:sldId id="272"/>
            <p14:sldId id="274"/>
            <p14:sldId id="275"/>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641F9E3-3B3D-425E-B881-EF7816844B3C}" v="818" dt="2022-05-11T20:48:46.521"/>
    <p1510:client id="{97895F68-7341-4AD3-30F9-D1350720E91C}" v="1982" dt="2022-05-11T15:30:42.89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101" d="100"/>
          <a:sy n="101" d="100"/>
        </p:scale>
        <p:origin x="132" y="33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athan Sparshott" userId="7cbb2a8a-d70c-46f7-b697-0daa53490835" providerId="ADAL" clId="{6641F9E3-3B3D-425E-B881-EF7816844B3C}"/>
    <pc:docChg chg="custSel addSld modSld addSection delSection modSection">
      <pc:chgData name="Jonathan Sparshott" userId="7cbb2a8a-d70c-46f7-b697-0daa53490835" providerId="ADAL" clId="{6641F9E3-3B3D-425E-B881-EF7816844B3C}" dt="2022-05-11T21:00:54.529" v="2483" actId="478"/>
      <pc:docMkLst>
        <pc:docMk/>
      </pc:docMkLst>
      <pc:sldChg chg="modSp mod">
        <pc:chgData name="Jonathan Sparshott" userId="7cbb2a8a-d70c-46f7-b697-0daa53490835" providerId="ADAL" clId="{6641F9E3-3B3D-425E-B881-EF7816844B3C}" dt="2022-05-11T20:38:45.393" v="443" actId="20577"/>
        <pc:sldMkLst>
          <pc:docMk/>
          <pc:sldMk cId="3249076847" sldId="270"/>
        </pc:sldMkLst>
        <pc:spChg chg="mod">
          <ac:chgData name="Jonathan Sparshott" userId="7cbb2a8a-d70c-46f7-b697-0daa53490835" providerId="ADAL" clId="{6641F9E3-3B3D-425E-B881-EF7816844B3C}" dt="2022-05-11T20:34:48.500" v="0" actId="13822"/>
          <ac:spMkLst>
            <pc:docMk/>
            <pc:sldMk cId="3249076847" sldId="270"/>
            <ac:spMk id="2" creationId="{00000000-0000-0000-0000-000000000000}"/>
          </ac:spMkLst>
        </pc:spChg>
        <pc:spChg chg="mod">
          <ac:chgData name="Jonathan Sparshott" userId="7cbb2a8a-d70c-46f7-b697-0daa53490835" providerId="ADAL" clId="{6641F9E3-3B3D-425E-B881-EF7816844B3C}" dt="2022-05-11T20:36:24.071" v="142" actId="20577"/>
          <ac:spMkLst>
            <pc:docMk/>
            <pc:sldMk cId="3249076847" sldId="270"/>
            <ac:spMk id="6" creationId="{00000000-0000-0000-0000-000000000000}"/>
          </ac:spMkLst>
        </pc:spChg>
        <pc:spChg chg="mod">
          <ac:chgData name="Jonathan Sparshott" userId="7cbb2a8a-d70c-46f7-b697-0daa53490835" providerId="ADAL" clId="{6641F9E3-3B3D-425E-B881-EF7816844B3C}" dt="2022-05-11T20:38:45.393" v="443" actId="20577"/>
          <ac:spMkLst>
            <pc:docMk/>
            <pc:sldMk cId="3249076847" sldId="270"/>
            <ac:spMk id="8" creationId="{00000000-0000-0000-0000-000000000000}"/>
          </ac:spMkLst>
        </pc:spChg>
      </pc:sldChg>
      <pc:sldChg chg="modSp mod">
        <pc:chgData name="Jonathan Sparshott" userId="7cbb2a8a-d70c-46f7-b697-0daa53490835" providerId="ADAL" clId="{6641F9E3-3B3D-425E-B881-EF7816844B3C}" dt="2022-05-11T20:40:57.323" v="797" actId="1076"/>
        <pc:sldMkLst>
          <pc:docMk/>
          <pc:sldMk cId="3411363090" sldId="271"/>
        </pc:sldMkLst>
        <pc:spChg chg="mod">
          <ac:chgData name="Jonathan Sparshott" userId="7cbb2a8a-d70c-46f7-b697-0daa53490835" providerId="ADAL" clId="{6641F9E3-3B3D-425E-B881-EF7816844B3C}" dt="2022-05-11T20:35:06.713" v="1" actId="13822"/>
          <ac:spMkLst>
            <pc:docMk/>
            <pc:sldMk cId="3411363090" sldId="271"/>
            <ac:spMk id="2" creationId="{00000000-0000-0000-0000-000000000000}"/>
          </ac:spMkLst>
        </pc:spChg>
        <pc:spChg chg="mod">
          <ac:chgData name="Jonathan Sparshott" userId="7cbb2a8a-d70c-46f7-b697-0daa53490835" providerId="ADAL" clId="{6641F9E3-3B3D-425E-B881-EF7816844B3C}" dt="2022-05-11T20:40:57.323" v="797" actId="1076"/>
          <ac:spMkLst>
            <pc:docMk/>
            <pc:sldMk cId="3411363090" sldId="271"/>
            <ac:spMk id="7" creationId="{00000000-0000-0000-0000-000000000000}"/>
          </ac:spMkLst>
        </pc:spChg>
        <pc:spChg chg="mod">
          <ac:chgData name="Jonathan Sparshott" userId="7cbb2a8a-d70c-46f7-b697-0daa53490835" providerId="ADAL" clId="{6641F9E3-3B3D-425E-B881-EF7816844B3C}" dt="2022-05-11T20:40:53.390" v="796" actId="1076"/>
          <ac:spMkLst>
            <pc:docMk/>
            <pc:sldMk cId="3411363090" sldId="271"/>
            <ac:spMk id="8" creationId="{00000000-0000-0000-0000-000000000000}"/>
          </ac:spMkLst>
        </pc:spChg>
      </pc:sldChg>
      <pc:sldChg chg="modSp mod">
        <pc:chgData name="Jonathan Sparshott" userId="7cbb2a8a-d70c-46f7-b697-0daa53490835" providerId="ADAL" clId="{6641F9E3-3B3D-425E-B881-EF7816844B3C}" dt="2022-05-11T20:41:18.448" v="821" actId="20577"/>
        <pc:sldMkLst>
          <pc:docMk/>
          <pc:sldMk cId="2694965618" sldId="272"/>
        </pc:sldMkLst>
        <pc:spChg chg="mod">
          <ac:chgData name="Jonathan Sparshott" userId="7cbb2a8a-d70c-46f7-b697-0daa53490835" providerId="ADAL" clId="{6641F9E3-3B3D-425E-B881-EF7816844B3C}" dt="2022-05-11T20:35:21.589" v="2" actId="13822"/>
          <ac:spMkLst>
            <pc:docMk/>
            <pc:sldMk cId="2694965618" sldId="272"/>
            <ac:spMk id="2" creationId="{00000000-0000-0000-0000-000000000000}"/>
          </ac:spMkLst>
        </pc:spChg>
        <pc:spChg chg="mod">
          <ac:chgData name="Jonathan Sparshott" userId="7cbb2a8a-d70c-46f7-b697-0daa53490835" providerId="ADAL" clId="{6641F9E3-3B3D-425E-B881-EF7816844B3C}" dt="2022-05-11T20:41:18.448" v="821" actId="20577"/>
          <ac:spMkLst>
            <pc:docMk/>
            <pc:sldMk cId="2694965618" sldId="272"/>
            <ac:spMk id="6" creationId="{00000000-0000-0000-0000-000000000000}"/>
          </ac:spMkLst>
        </pc:spChg>
      </pc:sldChg>
      <pc:sldChg chg="modSp mod">
        <pc:chgData name="Jonathan Sparshott" userId="7cbb2a8a-d70c-46f7-b697-0daa53490835" providerId="ADAL" clId="{6641F9E3-3B3D-425E-B881-EF7816844B3C}" dt="2022-05-11T20:48:43.438" v="828" actId="20577"/>
        <pc:sldMkLst>
          <pc:docMk/>
          <pc:sldMk cId="1773888842" sldId="273"/>
        </pc:sldMkLst>
        <pc:graphicFrameChg chg="modGraphic">
          <ac:chgData name="Jonathan Sparshott" userId="7cbb2a8a-d70c-46f7-b697-0daa53490835" providerId="ADAL" clId="{6641F9E3-3B3D-425E-B881-EF7816844B3C}" dt="2022-05-11T20:48:43.438" v="828" actId="20577"/>
          <ac:graphicFrameMkLst>
            <pc:docMk/>
            <pc:sldMk cId="1773888842" sldId="273"/>
            <ac:graphicFrameMk id="7" creationId="{00000000-0000-0000-0000-000000000000}"/>
          </ac:graphicFrameMkLst>
        </pc:graphicFrameChg>
      </pc:sldChg>
      <pc:sldChg chg="addSp delSp modSp add mod delAnim">
        <pc:chgData name="Jonathan Sparshott" userId="7cbb2a8a-d70c-46f7-b697-0daa53490835" providerId="ADAL" clId="{6641F9E3-3B3D-425E-B881-EF7816844B3C}" dt="2022-05-11T21:00:54.529" v="2483" actId="478"/>
        <pc:sldMkLst>
          <pc:docMk/>
          <pc:sldMk cId="2783654787" sldId="274"/>
        </pc:sldMkLst>
        <pc:spChg chg="add del">
          <ac:chgData name="Jonathan Sparshott" userId="7cbb2a8a-d70c-46f7-b697-0daa53490835" providerId="ADAL" clId="{6641F9E3-3B3D-425E-B881-EF7816844B3C}" dt="2022-05-11T21:00:54.529" v="2483" actId="478"/>
          <ac:spMkLst>
            <pc:docMk/>
            <pc:sldMk cId="2783654787" sldId="274"/>
            <ac:spMk id="3" creationId="{00A425F1-08AB-4572-3A08-A7A7E12A9293}"/>
          </ac:spMkLst>
        </pc:spChg>
        <pc:spChg chg="del">
          <ac:chgData name="Jonathan Sparshott" userId="7cbb2a8a-d70c-46f7-b697-0daa53490835" providerId="ADAL" clId="{6641F9E3-3B3D-425E-B881-EF7816844B3C}" dt="2022-05-11T20:48:07.198" v="825" actId="478"/>
          <ac:spMkLst>
            <pc:docMk/>
            <pc:sldMk cId="2783654787" sldId="274"/>
            <ac:spMk id="6" creationId="{00000000-0000-0000-0000-000000000000}"/>
          </ac:spMkLst>
        </pc:spChg>
        <pc:graphicFrameChg chg="add mod modGraphic">
          <ac:chgData name="Jonathan Sparshott" userId="7cbb2a8a-d70c-46f7-b697-0daa53490835" providerId="ADAL" clId="{6641F9E3-3B3D-425E-B881-EF7816844B3C}" dt="2022-05-11T20:58:12.659" v="2475" actId="20577"/>
          <ac:graphicFrameMkLst>
            <pc:docMk/>
            <pc:sldMk cId="2783654787" sldId="274"/>
            <ac:graphicFrameMk id="5" creationId="{63BF1ECE-7210-B510-F970-AFF8361E3339}"/>
          </ac:graphicFrameMkLst>
        </pc:graphicFrameChg>
      </pc:sldChg>
    </pc:docChg>
  </pc:docChgLst>
  <pc:docChgLst>
    <pc:chgData name="Jonathan Sparshott" userId="S::jss@godalming.ac.uk::7cbb2a8a-d70c-46f7-b697-0daa53490835" providerId="AD" clId="Web-{97895F68-7341-4AD3-30F9-D1350720E91C}"/>
    <pc:docChg chg="addSld modSld">
      <pc:chgData name="Jonathan Sparshott" userId="S::jss@godalming.ac.uk::7cbb2a8a-d70c-46f7-b697-0daa53490835" providerId="AD" clId="Web-{97895F68-7341-4AD3-30F9-D1350720E91C}" dt="2022-05-11T15:30:42.892" v="1111" actId="1076"/>
      <pc:docMkLst>
        <pc:docMk/>
      </pc:docMkLst>
      <pc:sldChg chg="modSp">
        <pc:chgData name="Jonathan Sparshott" userId="S::jss@godalming.ac.uk::7cbb2a8a-d70c-46f7-b697-0daa53490835" providerId="AD" clId="Web-{97895F68-7341-4AD3-30F9-D1350720E91C}" dt="2022-05-11T15:09:46.626" v="843"/>
        <pc:sldMkLst>
          <pc:docMk/>
          <pc:sldMk cId="560435369" sldId="257"/>
        </pc:sldMkLst>
        <pc:spChg chg="mod">
          <ac:chgData name="Jonathan Sparshott" userId="S::jss@godalming.ac.uk::7cbb2a8a-d70c-46f7-b697-0daa53490835" providerId="AD" clId="Web-{97895F68-7341-4AD3-30F9-D1350720E91C}" dt="2022-05-11T15:09:46.626" v="843"/>
          <ac:spMkLst>
            <pc:docMk/>
            <pc:sldMk cId="560435369" sldId="257"/>
            <ac:spMk id="2" creationId="{00000000-0000-0000-0000-000000000000}"/>
          </ac:spMkLst>
        </pc:spChg>
      </pc:sldChg>
      <pc:sldChg chg="modSp">
        <pc:chgData name="Jonathan Sparshott" userId="S::jss@godalming.ac.uk::7cbb2a8a-d70c-46f7-b697-0daa53490835" providerId="AD" clId="Web-{97895F68-7341-4AD3-30F9-D1350720E91C}" dt="2022-05-11T15:09:52.127" v="844"/>
        <pc:sldMkLst>
          <pc:docMk/>
          <pc:sldMk cId="2262089709" sldId="258"/>
        </pc:sldMkLst>
        <pc:spChg chg="mod">
          <ac:chgData name="Jonathan Sparshott" userId="S::jss@godalming.ac.uk::7cbb2a8a-d70c-46f7-b697-0daa53490835" providerId="AD" clId="Web-{97895F68-7341-4AD3-30F9-D1350720E91C}" dt="2022-05-11T15:09:52.127" v="844"/>
          <ac:spMkLst>
            <pc:docMk/>
            <pc:sldMk cId="2262089709" sldId="258"/>
            <ac:spMk id="2" creationId="{00000000-0000-0000-0000-000000000000}"/>
          </ac:spMkLst>
        </pc:spChg>
      </pc:sldChg>
      <pc:sldChg chg="modSp">
        <pc:chgData name="Jonathan Sparshott" userId="S::jss@godalming.ac.uk::7cbb2a8a-d70c-46f7-b697-0daa53490835" providerId="AD" clId="Web-{97895F68-7341-4AD3-30F9-D1350720E91C}" dt="2022-05-11T15:09:56.971" v="845"/>
        <pc:sldMkLst>
          <pc:docMk/>
          <pc:sldMk cId="4148288661" sldId="259"/>
        </pc:sldMkLst>
        <pc:spChg chg="mod">
          <ac:chgData name="Jonathan Sparshott" userId="S::jss@godalming.ac.uk::7cbb2a8a-d70c-46f7-b697-0daa53490835" providerId="AD" clId="Web-{97895F68-7341-4AD3-30F9-D1350720E91C}" dt="2022-05-11T15:09:56.971" v="845"/>
          <ac:spMkLst>
            <pc:docMk/>
            <pc:sldMk cId="4148288661" sldId="259"/>
            <ac:spMk id="2" creationId="{00000000-0000-0000-0000-000000000000}"/>
          </ac:spMkLst>
        </pc:spChg>
        <pc:spChg chg="mod">
          <ac:chgData name="Jonathan Sparshott" userId="S::jss@godalming.ac.uk::7cbb2a8a-d70c-46f7-b697-0daa53490835" providerId="AD" clId="Web-{97895F68-7341-4AD3-30F9-D1350720E91C}" dt="2022-05-11T14:53:16.815" v="161" actId="20577"/>
          <ac:spMkLst>
            <pc:docMk/>
            <pc:sldMk cId="4148288661" sldId="259"/>
            <ac:spMk id="6" creationId="{00000000-0000-0000-0000-000000000000}"/>
          </ac:spMkLst>
        </pc:spChg>
        <pc:graphicFrameChg chg="mod modGraphic">
          <ac:chgData name="Jonathan Sparshott" userId="S::jss@godalming.ac.uk::7cbb2a8a-d70c-46f7-b697-0daa53490835" providerId="AD" clId="Web-{97895F68-7341-4AD3-30F9-D1350720E91C}" dt="2022-05-11T14:53:09.830" v="159"/>
          <ac:graphicFrameMkLst>
            <pc:docMk/>
            <pc:sldMk cId="4148288661" sldId="259"/>
            <ac:graphicFrameMk id="3" creationId="{00000000-0000-0000-0000-000000000000}"/>
          </ac:graphicFrameMkLst>
        </pc:graphicFrameChg>
      </pc:sldChg>
      <pc:sldChg chg="modSp">
        <pc:chgData name="Jonathan Sparshott" userId="S::jss@godalming.ac.uk::7cbb2a8a-d70c-46f7-b697-0daa53490835" providerId="AD" clId="Web-{97895F68-7341-4AD3-30F9-D1350720E91C}" dt="2022-05-11T15:18:49.598" v="1021" actId="20577"/>
        <pc:sldMkLst>
          <pc:docMk/>
          <pc:sldMk cId="1304944910" sldId="260"/>
        </pc:sldMkLst>
        <pc:spChg chg="mod">
          <ac:chgData name="Jonathan Sparshott" userId="S::jss@godalming.ac.uk::7cbb2a8a-d70c-46f7-b697-0daa53490835" providerId="AD" clId="Web-{97895F68-7341-4AD3-30F9-D1350720E91C}" dt="2022-05-11T15:10:11.940" v="847"/>
          <ac:spMkLst>
            <pc:docMk/>
            <pc:sldMk cId="1304944910" sldId="260"/>
            <ac:spMk id="2" creationId="{00000000-0000-0000-0000-000000000000}"/>
          </ac:spMkLst>
        </pc:spChg>
        <pc:spChg chg="mod">
          <ac:chgData name="Jonathan Sparshott" userId="S::jss@godalming.ac.uk::7cbb2a8a-d70c-46f7-b697-0daa53490835" providerId="AD" clId="Web-{97895F68-7341-4AD3-30F9-D1350720E91C}" dt="2022-05-11T15:18:49.598" v="1021" actId="20577"/>
          <ac:spMkLst>
            <pc:docMk/>
            <pc:sldMk cId="1304944910" sldId="260"/>
            <ac:spMk id="5" creationId="{00000000-0000-0000-0000-000000000000}"/>
          </ac:spMkLst>
        </pc:spChg>
        <pc:spChg chg="mod">
          <ac:chgData name="Jonathan Sparshott" userId="S::jss@godalming.ac.uk::7cbb2a8a-d70c-46f7-b697-0daa53490835" providerId="AD" clId="Web-{97895F68-7341-4AD3-30F9-D1350720E91C}" dt="2022-05-11T15:18:09.486" v="1018" actId="20577"/>
          <ac:spMkLst>
            <pc:docMk/>
            <pc:sldMk cId="1304944910" sldId="260"/>
            <ac:spMk id="6" creationId="{00000000-0000-0000-0000-000000000000}"/>
          </ac:spMkLst>
        </pc:spChg>
      </pc:sldChg>
      <pc:sldChg chg="modSp">
        <pc:chgData name="Jonathan Sparshott" userId="S::jss@godalming.ac.uk::7cbb2a8a-d70c-46f7-b697-0daa53490835" providerId="AD" clId="Web-{97895F68-7341-4AD3-30F9-D1350720E91C}" dt="2022-05-11T15:20:22.822" v="1100" actId="1076"/>
        <pc:sldMkLst>
          <pc:docMk/>
          <pc:sldMk cId="1205174634" sldId="261"/>
        </pc:sldMkLst>
        <pc:spChg chg="mod">
          <ac:chgData name="Jonathan Sparshott" userId="S::jss@godalming.ac.uk::7cbb2a8a-d70c-46f7-b697-0daa53490835" providerId="AD" clId="Web-{97895F68-7341-4AD3-30F9-D1350720E91C}" dt="2022-05-11T15:10:17.160" v="848"/>
          <ac:spMkLst>
            <pc:docMk/>
            <pc:sldMk cId="1205174634" sldId="261"/>
            <ac:spMk id="2" creationId="{00000000-0000-0000-0000-000000000000}"/>
          </ac:spMkLst>
        </pc:spChg>
        <pc:spChg chg="mod">
          <ac:chgData name="Jonathan Sparshott" userId="S::jss@godalming.ac.uk::7cbb2a8a-d70c-46f7-b697-0daa53490835" providerId="AD" clId="Web-{97895F68-7341-4AD3-30F9-D1350720E91C}" dt="2022-05-11T15:20:12.744" v="1097" actId="20577"/>
          <ac:spMkLst>
            <pc:docMk/>
            <pc:sldMk cId="1205174634" sldId="261"/>
            <ac:spMk id="6" creationId="{00000000-0000-0000-0000-000000000000}"/>
          </ac:spMkLst>
        </pc:spChg>
        <pc:spChg chg="mod">
          <ac:chgData name="Jonathan Sparshott" userId="S::jss@godalming.ac.uk::7cbb2a8a-d70c-46f7-b697-0daa53490835" providerId="AD" clId="Web-{97895F68-7341-4AD3-30F9-D1350720E91C}" dt="2022-05-11T15:20:22.822" v="1100" actId="1076"/>
          <ac:spMkLst>
            <pc:docMk/>
            <pc:sldMk cId="1205174634" sldId="261"/>
            <ac:spMk id="8" creationId="{00000000-0000-0000-0000-000000000000}"/>
          </ac:spMkLst>
        </pc:spChg>
      </pc:sldChg>
      <pc:sldChg chg="modSp">
        <pc:chgData name="Jonathan Sparshott" userId="S::jss@godalming.ac.uk::7cbb2a8a-d70c-46f7-b697-0daa53490835" providerId="AD" clId="Web-{97895F68-7341-4AD3-30F9-D1350720E91C}" dt="2022-05-11T15:10:23.426" v="849"/>
        <pc:sldMkLst>
          <pc:docMk/>
          <pc:sldMk cId="4261820665" sldId="265"/>
        </pc:sldMkLst>
        <pc:spChg chg="mod">
          <ac:chgData name="Jonathan Sparshott" userId="S::jss@godalming.ac.uk::7cbb2a8a-d70c-46f7-b697-0daa53490835" providerId="AD" clId="Web-{97895F68-7341-4AD3-30F9-D1350720E91C}" dt="2022-05-11T15:10:23.426" v="849"/>
          <ac:spMkLst>
            <pc:docMk/>
            <pc:sldMk cId="4261820665" sldId="265"/>
            <ac:spMk id="2" creationId="{00000000-0000-0000-0000-000000000000}"/>
          </ac:spMkLst>
        </pc:spChg>
      </pc:sldChg>
      <pc:sldChg chg="modSp">
        <pc:chgData name="Jonathan Sparshott" userId="S::jss@godalming.ac.uk::7cbb2a8a-d70c-46f7-b697-0daa53490835" providerId="AD" clId="Web-{97895F68-7341-4AD3-30F9-D1350720E91C}" dt="2022-05-11T15:10:30.535" v="850"/>
        <pc:sldMkLst>
          <pc:docMk/>
          <pc:sldMk cId="2866416078" sldId="266"/>
        </pc:sldMkLst>
        <pc:spChg chg="mod">
          <ac:chgData name="Jonathan Sparshott" userId="S::jss@godalming.ac.uk::7cbb2a8a-d70c-46f7-b697-0daa53490835" providerId="AD" clId="Web-{97895F68-7341-4AD3-30F9-D1350720E91C}" dt="2022-05-11T15:10:30.535" v="850"/>
          <ac:spMkLst>
            <pc:docMk/>
            <pc:sldMk cId="2866416078" sldId="266"/>
            <ac:spMk id="2" creationId="{00000000-0000-0000-0000-000000000000}"/>
          </ac:spMkLst>
        </pc:spChg>
      </pc:sldChg>
      <pc:sldChg chg="addSp delSp modSp add replId addAnim delAnim modAnim">
        <pc:chgData name="Jonathan Sparshott" userId="S::jss@godalming.ac.uk::7cbb2a8a-d70c-46f7-b697-0daa53490835" providerId="AD" clId="Web-{97895F68-7341-4AD3-30F9-D1350720E91C}" dt="2022-05-11T15:10:02.299" v="846"/>
        <pc:sldMkLst>
          <pc:docMk/>
          <pc:sldMk cId="3963308906" sldId="268"/>
        </pc:sldMkLst>
        <pc:spChg chg="mod">
          <ac:chgData name="Jonathan Sparshott" userId="S::jss@godalming.ac.uk::7cbb2a8a-d70c-46f7-b697-0daa53490835" providerId="AD" clId="Web-{97895F68-7341-4AD3-30F9-D1350720E91C}" dt="2022-05-11T15:10:02.299" v="846"/>
          <ac:spMkLst>
            <pc:docMk/>
            <pc:sldMk cId="3963308906" sldId="268"/>
            <ac:spMk id="2" creationId="{00000000-0000-0000-0000-000000000000}"/>
          </ac:spMkLst>
        </pc:spChg>
        <pc:spChg chg="add mod">
          <ac:chgData name="Jonathan Sparshott" userId="S::jss@godalming.ac.uk::7cbb2a8a-d70c-46f7-b697-0daa53490835" providerId="AD" clId="Web-{97895F68-7341-4AD3-30F9-D1350720E91C}" dt="2022-05-11T15:04:41.951" v="842" actId="20577"/>
          <ac:spMkLst>
            <pc:docMk/>
            <pc:sldMk cId="3963308906" sldId="268"/>
            <ac:spMk id="5" creationId="{E569B52C-74E0-F5D5-75B7-7731C979371F}"/>
          </ac:spMkLst>
        </pc:spChg>
        <pc:spChg chg="del">
          <ac:chgData name="Jonathan Sparshott" userId="S::jss@godalming.ac.uk::7cbb2a8a-d70c-46f7-b697-0daa53490835" providerId="AD" clId="Web-{97895F68-7341-4AD3-30F9-D1350720E91C}" dt="2022-05-11T14:53:26.393" v="163"/>
          <ac:spMkLst>
            <pc:docMk/>
            <pc:sldMk cId="3963308906" sldId="268"/>
            <ac:spMk id="6" creationId="{00000000-0000-0000-0000-000000000000}"/>
          </ac:spMkLst>
        </pc:spChg>
        <pc:graphicFrameChg chg="del">
          <ac:chgData name="Jonathan Sparshott" userId="S::jss@godalming.ac.uk::7cbb2a8a-d70c-46f7-b697-0daa53490835" providerId="AD" clId="Web-{97895F68-7341-4AD3-30F9-D1350720E91C}" dt="2022-05-11T14:53:28.425" v="164"/>
          <ac:graphicFrameMkLst>
            <pc:docMk/>
            <pc:sldMk cId="3963308906" sldId="268"/>
            <ac:graphicFrameMk id="3" creationId="{00000000-0000-0000-0000-000000000000}"/>
          </ac:graphicFrameMkLst>
        </pc:graphicFrameChg>
        <pc:graphicFrameChg chg="mod modGraphic">
          <ac:chgData name="Jonathan Sparshott" userId="S::jss@godalming.ac.uk::7cbb2a8a-d70c-46f7-b697-0daa53490835" providerId="AD" clId="Web-{97895F68-7341-4AD3-30F9-D1350720E91C}" dt="2022-05-11T14:54:20.475" v="207"/>
          <ac:graphicFrameMkLst>
            <pc:docMk/>
            <pc:sldMk cId="3963308906" sldId="268"/>
            <ac:graphicFrameMk id="4" creationId="{00000000-0000-0000-0000-000000000000}"/>
          </ac:graphicFrameMkLst>
        </pc:graphicFrameChg>
      </pc:sldChg>
      <pc:sldChg chg="addSp delSp modSp new">
        <pc:chgData name="Jonathan Sparshott" userId="S::jss@godalming.ac.uk::7cbb2a8a-d70c-46f7-b697-0daa53490835" providerId="AD" clId="Web-{97895F68-7341-4AD3-30F9-D1350720E91C}" dt="2022-05-11T15:30:42.892" v="1111" actId="1076"/>
        <pc:sldMkLst>
          <pc:docMk/>
          <pc:sldMk cId="1926860200" sldId="269"/>
        </pc:sldMkLst>
        <pc:spChg chg="del">
          <ac:chgData name="Jonathan Sparshott" userId="S::jss@godalming.ac.uk::7cbb2a8a-d70c-46f7-b697-0daa53490835" providerId="AD" clId="Web-{97895F68-7341-4AD3-30F9-D1350720E91C}" dt="2022-05-11T15:27:58.085" v="1109"/>
          <ac:spMkLst>
            <pc:docMk/>
            <pc:sldMk cId="1926860200" sldId="269"/>
            <ac:spMk id="2" creationId="{E0D8CFAB-E94A-8969-A53D-31A80401EA7C}"/>
          </ac:spMkLst>
        </pc:spChg>
        <pc:spChg chg="del">
          <ac:chgData name="Jonathan Sparshott" userId="S::jss@godalming.ac.uk::7cbb2a8a-d70c-46f7-b697-0daa53490835" providerId="AD" clId="Web-{97895F68-7341-4AD3-30F9-D1350720E91C}" dt="2022-05-11T15:27:15.707" v="1102"/>
          <ac:spMkLst>
            <pc:docMk/>
            <pc:sldMk cId="1926860200" sldId="269"/>
            <ac:spMk id="3" creationId="{E47B130B-5A8E-CAE4-7A5F-800B902C1167}"/>
          </ac:spMkLst>
        </pc:spChg>
        <pc:spChg chg="add del mod">
          <ac:chgData name="Jonathan Sparshott" userId="S::jss@godalming.ac.uk::7cbb2a8a-d70c-46f7-b697-0daa53490835" providerId="AD" clId="Web-{97895F68-7341-4AD3-30F9-D1350720E91C}" dt="2022-05-11T15:27:54.350" v="1107"/>
          <ac:spMkLst>
            <pc:docMk/>
            <pc:sldMk cId="1926860200" sldId="269"/>
            <ac:spMk id="7" creationId="{84C68077-955B-B97C-F870-6D0C5D992E51}"/>
          </ac:spMkLst>
        </pc:spChg>
        <pc:picChg chg="add del mod ord">
          <ac:chgData name="Jonathan Sparshott" userId="S::jss@godalming.ac.uk::7cbb2a8a-d70c-46f7-b697-0daa53490835" providerId="AD" clId="Web-{97895F68-7341-4AD3-30F9-D1350720E91C}" dt="2022-05-11T15:27:42.318" v="1105"/>
          <ac:picMkLst>
            <pc:docMk/>
            <pc:sldMk cId="1926860200" sldId="269"/>
            <ac:picMk id="4" creationId="{E624B8EC-D5B9-43D2-B693-D023097B07E0}"/>
          </ac:picMkLst>
        </pc:picChg>
        <pc:picChg chg="add del mod">
          <ac:chgData name="Jonathan Sparshott" userId="S::jss@godalming.ac.uk::7cbb2a8a-d70c-46f7-b697-0daa53490835" providerId="AD" clId="Web-{97895F68-7341-4AD3-30F9-D1350720E91C}" dt="2022-05-11T15:27:56.335" v="1108"/>
          <ac:picMkLst>
            <pc:docMk/>
            <pc:sldMk cId="1926860200" sldId="269"/>
            <ac:picMk id="5" creationId="{EAE2953D-A95A-7CF3-C086-429B9BF5B112}"/>
          </ac:picMkLst>
        </pc:picChg>
        <pc:picChg chg="add mod">
          <ac:chgData name="Jonathan Sparshott" userId="S::jss@godalming.ac.uk::7cbb2a8a-d70c-46f7-b697-0daa53490835" providerId="AD" clId="Web-{97895F68-7341-4AD3-30F9-D1350720E91C}" dt="2022-05-11T15:30:42.892" v="1111" actId="1076"/>
          <ac:picMkLst>
            <pc:docMk/>
            <pc:sldMk cId="1926860200" sldId="269"/>
            <ac:picMk id="8" creationId="{C27927BF-E16C-20EE-BBC3-E796C37586F9}"/>
          </ac:picMkLst>
        </pc:pic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0A1DF2B-6856-4BE1-A548-35F3A44AC7EA}" type="doc">
      <dgm:prSet loTypeId="urn:microsoft.com/office/officeart/2005/8/layout/process1" loCatId="process" qsTypeId="urn:microsoft.com/office/officeart/2005/8/quickstyle/simple1" qsCatId="simple" csTypeId="urn:microsoft.com/office/officeart/2005/8/colors/accent1_1" csCatId="accent1" phldr="1"/>
      <dgm:spPr/>
    </dgm:pt>
    <dgm:pt modelId="{6828D864-ABA2-496D-9EE7-4982016FABA1}">
      <dgm:prSet phldrT="[Text]"/>
      <dgm:spPr/>
      <dgm:t>
        <a:bodyPr/>
        <a:lstStyle/>
        <a:p>
          <a:r>
            <a:rPr lang="en-GB" dirty="0"/>
            <a:t>Introduce a point from</a:t>
          </a:r>
        </a:p>
        <a:p>
          <a:r>
            <a:rPr lang="en-GB" dirty="0"/>
            <a:t>the passage including a brief quotation</a:t>
          </a:r>
        </a:p>
      </dgm:t>
    </dgm:pt>
    <dgm:pt modelId="{D8602573-ACB0-446B-8987-445B11C8E881}" type="parTrans" cxnId="{FCCA78C1-54AE-4471-B5C9-6B9D93409B8F}">
      <dgm:prSet/>
      <dgm:spPr/>
      <dgm:t>
        <a:bodyPr/>
        <a:lstStyle/>
        <a:p>
          <a:endParaRPr lang="en-GB"/>
        </a:p>
      </dgm:t>
    </dgm:pt>
    <dgm:pt modelId="{78AF11D2-146E-4867-9AB4-3430B2A1B4CE}" type="sibTrans" cxnId="{FCCA78C1-54AE-4471-B5C9-6B9D93409B8F}">
      <dgm:prSet/>
      <dgm:spPr/>
      <dgm:t>
        <a:bodyPr/>
        <a:lstStyle/>
        <a:p>
          <a:endParaRPr lang="en-GB"/>
        </a:p>
      </dgm:t>
    </dgm:pt>
    <dgm:pt modelId="{B304888D-0F8B-4F11-AD49-D7E3E0250130}">
      <dgm:prSet phldrT="[Text]"/>
      <dgm:spPr/>
      <dgm:t>
        <a:bodyPr/>
        <a:lstStyle/>
        <a:p>
          <a:r>
            <a:rPr lang="en-GB" dirty="0"/>
            <a:t>if not immediately clear explain what the historian is arguing </a:t>
          </a:r>
        </a:p>
      </dgm:t>
    </dgm:pt>
    <dgm:pt modelId="{CA67BAC5-3B8E-4967-9B35-7A203F8843E2}" type="parTrans" cxnId="{313259EC-0354-4525-A6A6-D2CB01166A03}">
      <dgm:prSet/>
      <dgm:spPr/>
      <dgm:t>
        <a:bodyPr/>
        <a:lstStyle/>
        <a:p>
          <a:endParaRPr lang="en-GB"/>
        </a:p>
      </dgm:t>
    </dgm:pt>
    <dgm:pt modelId="{312D4C51-610F-4D25-A7F4-94205ED2C39A}" type="sibTrans" cxnId="{313259EC-0354-4525-A6A6-D2CB01166A03}">
      <dgm:prSet/>
      <dgm:spPr/>
      <dgm:t>
        <a:bodyPr/>
        <a:lstStyle/>
        <a:p>
          <a:endParaRPr lang="en-GB"/>
        </a:p>
      </dgm:t>
    </dgm:pt>
    <dgm:pt modelId="{639B4FD2-847D-4CD2-A80D-70CB018EF0D1}">
      <dgm:prSet phldrT="[Text]"/>
      <dgm:spPr/>
      <dgm:t>
        <a:bodyPr/>
        <a:lstStyle/>
        <a:p>
          <a:r>
            <a:rPr lang="en-GB"/>
            <a:t>Provide a clear judgement on this point using critical vocabulary</a:t>
          </a:r>
        </a:p>
      </dgm:t>
    </dgm:pt>
    <dgm:pt modelId="{DC26F12E-36D9-40EF-9888-70EB46C97DA7}" type="parTrans" cxnId="{6433B2B2-379D-4E4B-BFD6-6DF1D8D333DC}">
      <dgm:prSet/>
      <dgm:spPr/>
      <dgm:t>
        <a:bodyPr/>
        <a:lstStyle/>
        <a:p>
          <a:endParaRPr lang="en-GB"/>
        </a:p>
      </dgm:t>
    </dgm:pt>
    <dgm:pt modelId="{7705F33D-2E6D-4A06-977A-D277FA345637}" type="sibTrans" cxnId="{6433B2B2-379D-4E4B-BFD6-6DF1D8D333DC}">
      <dgm:prSet/>
      <dgm:spPr/>
      <dgm:t>
        <a:bodyPr/>
        <a:lstStyle/>
        <a:p>
          <a:endParaRPr lang="en-GB"/>
        </a:p>
      </dgm:t>
    </dgm:pt>
    <dgm:pt modelId="{8BB194D8-2D81-48AA-9223-A7C21658BF4B}">
      <dgm:prSet phldrT="[Text]"/>
      <dgm:spPr/>
      <dgm:t>
        <a:bodyPr/>
        <a:lstStyle/>
        <a:p>
          <a:r>
            <a:rPr lang="en-GB"/>
            <a:t>Support your judgement with own and/or source knowledge </a:t>
          </a:r>
        </a:p>
      </dgm:t>
    </dgm:pt>
    <dgm:pt modelId="{EDF9008B-39CD-4D8F-8EBC-4187A9BDF3D2}" type="parTrans" cxnId="{E720812B-8980-4715-B57E-56FB88D5E5DE}">
      <dgm:prSet/>
      <dgm:spPr/>
      <dgm:t>
        <a:bodyPr/>
        <a:lstStyle/>
        <a:p>
          <a:endParaRPr lang="en-GB"/>
        </a:p>
      </dgm:t>
    </dgm:pt>
    <dgm:pt modelId="{68945E45-262A-432E-ACE7-5BC37C74AC5E}" type="sibTrans" cxnId="{E720812B-8980-4715-B57E-56FB88D5E5DE}">
      <dgm:prSet/>
      <dgm:spPr/>
      <dgm:t>
        <a:bodyPr/>
        <a:lstStyle/>
        <a:p>
          <a:endParaRPr lang="en-GB"/>
        </a:p>
      </dgm:t>
    </dgm:pt>
    <dgm:pt modelId="{1089DC77-D7CF-49C3-88B5-8636E68AA061}">
      <dgm:prSet phldrT="[Text]"/>
      <dgm:spPr/>
      <dgm:t>
        <a:bodyPr/>
        <a:lstStyle/>
        <a:p>
          <a:r>
            <a:rPr lang="en-GB"/>
            <a:t>Link your evaluation back to the question </a:t>
          </a:r>
        </a:p>
      </dgm:t>
    </dgm:pt>
    <dgm:pt modelId="{B7B2FA32-7C98-410F-B082-D85AB817C1E1}" type="parTrans" cxnId="{F39F0B99-BB76-4EE4-94A1-F4173D39ABBC}">
      <dgm:prSet/>
      <dgm:spPr/>
      <dgm:t>
        <a:bodyPr/>
        <a:lstStyle/>
        <a:p>
          <a:endParaRPr lang="en-GB"/>
        </a:p>
      </dgm:t>
    </dgm:pt>
    <dgm:pt modelId="{EA8C4834-AC0D-491F-9416-ABF03121C276}" type="sibTrans" cxnId="{F39F0B99-BB76-4EE4-94A1-F4173D39ABBC}">
      <dgm:prSet/>
      <dgm:spPr/>
      <dgm:t>
        <a:bodyPr/>
        <a:lstStyle/>
        <a:p>
          <a:endParaRPr lang="en-GB"/>
        </a:p>
      </dgm:t>
    </dgm:pt>
    <dgm:pt modelId="{AC43964D-67EB-42EA-AA46-56A686C10406}" type="pres">
      <dgm:prSet presAssocID="{C0A1DF2B-6856-4BE1-A548-35F3A44AC7EA}" presName="Name0" presStyleCnt="0">
        <dgm:presLayoutVars>
          <dgm:dir/>
          <dgm:resizeHandles val="exact"/>
        </dgm:presLayoutVars>
      </dgm:prSet>
      <dgm:spPr/>
    </dgm:pt>
    <dgm:pt modelId="{266CF28C-DD83-42C5-8228-68F9FB39D4B2}" type="pres">
      <dgm:prSet presAssocID="{6828D864-ABA2-496D-9EE7-4982016FABA1}" presName="node" presStyleLbl="node1" presStyleIdx="0" presStyleCnt="5" custScaleX="100001" custScaleY="100001">
        <dgm:presLayoutVars>
          <dgm:bulletEnabled val="1"/>
        </dgm:presLayoutVars>
      </dgm:prSet>
      <dgm:spPr/>
      <dgm:t>
        <a:bodyPr/>
        <a:lstStyle/>
        <a:p>
          <a:endParaRPr lang="en-US"/>
        </a:p>
      </dgm:t>
    </dgm:pt>
    <dgm:pt modelId="{29EFF957-2D14-4EE5-AE4D-19963DE350F6}" type="pres">
      <dgm:prSet presAssocID="{78AF11D2-146E-4867-9AB4-3430B2A1B4CE}" presName="sibTrans" presStyleLbl="sibTrans2D1" presStyleIdx="0" presStyleCnt="4"/>
      <dgm:spPr/>
      <dgm:t>
        <a:bodyPr/>
        <a:lstStyle/>
        <a:p>
          <a:endParaRPr lang="en-US"/>
        </a:p>
      </dgm:t>
    </dgm:pt>
    <dgm:pt modelId="{9911A5E1-9F4C-47BC-97B1-DAD340C21B94}" type="pres">
      <dgm:prSet presAssocID="{78AF11D2-146E-4867-9AB4-3430B2A1B4CE}" presName="connectorText" presStyleLbl="sibTrans2D1" presStyleIdx="0" presStyleCnt="4"/>
      <dgm:spPr/>
      <dgm:t>
        <a:bodyPr/>
        <a:lstStyle/>
        <a:p>
          <a:endParaRPr lang="en-US"/>
        </a:p>
      </dgm:t>
    </dgm:pt>
    <dgm:pt modelId="{E618D966-253A-4BF3-822E-D2DEFC972E62}" type="pres">
      <dgm:prSet presAssocID="{B304888D-0F8B-4F11-AD49-D7E3E0250130}" presName="node" presStyleLbl="node1" presStyleIdx="1" presStyleCnt="5">
        <dgm:presLayoutVars>
          <dgm:bulletEnabled val="1"/>
        </dgm:presLayoutVars>
      </dgm:prSet>
      <dgm:spPr/>
      <dgm:t>
        <a:bodyPr/>
        <a:lstStyle/>
        <a:p>
          <a:endParaRPr lang="en-US"/>
        </a:p>
      </dgm:t>
    </dgm:pt>
    <dgm:pt modelId="{E6CFBD6F-394D-4DAD-9E54-65F76C338AA1}" type="pres">
      <dgm:prSet presAssocID="{312D4C51-610F-4D25-A7F4-94205ED2C39A}" presName="sibTrans" presStyleLbl="sibTrans2D1" presStyleIdx="1" presStyleCnt="4"/>
      <dgm:spPr/>
      <dgm:t>
        <a:bodyPr/>
        <a:lstStyle/>
        <a:p>
          <a:endParaRPr lang="en-US"/>
        </a:p>
      </dgm:t>
    </dgm:pt>
    <dgm:pt modelId="{FDD35734-AE74-4810-8690-48BEB53FFB3E}" type="pres">
      <dgm:prSet presAssocID="{312D4C51-610F-4D25-A7F4-94205ED2C39A}" presName="connectorText" presStyleLbl="sibTrans2D1" presStyleIdx="1" presStyleCnt="4"/>
      <dgm:spPr/>
      <dgm:t>
        <a:bodyPr/>
        <a:lstStyle/>
        <a:p>
          <a:endParaRPr lang="en-US"/>
        </a:p>
      </dgm:t>
    </dgm:pt>
    <dgm:pt modelId="{428A2186-C781-4D9B-BC43-3AEF76D9F532}" type="pres">
      <dgm:prSet presAssocID="{639B4FD2-847D-4CD2-A80D-70CB018EF0D1}" presName="node" presStyleLbl="node1" presStyleIdx="2" presStyleCnt="5">
        <dgm:presLayoutVars>
          <dgm:bulletEnabled val="1"/>
        </dgm:presLayoutVars>
      </dgm:prSet>
      <dgm:spPr/>
      <dgm:t>
        <a:bodyPr/>
        <a:lstStyle/>
        <a:p>
          <a:endParaRPr lang="en-US"/>
        </a:p>
      </dgm:t>
    </dgm:pt>
    <dgm:pt modelId="{23BC9F1C-D2F8-416F-A065-6D2AE9B20D41}" type="pres">
      <dgm:prSet presAssocID="{7705F33D-2E6D-4A06-977A-D277FA345637}" presName="sibTrans" presStyleLbl="sibTrans2D1" presStyleIdx="2" presStyleCnt="4"/>
      <dgm:spPr/>
      <dgm:t>
        <a:bodyPr/>
        <a:lstStyle/>
        <a:p>
          <a:endParaRPr lang="en-US"/>
        </a:p>
      </dgm:t>
    </dgm:pt>
    <dgm:pt modelId="{E058D464-3A6E-4F23-A642-67C8CD726333}" type="pres">
      <dgm:prSet presAssocID="{7705F33D-2E6D-4A06-977A-D277FA345637}" presName="connectorText" presStyleLbl="sibTrans2D1" presStyleIdx="2" presStyleCnt="4"/>
      <dgm:spPr/>
      <dgm:t>
        <a:bodyPr/>
        <a:lstStyle/>
        <a:p>
          <a:endParaRPr lang="en-US"/>
        </a:p>
      </dgm:t>
    </dgm:pt>
    <dgm:pt modelId="{D00BD80B-E0F7-4AB6-B6B0-80A313289B8E}" type="pres">
      <dgm:prSet presAssocID="{8BB194D8-2D81-48AA-9223-A7C21658BF4B}" presName="node" presStyleLbl="node1" presStyleIdx="3" presStyleCnt="5">
        <dgm:presLayoutVars>
          <dgm:bulletEnabled val="1"/>
        </dgm:presLayoutVars>
      </dgm:prSet>
      <dgm:spPr/>
      <dgm:t>
        <a:bodyPr/>
        <a:lstStyle/>
        <a:p>
          <a:endParaRPr lang="en-US"/>
        </a:p>
      </dgm:t>
    </dgm:pt>
    <dgm:pt modelId="{B6156FBC-A29C-46C5-8E02-1688935EFB92}" type="pres">
      <dgm:prSet presAssocID="{68945E45-262A-432E-ACE7-5BC37C74AC5E}" presName="sibTrans" presStyleLbl="sibTrans2D1" presStyleIdx="3" presStyleCnt="4"/>
      <dgm:spPr/>
      <dgm:t>
        <a:bodyPr/>
        <a:lstStyle/>
        <a:p>
          <a:endParaRPr lang="en-US"/>
        </a:p>
      </dgm:t>
    </dgm:pt>
    <dgm:pt modelId="{18815155-7A24-4B85-B05D-D87EC3CF9BB7}" type="pres">
      <dgm:prSet presAssocID="{68945E45-262A-432E-ACE7-5BC37C74AC5E}" presName="connectorText" presStyleLbl="sibTrans2D1" presStyleIdx="3" presStyleCnt="4"/>
      <dgm:spPr/>
      <dgm:t>
        <a:bodyPr/>
        <a:lstStyle/>
        <a:p>
          <a:endParaRPr lang="en-US"/>
        </a:p>
      </dgm:t>
    </dgm:pt>
    <dgm:pt modelId="{4189108E-68CF-4250-94C6-195914262049}" type="pres">
      <dgm:prSet presAssocID="{1089DC77-D7CF-49C3-88B5-8636E68AA061}" presName="node" presStyleLbl="node1" presStyleIdx="4" presStyleCnt="5">
        <dgm:presLayoutVars>
          <dgm:bulletEnabled val="1"/>
        </dgm:presLayoutVars>
      </dgm:prSet>
      <dgm:spPr/>
      <dgm:t>
        <a:bodyPr/>
        <a:lstStyle/>
        <a:p>
          <a:endParaRPr lang="en-US"/>
        </a:p>
      </dgm:t>
    </dgm:pt>
  </dgm:ptLst>
  <dgm:cxnLst>
    <dgm:cxn modelId="{E720812B-8980-4715-B57E-56FB88D5E5DE}" srcId="{C0A1DF2B-6856-4BE1-A548-35F3A44AC7EA}" destId="{8BB194D8-2D81-48AA-9223-A7C21658BF4B}" srcOrd="3" destOrd="0" parTransId="{EDF9008B-39CD-4D8F-8EBC-4187A9BDF3D2}" sibTransId="{68945E45-262A-432E-ACE7-5BC37C74AC5E}"/>
    <dgm:cxn modelId="{1B8CFCCB-5714-4501-85CD-FB64EF5FD78A}" type="presOf" srcId="{639B4FD2-847D-4CD2-A80D-70CB018EF0D1}" destId="{428A2186-C781-4D9B-BC43-3AEF76D9F532}" srcOrd="0" destOrd="0" presId="urn:microsoft.com/office/officeart/2005/8/layout/process1"/>
    <dgm:cxn modelId="{6433B2B2-379D-4E4B-BFD6-6DF1D8D333DC}" srcId="{C0A1DF2B-6856-4BE1-A548-35F3A44AC7EA}" destId="{639B4FD2-847D-4CD2-A80D-70CB018EF0D1}" srcOrd="2" destOrd="0" parTransId="{DC26F12E-36D9-40EF-9888-70EB46C97DA7}" sibTransId="{7705F33D-2E6D-4A06-977A-D277FA345637}"/>
    <dgm:cxn modelId="{CB240346-76E5-4CC5-AD01-A395A0DF00BC}" type="presOf" srcId="{B304888D-0F8B-4F11-AD49-D7E3E0250130}" destId="{E618D966-253A-4BF3-822E-D2DEFC972E62}" srcOrd="0" destOrd="0" presId="urn:microsoft.com/office/officeart/2005/8/layout/process1"/>
    <dgm:cxn modelId="{764B1E43-1278-4858-8813-09ED5BC3D6A8}" type="presOf" srcId="{7705F33D-2E6D-4A06-977A-D277FA345637}" destId="{E058D464-3A6E-4F23-A642-67C8CD726333}" srcOrd="1" destOrd="0" presId="urn:microsoft.com/office/officeart/2005/8/layout/process1"/>
    <dgm:cxn modelId="{28ADD00A-6151-418A-9E02-AD234E67E9FE}" type="presOf" srcId="{312D4C51-610F-4D25-A7F4-94205ED2C39A}" destId="{FDD35734-AE74-4810-8690-48BEB53FFB3E}" srcOrd="1" destOrd="0" presId="urn:microsoft.com/office/officeart/2005/8/layout/process1"/>
    <dgm:cxn modelId="{3D701839-622E-45DD-8A16-5F47EF895DA7}" type="presOf" srcId="{312D4C51-610F-4D25-A7F4-94205ED2C39A}" destId="{E6CFBD6F-394D-4DAD-9E54-65F76C338AA1}" srcOrd="0" destOrd="0" presId="urn:microsoft.com/office/officeart/2005/8/layout/process1"/>
    <dgm:cxn modelId="{FDE1F5D1-545E-40C4-AE6F-109AB85B6F84}" type="presOf" srcId="{7705F33D-2E6D-4A06-977A-D277FA345637}" destId="{23BC9F1C-D2F8-416F-A065-6D2AE9B20D41}" srcOrd="0" destOrd="0" presId="urn:microsoft.com/office/officeart/2005/8/layout/process1"/>
    <dgm:cxn modelId="{8980C993-626D-4FB4-BAEE-4519E5246CFB}" type="presOf" srcId="{1089DC77-D7CF-49C3-88B5-8636E68AA061}" destId="{4189108E-68CF-4250-94C6-195914262049}" srcOrd="0" destOrd="0" presId="urn:microsoft.com/office/officeart/2005/8/layout/process1"/>
    <dgm:cxn modelId="{1FA47413-6E01-4F81-A7E1-B410DF077F66}" type="presOf" srcId="{68945E45-262A-432E-ACE7-5BC37C74AC5E}" destId="{18815155-7A24-4B85-B05D-D87EC3CF9BB7}" srcOrd="1" destOrd="0" presId="urn:microsoft.com/office/officeart/2005/8/layout/process1"/>
    <dgm:cxn modelId="{7B462E2D-7A66-4BA5-A279-EAE15558F2A6}" type="presOf" srcId="{C0A1DF2B-6856-4BE1-A548-35F3A44AC7EA}" destId="{AC43964D-67EB-42EA-AA46-56A686C10406}" srcOrd="0" destOrd="0" presId="urn:microsoft.com/office/officeart/2005/8/layout/process1"/>
    <dgm:cxn modelId="{3B9979D6-3A26-4D65-825C-7D4597FB2249}" type="presOf" srcId="{78AF11D2-146E-4867-9AB4-3430B2A1B4CE}" destId="{9911A5E1-9F4C-47BC-97B1-DAD340C21B94}" srcOrd="1" destOrd="0" presId="urn:microsoft.com/office/officeart/2005/8/layout/process1"/>
    <dgm:cxn modelId="{5C109B3E-D7CF-4A1B-94A3-C8EC0163E4EC}" type="presOf" srcId="{8BB194D8-2D81-48AA-9223-A7C21658BF4B}" destId="{D00BD80B-E0F7-4AB6-B6B0-80A313289B8E}" srcOrd="0" destOrd="0" presId="urn:microsoft.com/office/officeart/2005/8/layout/process1"/>
    <dgm:cxn modelId="{F39F0B99-BB76-4EE4-94A1-F4173D39ABBC}" srcId="{C0A1DF2B-6856-4BE1-A548-35F3A44AC7EA}" destId="{1089DC77-D7CF-49C3-88B5-8636E68AA061}" srcOrd="4" destOrd="0" parTransId="{B7B2FA32-7C98-410F-B082-D85AB817C1E1}" sibTransId="{EA8C4834-AC0D-491F-9416-ABF03121C276}"/>
    <dgm:cxn modelId="{4787EBE1-F85E-4073-B726-D92AF1F6FDFF}" type="presOf" srcId="{68945E45-262A-432E-ACE7-5BC37C74AC5E}" destId="{B6156FBC-A29C-46C5-8E02-1688935EFB92}" srcOrd="0" destOrd="0" presId="urn:microsoft.com/office/officeart/2005/8/layout/process1"/>
    <dgm:cxn modelId="{D6AD1FFC-3050-4BE0-A09D-F24241A54CC5}" type="presOf" srcId="{78AF11D2-146E-4867-9AB4-3430B2A1B4CE}" destId="{29EFF957-2D14-4EE5-AE4D-19963DE350F6}" srcOrd="0" destOrd="0" presId="urn:microsoft.com/office/officeart/2005/8/layout/process1"/>
    <dgm:cxn modelId="{FCCA78C1-54AE-4471-B5C9-6B9D93409B8F}" srcId="{C0A1DF2B-6856-4BE1-A548-35F3A44AC7EA}" destId="{6828D864-ABA2-496D-9EE7-4982016FABA1}" srcOrd="0" destOrd="0" parTransId="{D8602573-ACB0-446B-8987-445B11C8E881}" sibTransId="{78AF11D2-146E-4867-9AB4-3430B2A1B4CE}"/>
    <dgm:cxn modelId="{857ADEC6-FBCC-4853-8B69-CA18540C3922}" type="presOf" srcId="{6828D864-ABA2-496D-9EE7-4982016FABA1}" destId="{266CF28C-DD83-42C5-8228-68F9FB39D4B2}" srcOrd="0" destOrd="0" presId="urn:microsoft.com/office/officeart/2005/8/layout/process1"/>
    <dgm:cxn modelId="{313259EC-0354-4525-A6A6-D2CB01166A03}" srcId="{C0A1DF2B-6856-4BE1-A548-35F3A44AC7EA}" destId="{B304888D-0F8B-4F11-AD49-D7E3E0250130}" srcOrd="1" destOrd="0" parTransId="{CA67BAC5-3B8E-4967-9B35-7A203F8843E2}" sibTransId="{312D4C51-610F-4D25-A7F4-94205ED2C39A}"/>
    <dgm:cxn modelId="{AA39BC4D-E5D2-4628-8FC1-BE3C712FCE97}" type="presParOf" srcId="{AC43964D-67EB-42EA-AA46-56A686C10406}" destId="{266CF28C-DD83-42C5-8228-68F9FB39D4B2}" srcOrd="0" destOrd="0" presId="urn:microsoft.com/office/officeart/2005/8/layout/process1"/>
    <dgm:cxn modelId="{DD9FC4CC-89C6-44DD-BF66-C45FDC07DBE2}" type="presParOf" srcId="{AC43964D-67EB-42EA-AA46-56A686C10406}" destId="{29EFF957-2D14-4EE5-AE4D-19963DE350F6}" srcOrd="1" destOrd="0" presId="urn:microsoft.com/office/officeart/2005/8/layout/process1"/>
    <dgm:cxn modelId="{C82A5E6E-6E37-40BC-AD35-0A3BE2DB72B0}" type="presParOf" srcId="{29EFF957-2D14-4EE5-AE4D-19963DE350F6}" destId="{9911A5E1-9F4C-47BC-97B1-DAD340C21B94}" srcOrd="0" destOrd="0" presId="urn:microsoft.com/office/officeart/2005/8/layout/process1"/>
    <dgm:cxn modelId="{B3927501-723B-4876-B5B6-F023F88119D6}" type="presParOf" srcId="{AC43964D-67EB-42EA-AA46-56A686C10406}" destId="{E618D966-253A-4BF3-822E-D2DEFC972E62}" srcOrd="2" destOrd="0" presId="urn:microsoft.com/office/officeart/2005/8/layout/process1"/>
    <dgm:cxn modelId="{A894314E-119D-49C6-9B36-74CC91DE06A8}" type="presParOf" srcId="{AC43964D-67EB-42EA-AA46-56A686C10406}" destId="{E6CFBD6F-394D-4DAD-9E54-65F76C338AA1}" srcOrd="3" destOrd="0" presId="urn:microsoft.com/office/officeart/2005/8/layout/process1"/>
    <dgm:cxn modelId="{501C5B89-8118-4E0F-BF24-F82B3B4285F2}" type="presParOf" srcId="{E6CFBD6F-394D-4DAD-9E54-65F76C338AA1}" destId="{FDD35734-AE74-4810-8690-48BEB53FFB3E}" srcOrd="0" destOrd="0" presId="urn:microsoft.com/office/officeart/2005/8/layout/process1"/>
    <dgm:cxn modelId="{07C91EB6-BFF4-452F-B3F8-EEC1C9B1C142}" type="presParOf" srcId="{AC43964D-67EB-42EA-AA46-56A686C10406}" destId="{428A2186-C781-4D9B-BC43-3AEF76D9F532}" srcOrd="4" destOrd="0" presId="urn:microsoft.com/office/officeart/2005/8/layout/process1"/>
    <dgm:cxn modelId="{DCAC264D-6F34-4BE4-AEFC-E769B14401A6}" type="presParOf" srcId="{AC43964D-67EB-42EA-AA46-56A686C10406}" destId="{23BC9F1C-D2F8-416F-A065-6D2AE9B20D41}" srcOrd="5" destOrd="0" presId="urn:microsoft.com/office/officeart/2005/8/layout/process1"/>
    <dgm:cxn modelId="{DB1A1B4E-0B40-4DD7-8921-D5ED27FF1C0D}" type="presParOf" srcId="{23BC9F1C-D2F8-416F-A065-6D2AE9B20D41}" destId="{E058D464-3A6E-4F23-A642-67C8CD726333}" srcOrd="0" destOrd="0" presId="urn:microsoft.com/office/officeart/2005/8/layout/process1"/>
    <dgm:cxn modelId="{B3C52C56-C682-47E3-8D70-077FE92CCE21}" type="presParOf" srcId="{AC43964D-67EB-42EA-AA46-56A686C10406}" destId="{D00BD80B-E0F7-4AB6-B6B0-80A313289B8E}" srcOrd="6" destOrd="0" presId="urn:microsoft.com/office/officeart/2005/8/layout/process1"/>
    <dgm:cxn modelId="{6DA097DD-CA14-4F85-8F0F-3ED1CD8B2937}" type="presParOf" srcId="{AC43964D-67EB-42EA-AA46-56A686C10406}" destId="{B6156FBC-A29C-46C5-8E02-1688935EFB92}" srcOrd="7" destOrd="0" presId="urn:microsoft.com/office/officeart/2005/8/layout/process1"/>
    <dgm:cxn modelId="{7D8D5AB2-677D-4E63-9C76-7CE06A831DAE}" type="presParOf" srcId="{B6156FBC-A29C-46C5-8E02-1688935EFB92}" destId="{18815155-7A24-4B85-B05D-D87EC3CF9BB7}" srcOrd="0" destOrd="0" presId="urn:microsoft.com/office/officeart/2005/8/layout/process1"/>
    <dgm:cxn modelId="{6C0ED2C6-F55F-43A2-B445-BB3A9D6DFDAC}" type="presParOf" srcId="{AC43964D-67EB-42EA-AA46-56A686C10406}" destId="{4189108E-68CF-4250-94C6-195914262049}" srcOrd="8"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6CF28C-DD83-42C5-8228-68F9FB39D4B2}">
      <dsp:nvSpPr>
        <dsp:cNvPr id="0" name=""/>
        <dsp:cNvSpPr/>
      </dsp:nvSpPr>
      <dsp:spPr>
        <a:xfrm>
          <a:off x="5248" y="995527"/>
          <a:ext cx="1629507" cy="1848472"/>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GB" sz="1800" kern="1200" dirty="0"/>
            <a:t>Introduce a point from</a:t>
          </a:r>
        </a:p>
        <a:p>
          <a:pPr lvl="0" algn="ctr" defTabSz="800100">
            <a:lnSpc>
              <a:spcPct val="90000"/>
            </a:lnSpc>
            <a:spcBef>
              <a:spcPct val="0"/>
            </a:spcBef>
            <a:spcAft>
              <a:spcPct val="35000"/>
            </a:spcAft>
          </a:pPr>
          <a:r>
            <a:rPr lang="en-GB" sz="1800" kern="1200" dirty="0"/>
            <a:t>the passage including a brief quotation</a:t>
          </a:r>
        </a:p>
      </dsp:txBody>
      <dsp:txXfrm>
        <a:off x="52975" y="1043254"/>
        <a:ext cx="1534053" cy="1753018"/>
      </dsp:txXfrm>
    </dsp:sp>
    <dsp:sp modelId="{29EFF957-2D14-4EE5-AE4D-19963DE350F6}">
      <dsp:nvSpPr>
        <dsp:cNvPr id="0" name=""/>
        <dsp:cNvSpPr/>
      </dsp:nvSpPr>
      <dsp:spPr>
        <a:xfrm>
          <a:off x="1797704" y="1717706"/>
          <a:ext cx="345452" cy="40411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n-GB" sz="1400" kern="1200"/>
        </a:p>
      </dsp:txBody>
      <dsp:txXfrm>
        <a:off x="1797704" y="1798529"/>
        <a:ext cx="241816" cy="242467"/>
      </dsp:txXfrm>
    </dsp:sp>
    <dsp:sp modelId="{E618D966-253A-4BF3-822E-D2DEFC972E62}">
      <dsp:nvSpPr>
        <dsp:cNvPr id="0" name=""/>
        <dsp:cNvSpPr/>
      </dsp:nvSpPr>
      <dsp:spPr>
        <a:xfrm>
          <a:off x="2286552" y="995536"/>
          <a:ext cx="1629491" cy="1848454"/>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GB" sz="1800" kern="1200" dirty="0"/>
            <a:t>if not immediately clear explain what the historian is arguing </a:t>
          </a:r>
        </a:p>
      </dsp:txBody>
      <dsp:txXfrm>
        <a:off x="2334278" y="1043262"/>
        <a:ext cx="1534039" cy="1753002"/>
      </dsp:txXfrm>
    </dsp:sp>
    <dsp:sp modelId="{E6CFBD6F-394D-4DAD-9E54-65F76C338AA1}">
      <dsp:nvSpPr>
        <dsp:cNvPr id="0" name=""/>
        <dsp:cNvSpPr/>
      </dsp:nvSpPr>
      <dsp:spPr>
        <a:xfrm>
          <a:off x="4078992" y="1717706"/>
          <a:ext cx="345452" cy="40411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n-GB" sz="1400" kern="1200"/>
        </a:p>
      </dsp:txBody>
      <dsp:txXfrm>
        <a:off x="4078992" y="1798529"/>
        <a:ext cx="241816" cy="242467"/>
      </dsp:txXfrm>
    </dsp:sp>
    <dsp:sp modelId="{428A2186-C781-4D9B-BC43-3AEF76D9F532}">
      <dsp:nvSpPr>
        <dsp:cNvPr id="0" name=""/>
        <dsp:cNvSpPr/>
      </dsp:nvSpPr>
      <dsp:spPr>
        <a:xfrm>
          <a:off x="4567840" y="995536"/>
          <a:ext cx="1629491" cy="1848454"/>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GB" sz="1800" kern="1200"/>
            <a:t>Provide a clear judgement on this point using critical vocabulary</a:t>
          </a:r>
        </a:p>
      </dsp:txBody>
      <dsp:txXfrm>
        <a:off x="4615566" y="1043262"/>
        <a:ext cx="1534039" cy="1753002"/>
      </dsp:txXfrm>
    </dsp:sp>
    <dsp:sp modelId="{23BC9F1C-D2F8-416F-A065-6D2AE9B20D41}">
      <dsp:nvSpPr>
        <dsp:cNvPr id="0" name=""/>
        <dsp:cNvSpPr/>
      </dsp:nvSpPr>
      <dsp:spPr>
        <a:xfrm>
          <a:off x="6360280" y="1717706"/>
          <a:ext cx="345452" cy="40411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n-GB" sz="1400" kern="1200"/>
        </a:p>
      </dsp:txBody>
      <dsp:txXfrm>
        <a:off x="6360280" y="1798529"/>
        <a:ext cx="241816" cy="242467"/>
      </dsp:txXfrm>
    </dsp:sp>
    <dsp:sp modelId="{D00BD80B-E0F7-4AB6-B6B0-80A313289B8E}">
      <dsp:nvSpPr>
        <dsp:cNvPr id="0" name=""/>
        <dsp:cNvSpPr/>
      </dsp:nvSpPr>
      <dsp:spPr>
        <a:xfrm>
          <a:off x="6849127" y="995536"/>
          <a:ext cx="1629491" cy="1848454"/>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GB" sz="1800" kern="1200"/>
            <a:t>Support your judgement with own and/or source knowledge </a:t>
          </a:r>
        </a:p>
      </dsp:txBody>
      <dsp:txXfrm>
        <a:off x="6896853" y="1043262"/>
        <a:ext cx="1534039" cy="1753002"/>
      </dsp:txXfrm>
    </dsp:sp>
    <dsp:sp modelId="{B6156FBC-A29C-46C5-8E02-1688935EFB92}">
      <dsp:nvSpPr>
        <dsp:cNvPr id="0" name=""/>
        <dsp:cNvSpPr/>
      </dsp:nvSpPr>
      <dsp:spPr>
        <a:xfrm>
          <a:off x="8641568" y="1717706"/>
          <a:ext cx="345452" cy="40411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n-GB" sz="1400" kern="1200"/>
        </a:p>
      </dsp:txBody>
      <dsp:txXfrm>
        <a:off x="8641568" y="1798529"/>
        <a:ext cx="241816" cy="242467"/>
      </dsp:txXfrm>
    </dsp:sp>
    <dsp:sp modelId="{4189108E-68CF-4250-94C6-195914262049}">
      <dsp:nvSpPr>
        <dsp:cNvPr id="0" name=""/>
        <dsp:cNvSpPr/>
      </dsp:nvSpPr>
      <dsp:spPr>
        <a:xfrm>
          <a:off x="9130415" y="995536"/>
          <a:ext cx="1629491" cy="1848454"/>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GB" sz="1800" kern="1200"/>
            <a:t>Link your evaluation back to the question </a:t>
          </a:r>
        </a:p>
      </dsp:txBody>
      <dsp:txXfrm>
        <a:off x="9178141" y="1043262"/>
        <a:ext cx="1534039" cy="1753002"/>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4464028"/>
            <a:ext cx="9144000" cy="1641490"/>
          </a:xfrm>
        </p:spPr>
        <p:txBody>
          <a:bodyPr wrap="none" anchor="t">
            <a:normAutofit/>
          </a:bodyPr>
          <a:lstStyle>
            <a:lvl1pPr algn="r">
              <a:defRPr sz="9600" b="0" spc="-300">
                <a:gradFill flip="none" rotWithShape="1">
                  <a:gsLst>
                    <a:gs pos="32000">
                      <a:schemeClr val="tx1">
                        <a:lumMod val="89000"/>
                      </a:schemeClr>
                    </a:gs>
                    <a:gs pos="0">
                      <a:schemeClr val="bg1">
                        <a:lumMod val="41000"/>
                        <a:lumOff val="59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n-US"/>
              <a:t>Click to edit Master title style</a:t>
            </a:r>
            <a:endParaRPr lang="en-US" dirty="0"/>
          </a:p>
        </p:txBody>
      </p:sp>
      <p:sp>
        <p:nvSpPr>
          <p:cNvPr id="3" name="Subtitle 2"/>
          <p:cNvSpPr>
            <a:spLocks noGrp="1"/>
          </p:cNvSpPr>
          <p:nvPr>
            <p:ph type="subTitle" idx="1"/>
          </p:nvPr>
        </p:nvSpPr>
        <p:spPr>
          <a:xfrm>
            <a:off x="2209799" y="3694375"/>
            <a:ext cx="9144000" cy="754025"/>
          </a:xfrm>
        </p:spPr>
        <p:txBody>
          <a:bodyPr anchor="b">
            <a:normAutofit/>
          </a:bodyPr>
          <a:lstStyle>
            <a:lvl1pPr marL="0" indent="0" algn="r">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DEA5DE71-BAD3-4546-9F56-8AF5ECC04963}" type="datetimeFigureOut">
              <a:rPr lang="en-GB" smtClean="0"/>
              <a:t>12/05/2022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DAACCD4-56E7-45BF-9459-7FC244726E24}" type="slidenum">
              <a:rPr lang="en-GB" smtClean="0"/>
              <a:t>‹#›</a:t>
            </a:fld>
            <a:endParaRPr lang="en-GB"/>
          </a:p>
        </p:txBody>
      </p:sp>
    </p:spTree>
    <p:extLst>
      <p:ext uri="{BB962C8B-B14F-4D97-AF65-F5344CB8AC3E}">
        <p14:creationId xmlns:p14="http://schemas.microsoft.com/office/powerpoint/2010/main" val="21455894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367160"/>
            <a:ext cx="10515600" cy="819355"/>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39788" y="987425"/>
            <a:ext cx="10515600" cy="337973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5186516"/>
            <a:ext cx="10514012" cy="682472"/>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EA5DE71-BAD3-4546-9F56-8AF5ECC04963}" type="datetimeFigureOut">
              <a:rPr lang="en-GB" smtClean="0"/>
              <a:t>12/05/2022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AACCD4-56E7-45BF-9459-7FC244726E24}" type="slidenum">
              <a:rPr lang="en-GB" smtClean="0"/>
              <a:t>‹#›</a:t>
            </a:fld>
            <a:endParaRPr lang="en-GB"/>
          </a:p>
        </p:txBody>
      </p:sp>
    </p:spTree>
    <p:extLst>
      <p:ext uri="{BB962C8B-B14F-4D97-AF65-F5344CB8AC3E}">
        <p14:creationId xmlns:p14="http://schemas.microsoft.com/office/powerpoint/2010/main" val="4101205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3534344"/>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839788" y="4489399"/>
            <a:ext cx="10514012" cy="1501826"/>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EA5DE71-BAD3-4546-9F56-8AF5ECC04963}" type="datetimeFigureOut">
              <a:rPr lang="en-GB" smtClean="0"/>
              <a:t>12/05/2022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AACCD4-56E7-45BF-9459-7FC244726E24}" type="slidenum">
              <a:rPr lang="en-GB" smtClean="0"/>
              <a:t>‹#›</a:t>
            </a:fld>
            <a:endParaRPr lang="en-GB"/>
          </a:p>
        </p:txBody>
      </p:sp>
    </p:spTree>
    <p:extLst>
      <p:ext uri="{BB962C8B-B14F-4D97-AF65-F5344CB8AC3E}">
        <p14:creationId xmlns:p14="http://schemas.microsoft.com/office/powerpoint/2010/main" val="32502750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365125"/>
            <a:ext cx="9302752" cy="2992904"/>
          </a:xfrm>
        </p:spPr>
        <p:txBody>
          <a:bodyPr anchor="ctr"/>
          <a:lstStyle>
            <a:lvl1pPr>
              <a:defRPr sz="44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838200" y="4501729"/>
            <a:ext cx="10512424" cy="1489496"/>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EA5DE71-BAD3-4546-9F56-8AF5ECC04963}" type="datetimeFigureOut">
              <a:rPr lang="en-GB" smtClean="0"/>
              <a:t>12/05/2022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AACCD4-56E7-45BF-9459-7FC244726E24}" type="slidenum">
              <a:rPr lang="en-GB" smtClean="0"/>
              <a:t>‹#›</a:t>
            </a:fld>
            <a:endParaRPr lang="en-GB"/>
          </a:p>
        </p:txBody>
      </p:sp>
      <p:sp>
        <p:nvSpPr>
          <p:cNvPr id="9" name="TextBox 8"/>
          <p:cNvSpPr txBox="1"/>
          <p:nvPr/>
        </p:nvSpPr>
        <p:spPr>
          <a:xfrm>
            <a:off x="1111044" y="7868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437812"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3206023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39788" y="2326967"/>
            <a:ext cx="10515600" cy="2511835"/>
          </a:xfrm>
        </p:spPr>
        <p:txBody>
          <a:bodyPr anchor="b">
            <a:normAutofit/>
          </a:bodyPr>
          <a:lstStyle>
            <a:lvl1pPr>
              <a:defRPr sz="5400"/>
            </a:lvl1pPr>
          </a:lstStyle>
          <a:p>
            <a:r>
              <a:rPr lang="en-US"/>
              <a:t>Click to edit Master title style</a:t>
            </a:r>
            <a:endParaRPr lang="en-US" dirty="0"/>
          </a:p>
        </p:txBody>
      </p:sp>
      <p:sp>
        <p:nvSpPr>
          <p:cNvPr id="4" name="Text Placeholder 3"/>
          <p:cNvSpPr>
            <a:spLocks noGrp="1"/>
          </p:cNvSpPr>
          <p:nvPr>
            <p:ph type="body" sz="half" idx="2"/>
          </p:nvPr>
        </p:nvSpPr>
        <p:spPr>
          <a:xfrm>
            <a:off x="839788" y="4850581"/>
            <a:ext cx="10514012" cy="1140644"/>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EA5DE71-BAD3-4546-9F56-8AF5ECC04963}" type="datetimeFigureOut">
              <a:rPr lang="en-GB" smtClean="0"/>
              <a:t>12/05/2022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AACCD4-56E7-45BF-9459-7FC244726E24}" type="slidenum">
              <a:rPr lang="en-GB" smtClean="0"/>
              <a:t>‹#›</a:t>
            </a:fld>
            <a:endParaRPr lang="en-GB"/>
          </a:p>
        </p:txBody>
      </p:sp>
    </p:spTree>
    <p:extLst>
      <p:ext uri="{BB962C8B-B14F-4D97-AF65-F5344CB8AC3E}">
        <p14:creationId xmlns:p14="http://schemas.microsoft.com/office/powerpoint/2010/main" val="24550731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838200" y="365125"/>
            <a:ext cx="10515600" cy="1325563"/>
          </a:xfrm>
        </p:spPr>
        <p:txBody>
          <a:bodyPr/>
          <a:lstStyle/>
          <a:p>
            <a:r>
              <a:rPr lang="en-US"/>
              <a:t>Click to edit Master title style</a:t>
            </a:r>
            <a:endParaRPr lang="en-US" dirty="0"/>
          </a:p>
        </p:txBody>
      </p:sp>
      <p:sp>
        <p:nvSpPr>
          <p:cNvPr id="7" name="Text Placeholder 2"/>
          <p:cNvSpPr>
            <a:spLocks noGrp="1"/>
          </p:cNvSpPr>
          <p:nvPr>
            <p:ph type="body" idx="1"/>
          </p:nvPr>
        </p:nvSpPr>
        <p:spPr>
          <a:xfrm>
            <a:off x="1337282" y="1885950"/>
            <a:ext cx="2946866" cy="576262"/>
          </a:xfrm>
        </p:spPr>
        <p:txBody>
          <a:bodyPr anchor="b">
            <a:noAutofit/>
          </a:bodyPr>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1356798" y="257175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4587994" y="1885950"/>
            <a:ext cx="2936241" cy="576262"/>
          </a:xfrm>
        </p:spPr>
        <p:txBody>
          <a:bodyPr vert="horz" lIns="91440" tIns="45720" rIns="91440" bIns="45720" rtlCol="0" anchor="b">
            <a:no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a:t>Edit Master text styles</a:t>
            </a:r>
          </a:p>
        </p:txBody>
      </p:sp>
      <p:sp>
        <p:nvSpPr>
          <p:cNvPr id="10" name="Text Placeholder 3"/>
          <p:cNvSpPr>
            <a:spLocks noGrp="1"/>
          </p:cNvSpPr>
          <p:nvPr>
            <p:ph type="body" sz="half" idx="16"/>
          </p:nvPr>
        </p:nvSpPr>
        <p:spPr>
          <a:xfrm>
            <a:off x="4577441" y="257175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829035" y="1885950"/>
            <a:ext cx="2932113" cy="576262"/>
          </a:xfrm>
        </p:spPr>
        <p:txBody>
          <a:bodyPr vert="horz" lIns="91440" tIns="45720" rIns="91440" bIns="45720" rtlCol="0" anchor="b">
            <a:noAutofit/>
          </a:bodyPr>
          <a:lstStyle>
            <a:lvl1pPr>
              <a:buNone/>
              <a:defRPr lang="en-US" sz="2400" b="0" dirty="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a:t>Edit Master text styles</a:t>
            </a:r>
          </a:p>
        </p:txBody>
      </p:sp>
      <p:sp>
        <p:nvSpPr>
          <p:cNvPr id="12" name="Text Placeholder 3"/>
          <p:cNvSpPr>
            <a:spLocks noGrp="1"/>
          </p:cNvSpPr>
          <p:nvPr>
            <p:ph type="body" sz="half" idx="17"/>
          </p:nvPr>
        </p:nvSpPr>
        <p:spPr>
          <a:xfrm>
            <a:off x="7829035" y="257175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DEA5DE71-BAD3-4546-9F56-8AF5ECC04963}" type="datetimeFigureOut">
              <a:rPr lang="en-GB" smtClean="0"/>
              <a:t>12/05/2022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DAACCD4-56E7-45BF-9459-7FC244726E24}" type="slidenum">
              <a:rPr lang="en-GB" smtClean="0"/>
              <a:t>‹#›</a:t>
            </a:fld>
            <a:endParaRPr lang="en-GB"/>
          </a:p>
        </p:txBody>
      </p:sp>
    </p:spTree>
    <p:extLst>
      <p:ext uri="{BB962C8B-B14F-4D97-AF65-F5344CB8AC3E}">
        <p14:creationId xmlns:p14="http://schemas.microsoft.com/office/powerpoint/2010/main" val="293749936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838200" y="365125"/>
            <a:ext cx="10515600" cy="1325563"/>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332085" y="4297503"/>
            <a:ext cx="2940050"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1332085" y="2256354"/>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1332085" y="4873765"/>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4568997" y="4297503"/>
            <a:ext cx="2930525"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4568996" y="2256354"/>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567644" y="4873764"/>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7804322" y="4297503"/>
            <a:ext cx="2932113"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7804321" y="2256354"/>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804197" y="4873762"/>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DEA5DE71-BAD3-4546-9F56-8AF5ECC04963}" type="datetimeFigureOut">
              <a:rPr lang="en-GB" smtClean="0"/>
              <a:t>12/05/2022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DAACCD4-56E7-45BF-9459-7FC244726E24}" type="slidenum">
              <a:rPr lang="en-GB" smtClean="0"/>
              <a:t>‹#›</a:t>
            </a:fld>
            <a:endParaRPr lang="en-GB"/>
          </a:p>
        </p:txBody>
      </p:sp>
    </p:spTree>
    <p:extLst>
      <p:ext uri="{BB962C8B-B14F-4D97-AF65-F5344CB8AC3E}">
        <p14:creationId xmlns:p14="http://schemas.microsoft.com/office/powerpoint/2010/main" val="97556019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EA5DE71-BAD3-4546-9F56-8AF5ECC04963}" type="datetimeFigureOut">
              <a:rPr lang="en-GB" smtClean="0"/>
              <a:t>12/05/2022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AACCD4-56E7-45BF-9459-7FC244726E24}" type="slidenum">
              <a:rPr lang="en-GB" smtClean="0"/>
              <a:t>‹#›</a:t>
            </a:fld>
            <a:endParaRPr lang="en-GB"/>
          </a:p>
        </p:txBody>
      </p:sp>
    </p:spTree>
    <p:extLst>
      <p:ext uri="{BB962C8B-B14F-4D97-AF65-F5344CB8AC3E}">
        <p14:creationId xmlns:p14="http://schemas.microsoft.com/office/powerpoint/2010/main" val="17720300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EA5DE71-BAD3-4546-9F56-8AF5ECC04963}" type="datetimeFigureOut">
              <a:rPr lang="en-GB" smtClean="0"/>
              <a:t>12/05/2022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AACCD4-56E7-45BF-9459-7FC244726E24}" type="slidenum">
              <a:rPr lang="en-GB" smtClean="0"/>
              <a:t>‹#›</a:t>
            </a:fld>
            <a:endParaRPr lang="en-GB"/>
          </a:p>
        </p:txBody>
      </p:sp>
    </p:spTree>
    <p:extLst>
      <p:ext uri="{BB962C8B-B14F-4D97-AF65-F5344CB8AC3E}">
        <p14:creationId xmlns:p14="http://schemas.microsoft.com/office/powerpoint/2010/main" val="614172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8"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EA5DE71-BAD3-4546-9F56-8AF5ECC04963}" type="datetimeFigureOut">
              <a:rPr lang="en-GB" smtClean="0"/>
              <a:t>12/05/2022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AACCD4-56E7-45BF-9459-7FC244726E24}" type="slidenum">
              <a:rPr lang="en-GB" smtClean="0"/>
              <a:t>‹#›</a:t>
            </a:fld>
            <a:endParaRPr lang="en-GB"/>
          </a:p>
        </p:txBody>
      </p:sp>
    </p:spTree>
    <p:extLst>
      <p:ext uri="{BB962C8B-B14F-4D97-AF65-F5344CB8AC3E}">
        <p14:creationId xmlns:p14="http://schemas.microsoft.com/office/powerpoint/2010/main" val="1529377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Title 1"/>
          <p:cNvSpPr>
            <a:spLocks noGrp="1"/>
          </p:cNvSpPr>
          <p:nvPr>
            <p:ph type="ctrTitle"/>
          </p:nvPr>
        </p:nvSpPr>
        <p:spPr>
          <a:xfrm>
            <a:off x="854532" y="4464028"/>
            <a:ext cx="9144000" cy="1641490"/>
          </a:xfrm>
        </p:spPr>
        <p:txBody>
          <a:bodyPr wrap="none" anchor="t">
            <a:normAutofit/>
          </a:bodyPr>
          <a:lstStyle>
            <a:lvl1pPr algn="l">
              <a:defRPr sz="9600" b="0" spc="-300">
                <a:gradFill flip="none" rotWithShape="1">
                  <a:gsLst>
                    <a:gs pos="32000">
                      <a:schemeClr val="tx1">
                        <a:lumMod val="89000"/>
                      </a:schemeClr>
                    </a:gs>
                    <a:gs pos="0">
                      <a:schemeClr val="bg1">
                        <a:lumMod val="47000"/>
                        <a:lumOff val="53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n-US"/>
              <a:t>Click to edit Master title style</a:t>
            </a:r>
            <a:endParaRPr lang="en-US" dirty="0"/>
          </a:p>
        </p:txBody>
      </p:sp>
      <p:sp>
        <p:nvSpPr>
          <p:cNvPr id="8" name="Subtitle 2"/>
          <p:cNvSpPr>
            <a:spLocks noGrp="1"/>
          </p:cNvSpPr>
          <p:nvPr>
            <p:ph type="subTitle" idx="1"/>
          </p:nvPr>
        </p:nvSpPr>
        <p:spPr>
          <a:xfrm>
            <a:off x="854532" y="3693674"/>
            <a:ext cx="9144000" cy="754025"/>
          </a:xfrm>
        </p:spPr>
        <p:txBody>
          <a:bodyPr anchor="b">
            <a:normAutofit/>
          </a:bodyPr>
          <a:lstStyle>
            <a:lvl1pPr marL="0" indent="0" algn="l">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EA5DE71-BAD3-4546-9F56-8AF5ECC04963}" type="datetimeFigureOut">
              <a:rPr lang="en-GB" smtClean="0"/>
              <a:t>12/05/2022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AACCD4-56E7-45BF-9459-7FC244726E24}" type="slidenum">
              <a:rPr lang="en-GB" smtClean="0"/>
              <a:t>‹#›</a:t>
            </a:fld>
            <a:endParaRPr lang="en-GB"/>
          </a:p>
        </p:txBody>
      </p:sp>
    </p:spTree>
    <p:extLst>
      <p:ext uri="{BB962C8B-B14F-4D97-AF65-F5344CB8AC3E}">
        <p14:creationId xmlns:p14="http://schemas.microsoft.com/office/powerpoint/2010/main" val="25334505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20000" y="1825625"/>
            <a:ext cx="5025216"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19840" y="1825625"/>
            <a:ext cx="503396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EA5DE71-BAD3-4546-9F56-8AF5ECC04963}" type="datetimeFigureOut">
              <a:rPr lang="en-GB" smtClean="0"/>
              <a:t>12/05/2022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AACCD4-56E7-45BF-9459-7FC244726E24}" type="slidenum">
              <a:rPr lang="en-GB" smtClean="0"/>
              <a:t>‹#›</a:t>
            </a:fld>
            <a:endParaRPr lang="en-GB"/>
          </a:p>
        </p:txBody>
      </p:sp>
    </p:spTree>
    <p:extLst>
      <p:ext uri="{BB962C8B-B14F-4D97-AF65-F5344CB8AC3E}">
        <p14:creationId xmlns:p14="http://schemas.microsoft.com/office/powerpoint/2010/main" val="29953030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20000" y="1681163"/>
            <a:ext cx="5025216" cy="823912"/>
          </a:xfrm>
        </p:spPr>
        <p:txBody>
          <a:bodyPr anchor="b"/>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20000" y="2505075"/>
            <a:ext cx="50252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19840" y="1681163"/>
            <a:ext cx="5035548" cy="823912"/>
          </a:xfrm>
        </p:spPr>
        <p:txBody>
          <a:bodyPr vert="horz" lIns="91440" tIns="45720" rIns="91440" bIns="45720" rtlCol="0" anchor="b">
            <a:norm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a:t>Edit Master text styles</a:t>
            </a:r>
          </a:p>
        </p:txBody>
      </p:sp>
      <p:sp>
        <p:nvSpPr>
          <p:cNvPr id="6" name="Content Placeholder 5"/>
          <p:cNvSpPr>
            <a:spLocks noGrp="1"/>
          </p:cNvSpPr>
          <p:nvPr>
            <p:ph sz="quarter" idx="4"/>
          </p:nvPr>
        </p:nvSpPr>
        <p:spPr>
          <a:xfrm>
            <a:off x="6319840" y="2505075"/>
            <a:ext cx="503554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EA5DE71-BAD3-4546-9F56-8AF5ECC04963}" type="datetimeFigureOut">
              <a:rPr lang="en-GB" smtClean="0"/>
              <a:t>12/05/2022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DAACCD4-56E7-45BF-9459-7FC244726E24}" type="slidenum">
              <a:rPr lang="en-GB" smtClean="0"/>
              <a:t>‹#›</a:t>
            </a:fld>
            <a:endParaRPr lang="en-GB"/>
          </a:p>
        </p:txBody>
      </p:sp>
    </p:spTree>
    <p:extLst>
      <p:ext uri="{BB962C8B-B14F-4D97-AF65-F5344CB8AC3E}">
        <p14:creationId xmlns:p14="http://schemas.microsoft.com/office/powerpoint/2010/main" val="42242766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EA5DE71-BAD3-4546-9F56-8AF5ECC04963}" type="datetimeFigureOut">
              <a:rPr lang="en-GB" smtClean="0"/>
              <a:t>12/05/2022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DAACCD4-56E7-45BF-9459-7FC244726E24}" type="slidenum">
              <a:rPr lang="en-GB" smtClean="0"/>
              <a:t>‹#›</a:t>
            </a:fld>
            <a:endParaRPr lang="en-GB"/>
          </a:p>
        </p:txBody>
      </p:sp>
    </p:spTree>
    <p:extLst>
      <p:ext uri="{BB962C8B-B14F-4D97-AF65-F5344CB8AC3E}">
        <p14:creationId xmlns:p14="http://schemas.microsoft.com/office/powerpoint/2010/main" val="26028052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A5DE71-BAD3-4546-9F56-8AF5ECC04963}" type="datetimeFigureOut">
              <a:rPr lang="en-GB" smtClean="0"/>
              <a:t>12/05/2022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DAACCD4-56E7-45BF-9459-7FC244726E24}" type="slidenum">
              <a:rPr lang="en-GB" smtClean="0"/>
              <a:t>‹#›</a:t>
            </a:fld>
            <a:endParaRPr lang="en-GB"/>
          </a:p>
        </p:txBody>
      </p:sp>
    </p:spTree>
    <p:extLst>
      <p:ext uri="{BB962C8B-B14F-4D97-AF65-F5344CB8AC3E}">
        <p14:creationId xmlns:p14="http://schemas.microsoft.com/office/powerpoint/2010/main" val="6744533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EA5DE71-BAD3-4546-9F56-8AF5ECC04963}" type="datetimeFigureOut">
              <a:rPr lang="en-GB" smtClean="0"/>
              <a:t>12/05/2022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AACCD4-56E7-45BF-9459-7FC244726E24}" type="slidenum">
              <a:rPr lang="en-GB" smtClean="0"/>
              <a:t>‹#›</a:t>
            </a:fld>
            <a:endParaRPr lang="en-GB"/>
          </a:p>
        </p:txBody>
      </p:sp>
    </p:spTree>
    <p:extLst>
      <p:ext uri="{BB962C8B-B14F-4D97-AF65-F5344CB8AC3E}">
        <p14:creationId xmlns:p14="http://schemas.microsoft.com/office/powerpoint/2010/main" val="22262280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EA5DE71-BAD3-4546-9F56-8AF5ECC04963}" type="datetimeFigureOut">
              <a:rPr lang="en-GB" smtClean="0"/>
              <a:t>12/05/2022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AACCD4-56E7-45BF-9459-7FC244726E24}" type="slidenum">
              <a:rPr lang="en-GB" smtClean="0"/>
              <a:t>‹#›</a:t>
            </a:fld>
            <a:endParaRPr lang="en-GB"/>
          </a:p>
        </p:txBody>
      </p:sp>
    </p:spTree>
    <p:extLst>
      <p:ext uri="{BB962C8B-B14F-4D97-AF65-F5344CB8AC3E}">
        <p14:creationId xmlns:p14="http://schemas.microsoft.com/office/powerpoint/2010/main" val="3275864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120000" y="1825625"/>
            <a:ext cx="102338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DEA5DE71-BAD3-4546-9F56-8AF5ECC04963}" type="datetimeFigureOut">
              <a:rPr lang="en-GB" smtClean="0"/>
              <a:t>12/05/2022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8DAACCD4-56E7-45BF-9459-7FC244726E24}" type="slidenum">
              <a:rPr lang="en-GB" smtClean="0"/>
              <a:t>‹#›</a:t>
            </a:fld>
            <a:endParaRPr lang="en-GB"/>
          </a:p>
        </p:txBody>
      </p:sp>
    </p:spTree>
    <p:extLst>
      <p:ext uri="{BB962C8B-B14F-4D97-AF65-F5344CB8AC3E}">
        <p14:creationId xmlns:p14="http://schemas.microsoft.com/office/powerpoint/2010/main" val="3098176469"/>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txStyles>
    <p:titleStyle>
      <a:lvl1pPr algn="l" defTabSz="914400" rtl="0" eaLnBrk="1" latinLnBrk="0" hangingPunct="1">
        <a:lnSpc>
          <a:spcPct val="90000"/>
        </a:lnSpc>
        <a:spcBef>
          <a:spcPct val="0"/>
        </a:spcBef>
        <a:buNone/>
        <a:defRPr sz="5400" b="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01194"/>
            <a:ext cx="10515600" cy="1325563"/>
          </a:xfrm>
        </p:spPr>
        <p:txBody>
          <a:bodyPr>
            <a:normAutofit fontScale="90000"/>
          </a:bodyPr>
          <a:lstStyle/>
          <a:p>
            <a:pPr algn="ctr"/>
            <a:r>
              <a:rPr lang="en-GB" dirty="0">
                <a:solidFill>
                  <a:srgbClr val="FFC000"/>
                </a:solidFill>
              </a:rPr>
              <a:t>Ancient History Revision Session</a:t>
            </a:r>
            <a:br>
              <a:rPr lang="en-GB" dirty="0">
                <a:solidFill>
                  <a:srgbClr val="FFC000"/>
                </a:solidFill>
              </a:rPr>
            </a:br>
            <a:r>
              <a:rPr lang="en-GB" b="1" dirty="0">
                <a:solidFill>
                  <a:srgbClr val="FFC000"/>
                </a:solidFill>
              </a:rPr>
              <a:t>Question Technique</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555231381"/>
              </p:ext>
            </p:extLst>
          </p:nvPr>
        </p:nvGraphicFramePr>
        <p:xfrm>
          <a:off x="838200" y="4708525"/>
          <a:ext cx="10233025" cy="1854200"/>
        </p:xfrm>
        <a:graphic>
          <a:graphicData uri="http://schemas.openxmlformats.org/drawingml/2006/table">
            <a:tbl>
              <a:tblPr firstRow="1" bandRow="1">
                <a:tableStyleId>{5940675A-B579-460E-94D1-54222C63F5DA}</a:tableStyleId>
              </a:tblPr>
              <a:tblGrid>
                <a:gridCol w="1660525">
                  <a:extLst>
                    <a:ext uri="{9D8B030D-6E8A-4147-A177-3AD203B41FA5}">
                      <a16:colId xmlns:a16="http://schemas.microsoft.com/office/drawing/2014/main" val="3655882501"/>
                    </a:ext>
                  </a:extLst>
                </a:gridCol>
                <a:gridCol w="2565400">
                  <a:extLst>
                    <a:ext uri="{9D8B030D-6E8A-4147-A177-3AD203B41FA5}">
                      <a16:colId xmlns:a16="http://schemas.microsoft.com/office/drawing/2014/main" val="3197836362"/>
                    </a:ext>
                  </a:extLst>
                </a:gridCol>
                <a:gridCol w="2362200">
                  <a:extLst>
                    <a:ext uri="{9D8B030D-6E8A-4147-A177-3AD203B41FA5}">
                      <a16:colId xmlns:a16="http://schemas.microsoft.com/office/drawing/2014/main" val="3051756112"/>
                    </a:ext>
                  </a:extLst>
                </a:gridCol>
                <a:gridCol w="911225">
                  <a:extLst>
                    <a:ext uri="{9D8B030D-6E8A-4147-A177-3AD203B41FA5}">
                      <a16:colId xmlns:a16="http://schemas.microsoft.com/office/drawing/2014/main" val="3045762380"/>
                    </a:ext>
                  </a:extLst>
                </a:gridCol>
                <a:gridCol w="911225">
                  <a:extLst>
                    <a:ext uri="{9D8B030D-6E8A-4147-A177-3AD203B41FA5}">
                      <a16:colId xmlns:a16="http://schemas.microsoft.com/office/drawing/2014/main" val="280357408"/>
                    </a:ext>
                  </a:extLst>
                </a:gridCol>
                <a:gridCol w="911225">
                  <a:extLst>
                    <a:ext uri="{9D8B030D-6E8A-4147-A177-3AD203B41FA5}">
                      <a16:colId xmlns:a16="http://schemas.microsoft.com/office/drawing/2014/main" val="432667367"/>
                    </a:ext>
                  </a:extLst>
                </a:gridCol>
                <a:gridCol w="911225">
                  <a:extLst>
                    <a:ext uri="{9D8B030D-6E8A-4147-A177-3AD203B41FA5}">
                      <a16:colId xmlns:a16="http://schemas.microsoft.com/office/drawing/2014/main" val="1107443901"/>
                    </a:ext>
                  </a:extLst>
                </a:gridCol>
              </a:tblGrid>
              <a:tr h="370840">
                <a:tc>
                  <a:txBody>
                    <a:bodyPr/>
                    <a:lstStyle/>
                    <a:p>
                      <a:pPr algn="ctr"/>
                      <a:endParaRPr lang="en-GB" dirty="0">
                        <a:solidFill>
                          <a:schemeClr val="bg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endParaRPr lang="en-GB"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endParaRPr lang="en-GB" dirty="0">
                        <a:solidFill>
                          <a:schemeClr val="bg1"/>
                        </a:solidFill>
                      </a:endParaRPr>
                    </a:p>
                  </a:txBody>
                  <a:tcP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pPr algn="ctr"/>
                      <a:r>
                        <a:rPr lang="en-GB" b="1">
                          <a:solidFill>
                            <a:schemeClr val="bg1"/>
                          </a:solidFill>
                        </a:rPr>
                        <a:t>AO1</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solidFill>
                  </a:tcPr>
                </a:tc>
                <a:tc>
                  <a:txBody>
                    <a:bodyPr/>
                    <a:lstStyle/>
                    <a:p>
                      <a:pPr algn="ctr"/>
                      <a:r>
                        <a:rPr lang="en-GB" b="1">
                          <a:solidFill>
                            <a:schemeClr val="bg1"/>
                          </a:solidFill>
                        </a:rPr>
                        <a:t>AO2</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solidFill>
                  </a:tcPr>
                </a:tc>
                <a:tc>
                  <a:txBody>
                    <a:bodyPr/>
                    <a:lstStyle/>
                    <a:p>
                      <a:pPr algn="ctr"/>
                      <a:r>
                        <a:rPr lang="en-GB" b="1">
                          <a:solidFill>
                            <a:schemeClr val="bg1"/>
                          </a:solidFill>
                        </a:rPr>
                        <a:t>AO3</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solidFill>
                  </a:tcPr>
                </a:tc>
                <a:tc>
                  <a:txBody>
                    <a:bodyPr/>
                    <a:lstStyle/>
                    <a:p>
                      <a:pPr algn="ctr"/>
                      <a:r>
                        <a:rPr lang="en-GB" b="1">
                          <a:solidFill>
                            <a:schemeClr val="bg1"/>
                          </a:solidFill>
                        </a:rPr>
                        <a:t>AO4</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solidFill>
                  </a:tcPr>
                </a:tc>
                <a:extLst>
                  <a:ext uri="{0D108BD9-81ED-4DB2-BD59-A6C34878D82A}">
                    <a16:rowId xmlns:a16="http://schemas.microsoft.com/office/drawing/2014/main" val="981604398"/>
                  </a:ext>
                </a:extLst>
              </a:tr>
              <a:tr h="370840">
                <a:tc rowSpan="2">
                  <a:txBody>
                    <a:bodyPr/>
                    <a:lstStyle/>
                    <a:p>
                      <a:pPr algn="ctr"/>
                      <a:r>
                        <a:rPr lang="en-GB" b="1">
                          <a:solidFill>
                            <a:schemeClr val="bg1"/>
                          </a:solidFill>
                        </a:rPr>
                        <a:t>Section A</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solidFill>
                  </a:tcPr>
                </a:tc>
                <a:tc>
                  <a:txBody>
                    <a:bodyPr/>
                    <a:lstStyle/>
                    <a:p>
                      <a:r>
                        <a:rPr lang="en-GB" dirty="0">
                          <a:solidFill>
                            <a:schemeClr val="bg1"/>
                          </a:solidFill>
                        </a:rPr>
                        <a:t>30 Mark Essay</a:t>
                      </a:r>
                      <a:r>
                        <a:rPr lang="en-GB" baseline="0" dirty="0">
                          <a:solidFill>
                            <a:schemeClr val="bg1"/>
                          </a:solidFill>
                        </a:rPr>
                        <a:t> </a:t>
                      </a:r>
                      <a:endParaRPr lang="en-GB" dirty="0">
                        <a:solidFill>
                          <a:schemeClr val="bg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solidFill>
                  </a:tcPr>
                </a:tc>
                <a:tc>
                  <a:txBody>
                    <a:bodyPr/>
                    <a:lstStyle/>
                    <a:p>
                      <a:pPr algn="ctr"/>
                      <a:r>
                        <a:rPr lang="en-GB">
                          <a:solidFill>
                            <a:schemeClr val="bg1"/>
                          </a:solidFill>
                        </a:rPr>
                        <a:t>45 minutes</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solidFill>
                  </a:tcPr>
                </a:tc>
                <a:tc>
                  <a:txBody>
                    <a:bodyPr/>
                    <a:lstStyle/>
                    <a:p>
                      <a:pPr algn="ctr"/>
                      <a:r>
                        <a:rPr lang="en-GB">
                          <a:solidFill>
                            <a:schemeClr val="bg1"/>
                          </a:solidFill>
                        </a:rPr>
                        <a:t>5</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solidFill>
                  </a:tcPr>
                </a:tc>
                <a:tc>
                  <a:txBody>
                    <a:bodyPr/>
                    <a:lstStyle/>
                    <a:p>
                      <a:pPr algn="ctr"/>
                      <a:r>
                        <a:rPr lang="en-GB">
                          <a:solidFill>
                            <a:schemeClr val="bg1"/>
                          </a:solidFill>
                        </a:rPr>
                        <a:t>10</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solidFill>
                  </a:tcPr>
                </a:tc>
                <a:tc>
                  <a:txBody>
                    <a:bodyPr/>
                    <a:lstStyle/>
                    <a:p>
                      <a:pPr algn="ctr"/>
                      <a:r>
                        <a:rPr lang="en-GB">
                          <a:solidFill>
                            <a:schemeClr val="bg1"/>
                          </a:solidFill>
                        </a:rPr>
                        <a:t>15</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solidFill>
                  </a:tcPr>
                </a:tc>
                <a:tc>
                  <a:txBody>
                    <a:bodyPr/>
                    <a:lstStyle/>
                    <a:p>
                      <a:pPr algn="ctr"/>
                      <a:r>
                        <a:rPr lang="en-GB">
                          <a:solidFill>
                            <a:schemeClr val="bg1"/>
                          </a:solidFill>
                        </a:rPr>
                        <a:t>-</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solidFill>
                  </a:tcPr>
                </a:tc>
                <a:extLst>
                  <a:ext uri="{0D108BD9-81ED-4DB2-BD59-A6C34878D82A}">
                    <a16:rowId xmlns:a16="http://schemas.microsoft.com/office/drawing/2014/main" val="1130808098"/>
                  </a:ext>
                </a:extLst>
              </a:tr>
              <a:tr h="370840">
                <a:tc vMerge="1">
                  <a:txBody>
                    <a:bodyPr/>
                    <a:lstStyle/>
                    <a:p>
                      <a:endParaRPr lang="en-GB" dirty="0"/>
                    </a:p>
                  </a:txBody>
                  <a:tcPr/>
                </a:tc>
                <a:tc>
                  <a:txBody>
                    <a:bodyPr/>
                    <a:lstStyle/>
                    <a:p>
                      <a:r>
                        <a:rPr lang="en-GB">
                          <a:solidFill>
                            <a:schemeClr val="bg1"/>
                          </a:solidFill>
                        </a:rPr>
                        <a:t>20 Mark Interpretation </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solidFill>
                  </a:tcPr>
                </a:tc>
                <a:tc>
                  <a:txBody>
                    <a:bodyPr/>
                    <a:lstStyle/>
                    <a:p>
                      <a:pPr algn="ctr"/>
                      <a:r>
                        <a:rPr lang="en-GB">
                          <a:solidFill>
                            <a:schemeClr val="bg1"/>
                          </a:solidFill>
                        </a:rPr>
                        <a:t>30 minutes</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solidFill>
                  </a:tcPr>
                </a:tc>
                <a:tc>
                  <a:txBody>
                    <a:bodyPr/>
                    <a:lstStyle/>
                    <a:p>
                      <a:pPr algn="ctr"/>
                      <a:r>
                        <a:rPr lang="en-GB">
                          <a:solidFill>
                            <a:schemeClr val="bg1"/>
                          </a:solidFill>
                        </a:rPr>
                        <a:t>5</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solidFill>
                  </a:tcPr>
                </a:tc>
                <a:tc>
                  <a:txBody>
                    <a:bodyPr/>
                    <a:lstStyle/>
                    <a:p>
                      <a:pPr algn="ctr"/>
                      <a:r>
                        <a:rPr lang="en-GB">
                          <a:solidFill>
                            <a:schemeClr val="bg1"/>
                          </a:solidFill>
                        </a:rPr>
                        <a:t>-</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solidFill>
                  </a:tcPr>
                </a:tc>
                <a:tc>
                  <a:txBody>
                    <a:bodyPr/>
                    <a:lstStyle/>
                    <a:p>
                      <a:pPr algn="ctr"/>
                      <a:r>
                        <a:rPr lang="en-GB">
                          <a:solidFill>
                            <a:schemeClr val="bg1"/>
                          </a:solidFill>
                        </a:rPr>
                        <a:t>-</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solidFill>
                  </a:tcPr>
                </a:tc>
                <a:tc>
                  <a:txBody>
                    <a:bodyPr/>
                    <a:lstStyle/>
                    <a:p>
                      <a:pPr algn="ctr"/>
                      <a:r>
                        <a:rPr lang="en-GB">
                          <a:solidFill>
                            <a:schemeClr val="bg1"/>
                          </a:solidFill>
                        </a:rPr>
                        <a:t>15</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solidFill>
                  </a:tcPr>
                </a:tc>
                <a:extLst>
                  <a:ext uri="{0D108BD9-81ED-4DB2-BD59-A6C34878D82A}">
                    <a16:rowId xmlns:a16="http://schemas.microsoft.com/office/drawing/2014/main" val="2451266256"/>
                  </a:ext>
                </a:extLst>
              </a:tr>
              <a:tr h="370840">
                <a:tc rowSpan="2">
                  <a:txBody>
                    <a:bodyPr/>
                    <a:lstStyle/>
                    <a:p>
                      <a:pPr algn="ctr"/>
                      <a:r>
                        <a:rPr lang="en-GB" b="1">
                          <a:solidFill>
                            <a:schemeClr val="bg1"/>
                          </a:solidFill>
                        </a:rPr>
                        <a:t>Section B</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solidFill>
                  </a:tcPr>
                </a:tc>
                <a:tc>
                  <a:txBody>
                    <a:bodyPr/>
                    <a:lstStyle/>
                    <a:p>
                      <a:r>
                        <a:rPr lang="en-GB" dirty="0">
                          <a:solidFill>
                            <a:schemeClr val="bg1"/>
                          </a:solidFill>
                        </a:rPr>
                        <a:t>12 Mark</a:t>
                      </a:r>
                      <a:r>
                        <a:rPr lang="en-GB" baseline="0" dirty="0">
                          <a:solidFill>
                            <a:schemeClr val="bg1"/>
                          </a:solidFill>
                        </a:rPr>
                        <a:t> Source Utility </a:t>
                      </a:r>
                      <a:endParaRPr lang="en-GB" dirty="0">
                        <a:solidFill>
                          <a:schemeClr val="bg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solidFill>
                  </a:tcPr>
                </a:tc>
                <a:tc>
                  <a:txBody>
                    <a:bodyPr/>
                    <a:lstStyle/>
                    <a:p>
                      <a:pPr algn="ctr"/>
                      <a:r>
                        <a:rPr lang="en-GB">
                          <a:solidFill>
                            <a:schemeClr val="bg1"/>
                          </a:solidFill>
                        </a:rPr>
                        <a:t>18 minutes</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solidFill>
                  </a:tcPr>
                </a:tc>
                <a:tc>
                  <a:txBody>
                    <a:bodyPr/>
                    <a:lstStyle/>
                    <a:p>
                      <a:pPr algn="ctr"/>
                      <a:r>
                        <a:rPr lang="en-GB">
                          <a:solidFill>
                            <a:schemeClr val="bg1"/>
                          </a:solidFill>
                        </a:rPr>
                        <a:t>6</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solidFill>
                  </a:tcPr>
                </a:tc>
                <a:tc>
                  <a:txBody>
                    <a:bodyPr/>
                    <a:lstStyle/>
                    <a:p>
                      <a:pPr algn="ctr"/>
                      <a:r>
                        <a:rPr lang="en-GB">
                          <a:solidFill>
                            <a:schemeClr val="bg1"/>
                          </a:solidFill>
                        </a:rPr>
                        <a:t>-</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solidFill>
                  </a:tcPr>
                </a:tc>
                <a:tc>
                  <a:txBody>
                    <a:bodyPr/>
                    <a:lstStyle/>
                    <a:p>
                      <a:pPr algn="ctr"/>
                      <a:r>
                        <a:rPr lang="en-GB">
                          <a:solidFill>
                            <a:schemeClr val="bg1"/>
                          </a:solidFill>
                        </a:rPr>
                        <a:t>6</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solidFill>
                  </a:tcPr>
                </a:tc>
                <a:tc>
                  <a:txBody>
                    <a:bodyPr/>
                    <a:lstStyle/>
                    <a:p>
                      <a:pPr algn="ctr"/>
                      <a:r>
                        <a:rPr lang="en-GB">
                          <a:solidFill>
                            <a:schemeClr val="bg1"/>
                          </a:solidFill>
                        </a:rPr>
                        <a:t>-</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solidFill>
                  </a:tcPr>
                </a:tc>
                <a:extLst>
                  <a:ext uri="{0D108BD9-81ED-4DB2-BD59-A6C34878D82A}">
                    <a16:rowId xmlns:a16="http://schemas.microsoft.com/office/drawing/2014/main" val="3105321083"/>
                  </a:ext>
                </a:extLst>
              </a:tr>
              <a:tr h="370840">
                <a:tc vMerge="1">
                  <a:txBody>
                    <a:bodyPr/>
                    <a:lstStyle/>
                    <a:p>
                      <a:endParaRPr lang="en-GB" dirty="0"/>
                    </a:p>
                  </a:txBody>
                  <a:tcPr/>
                </a:tc>
                <a:tc>
                  <a:txBody>
                    <a:bodyPr/>
                    <a:lstStyle/>
                    <a:p>
                      <a:r>
                        <a:rPr lang="en-GB">
                          <a:solidFill>
                            <a:schemeClr val="bg1"/>
                          </a:solidFill>
                        </a:rPr>
                        <a:t>36 Mark Essay</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solidFill>
                  </a:tcPr>
                </a:tc>
                <a:tc>
                  <a:txBody>
                    <a:bodyPr/>
                    <a:lstStyle/>
                    <a:p>
                      <a:pPr algn="ctr"/>
                      <a:r>
                        <a:rPr lang="en-GB">
                          <a:solidFill>
                            <a:schemeClr val="bg1"/>
                          </a:solidFill>
                        </a:rPr>
                        <a:t>54 minutes</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solidFill>
                  </a:tcPr>
                </a:tc>
                <a:tc>
                  <a:txBody>
                    <a:bodyPr/>
                    <a:lstStyle/>
                    <a:p>
                      <a:pPr algn="ctr"/>
                      <a:r>
                        <a:rPr lang="en-GB">
                          <a:solidFill>
                            <a:schemeClr val="bg1"/>
                          </a:solidFill>
                        </a:rPr>
                        <a:t>6</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solidFill>
                  </a:tcPr>
                </a:tc>
                <a:tc>
                  <a:txBody>
                    <a:bodyPr/>
                    <a:lstStyle/>
                    <a:p>
                      <a:pPr algn="ctr"/>
                      <a:r>
                        <a:rPr lang="en-GB">
                          <a:solidFill>
                            <a:schemeClr val="bg1"/>
                          </a:solidFill>
                        </a:rPr>
                        <a:t>12</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solidFill>
                  </a:tcPr>
                </a:tc>
                <a:tc>
                  <a:txBody>
                    <a:bodyPr/>
                    <a:lstStyle/>
                    <a:p>
                      <a:pPr algn="ctr"/>
                      <a:r>
                        <a:rPr lang="en-GB">
                          <a:solidFill>
                            <a:schemeClr val="bg1"/>
                          </a:solidFill>
                        </a:rPr>
                        <a:t>18</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solidFill>
                  </a:tcPr>
                </a:tc>
                <a:tc>
                  <a:txBody>
                    <a:bodyPr/>
                    <a:lstStyle/>
                    <a:p>
                      <a:pPr algn="ctr"/>
                      <a:r>
                        <a:rPr lang="en-GB">
                          <a:solidFill>
                            <a:schemeClr val="bg1"/>
                          </a:solidFill>
                        </a:rPr>
                        <a:t>-</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solidFill>
                  </a:tcPr>
                </a:tc>
                <a:extLst>
                  <a:ext uri="{0D108BD9-81ED-4DB2-BD59-A6C34878D82A}">
                    <a16:rowId xmlns:a16="http://schemas.microsoft.com/office/drawing/2014/main" val="853166309"/>
                  </a:ext>
                </a:extLst>
              </a:tr>
            </a:tbl>
          </a:graphicData>
        </a:graphic>
      </p:graphicFrame>
      <p:sp>
        <p:nvSpPr>
          <p:cNvPr id="6" name="TextBox 5"/>
          <p:cNvSpPr txBox="1"/>
          <p:nvPr/>
        </p:nvSpPr>
        <p:spPr>
          <a:xfrm>
            <a:off x="1092201" y="1831181"/>
            <a:ext cx="7721599" cy="2462213"/>
          </a:xfrm>
          <a:prstGeom prst="rect">
            <a:avLst/>
          </a:prstGeom>
          <a:noFill/>
        </p:spPr>
        <p:txBody>
          <a:bodyPr wrap="square" rtlCol="0">
            <a:spAutoFit/>
          </a:bodyPr>
          <a:lstStyle/>
          <a:p>
            <a:r>
              <a:rPr lang="en-GB" sz="2400" b="1" u="sng" dirty="0"/>
              <a:t>Aims of this Session:</a:t>
            </a:r>
          </a:p>
          <a:p>
            <a:endParaRPr lang="en-GB" sz="2000" b="1" u="sng" dirty="0"/>
          </a:p>
          <a:p>
            <a:pPr marL="285750" indent="-285750">
              <a:buFont typeface="Arial" panose="020B0604020202020204" pitchFamily="34" charset="0"/>
              <a:buChar char="•"/>
            </a:pPr>
            <a:r>
              <a:rPr lang="en-GB" sz="2200" dirty="0"/>
              <a:t>Recap the structure and technique needed for each question-type on the exam</a:t>
            </a:r>
          </a:p>
          <a:p>
            <a:pPr marL="285750" indent="-285750">
              <a:buFont typeface="Arial" panose="020B0604020202020204" pitchFamily="34" charset="0"/>
              <a:buChar char="•"/>
            </a:pPr>
            <a:r>
              <a:rPr lang="en-GB" sz="2200" dirty="0"/>
              <a:t>Consider do’s and don’ts for each</a:t>
            </a:r>
          </a:p>
          <a:p>
            <a:pPr marL="285750" indent="-285750">
              <a:buFont typeface="Arial" panose="020B0604020202020204" pitchFamily="34" charset="0"/>
              <a:buChar char="•"/>
            </a:pPr>
            <a:r>
              <a:rPr lang="en-GB" sz="2200" dirty="0"/>
              <a:t>Focus on how best to use sources </a:t>
            </a:r>
          </a:p>
          <a:p>
            <a:pPr marL="285750" indent="-285750">
              <a:buFont typeface="Arial" panose="020B0604020202020204" pitchFamily="34" charset="0"/>
              <a:buChar char="•"/>
            </a:pPr>
            <a:r>
              <a:rPr lang="en-GB" sz="2200" dirty="0"/>
              <a:t>Answer any questions you have </a:t>
            </a:r>
          </a:p>
        </p:txBody>
      </p:sp>
      <p:pic>
        <p:nvPicPr>
          <p:cNvPr id="1032" name="Picture 8" descr="Image result for augustu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66225" y="1690688"/>
            <a:ext cx="1905000" cy="2743201"/>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536328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2932507164"/>
              </p:ext>
            </p:extLst>
          </p:nvPr>
        </p:nvGraphicFramePr>
        <p:xfrm>
          <a:off x="753744" y="0"/>
          <a:ext cx="10765155" cy="383952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3"/>
          <p:cNvSpPr txBox="1"/>
          <p:nvPr/>
        </p:nvSpPr>
        <p:spPr>
          <a:xfrm>
            <a:off x="753744" y="3453764"/>
            <a:ext cx="10917556" cy="2743836"/>
          </a:xfrm>
          <a:prstGeom prst="rect">
            <a:avLst/>
          </a:prstGeom>
          <a:solidFill>
            <a:schemeClr val="accent5">
              <a:lumMod val="60000"/>
              <a:lumOff val="40000"/>
            </a:schemeClr>
          </a:solidFill>
          <a:ln>
            <a:solidFill>
              <a:schemeClr val="tx1"/>
            </a:solidFill>
          </a:ln>
        </p:spPr>
        <p:style>
          <a:lnRef idx="1">
            <a:schemeClr val="accent3"/>
          </a:lnRef>
          <a:fillRef idx="2">
            <a:schemeClr val="accent3"/>
          </a:fillRef>
          <a:effectRef idx="1">
            <a:schemeClr val="accent3"/>
          </a:effectRef>
          <a:fontRef idx="minor">
            <a:schemeClr val="dk1"/>
          </a:fontRef>
        </p:style>
        <p:txBody>
          <a:bodyPr wrap="square" rtlCol="0">
            <a:noAutofit/>
          </a:bodyPr>
          <a:lstStyle/>
          <a:p>
            <a:pPr algn="ctr">
              <a:lnSpc>
                <a:spcPct val="107000"/>
              </a:lnSpc>
              <a:spcAft>
                <a:spcPts val="0"/>
              </a:spcAft>
            </a:pPr>
            <a:r>
              <a:rPr lang="en-GB" sz="2000" b="1" u="sng" kern="1200" dirty="0">
                <a:solidFill>
                  <a:srgbClr val="000000"/>
                </a:solidFill>
                <a:effectLst/>
                <a:ea typeface="Calibri" panose="020F0502020204030204" pitchFamily="34" charset="0"/>
                <a:cs typeface="Times New Roman" panose="02020603050405020304" pitchFamily="18" charset="0"/>
              </a:rPr>
              <a:t>Some useful critical vocabulary:</a:t>
            </a:r>
            <a:r>
              <a:rPr lang="en-GB" sz="2000" b="1" u="sng" dirty="0">
                <a:effectLst/>
                <a:ea typeface="Calibri" panose="020F0502020204030204" pitchFamily="34" charset="0"/>
                <a:cs typeface="Times New Roman" panose="02020603050405020304" pitchFamily="18" charset="0"/>
              </a:rPr>
              <a:t> </a:t>
            </a:r>
          </a:p>
          <a:p>
            <a:pPr algn="ctr">
              <a:lnSpc>
                <a:spcPct val="107000"/>
              </a:lnSpc>
              <a:spcAft>
                <a:spcPts val="0"/>
              </a:spcAft>
            </a:pPr>
            <a:endParaRPr lang="en-GB" sz="2000" b="1" i="1" u="sng" kern="1200" dirty="0">
              <a:solidFill>
                <a:srgbClr val="000000"/>
              </a:solidFill>
              <a:ea typeface="Calibri" panose="020F0502020204030204" pitchFamily="34" charset="0"/>
              <a:cs typeface="Times New Roman" panose="02020603050405020304" pitchFamily="18" charset="0"/>
            </a:endParaRPr>
          </a:p>
          <a:p>
            <a:pPr algn="ctr">
              <a:lnSpc>
                <a:spcPct val="200000"/>
              </a:lnSpc>
              <a:spcAft>
                <a:spcPts val="0"/>
              </a:spcAft>
            </a:pPr>
            <a:r>
              <a:rPr lang="en-GB" sz="2000" b="1" i="1" kern="1200" dirty="0">
                <a:solidFill>
                  <a:srgbClr val="000000"/>
                </a:solidFill>
                <a:effectLst/>
                <a:ea typeface="Calibri" panose="020F0502020204030204" pitchFamily="34" charset="0"/>
                <a:cs typeface="Times New Roman" panose="02020603050405020304" pitchFamily="18" charset="0"/>
              </a:rPr>
              <a:t>Convincing,</a:t>
            </a:r>
            <a:r>
              <a:rPr lang="en-GB" sz="2000" b="1" dirty="0">
                <a:effectLst/>
                <a:ea typeface="Calibri" panose="020F0502020204030204" pitchFamily="34" charset="0"/>
                <a:cs typeface="Times New Roman" panose="02020603050405020304" pitchFamily="18" charset="0"/>
              </a:rPr>
              <a:t> </a:t>
            </a:r>
            <a:r>
              <a:rPr lang="en-GB" sz="2000" b="1" i="1" kern="1200" dirty="0">
                <a:solidFill>
                  <a:srgbClr val="000000"/>
                </a:solidFill>
                <a:effectLst/>
                <a:ea typeface="Calibri" panose="020F0502020204030204" pitchFamily="34" charset="0"/>
                <a:cs typeface="Times New Roman" panose="02020603050405020304" pitchFamily="18" charset="0"/>
              </a:rPr>
              <a:t>Limited, Valid, Invalid, Insightful, Narrow, Broad, Doubtful</a:t>
            </a:r>
            <a:r>
              <a:rPr lang="en-GB" sz="2000" b="1" dirty="0">
                <a:effectLst/>
                <a:ea typeface="Calibri" panose="020F0502020204030204" pitchFamily="34" charset="0"/>
                <a:cs typeface="Times New Roman" panose="02020603050405020304" pitchFamily="18" charset="0"/>
              </a:rPr>
              <a:t>, </a:t>
            </a:r>
            <a:r>
              <a:rPr lang="en-GB" sz="2000" b="1" i="1" kern="1200" dirty="0">
                <a:solidFill>
                  <a:srgbClr val="000000"/>
                </a:solidFill>
                <a:effectLst/>
                <a:ea typeface="Calibri" panose="020F0502020204030204" pitchFamily="34" charset="0"/>
                <a:cs typeface="Times New Roman" panose="02020603050405020304" pitchFamily="18" charset="0"/>
              </a:rPr>
              <a:t>Correct,</a:t>
            </a:r>
            <a:r>
              <a:rPr lang="en-GB" sz="2000" b="1" dirty="0">
                <a:effectLst/>
                <a:ea typeface="Calibri" panose="020F0502020204030204" pitchFamily="34" charset="0"/>
                <a:cs typeface="Times New Roman" panose="02020603050405020304" pitchFamily="18" charset="0"/>
              </a:rPr>
              <a:t> </a:t>
            </a:r>
            <a:r>
              <a:rPr lang="en-GB" sz="2000" b="1" i="1" kern="1200" dirty="0">
                <a:solidFill>
                  <a:srgbClr val="000000"/>
                </a:solidFill>
                <a:effectLst/>
                <a:ea typeface="Calibri" panose="020F0502020204030204" pitchFamily="34" charset="0"/>
                <a:cs typeface="Times New Roman" panose="02020603050405020304" pitchFamily="18" charset="0"/>
              </a:rPr>
              <a:t>Persuasive, Appreciates, Fails to Appreciate, over-emphasises, downplays, does not give enough credit to…, long-term, short-term, underlying, catalyst   </a:t>
            </a:r>
            <a:endParaRPr lang="en-GB" sz="20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268602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447" y="406103"/>
            <a:ext cx="6500553" cy="1068893"/>
          </a:xfrm>
          <a:solidFill>
            <a:schemeClr val="accent6">
              <a:lumMod val="60000"/>
              <a:lumOff val="40000"/>
            </a:schemeClr>
          </a:solidFill>
        </p:spPr>
        <p:style>
          <a:lnRef idx="2">
            <a:schemeClr val="accent6"/>
          </a:lnRef>
          <a:fillRef idx="1">
            <a:schemeClr val="lt1"/>
          </a:fillRef>
          <a:effectRef idx="0">
            <a:schemeClr val="accent6"/>
          </a:effectRef>
          <a:fontRef idx="minor">
            <a:schemeClr val="dk1"/>
          </a:fontRef>
        </p:style>
        <p:txBody>
          <a:bodyPr>
            <a:normAutofit/>
          </a:bodyPr>
          <a:lstStyle/>
          <a:p>
            <a:pPr algn="ctr"/>
            <a:r>
              <a:rPr lang="en-GB" sz="4000" dirty="0"/>
              <a:t>The Interpretation Question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645154677"/>
              </p:ext>
            </p:extLst>
          </p:nvPr>
        </p:nvGraphicFramePr>
        <p:xfrm>
          <a:off x="6966065" y="384290"/>
          <a:ext cx="5054139" cy="1112520"/>
        </p:xfrm>
        <a:graphic>
          <a:graphicData uri="http://schemas.openxmlformats.org/drawingml/2006/table">
            <a:tbl>
              <a:tblPr firstRow="1" bandRow="1">
                <a:tableStyleId>{5C22544A-7EE6-4342-B048-85BDC9FD1C3A}</a:tableStyleId>
              </a:tblPr>
              <a:tblGrid>
                <a:gridCol w="4289368">
                  <a:extLst>
                    <a:ext uri="{9D8B030D-6E8A-4147-A177-3AD203B41FA5}">
                      <a16:colId xmlns:a16="http://schemas.microsoft.com/office/drawing/2014/main" val="14887771"/>
                    </a:ext>
                  </a:extLst>
                </a:gridCol>
                <a:gridCol w="764771">
                  <a:extLst>
                    <a:ext uri="{9D8B030D-6E8A-4147-A177-3AD203B41FA5}">
                      <a16:colId xmlns:a16="http://schemas.microsoft.com/office/drawing/2014/main" val="240494520"/>
                    </a:ext>
                  </a:extLst>
                </a:gridCol>
              </a:tblGrid>
              <a:tr h="370840">
                <a:tc gridSpan="2">
                  <a:txBody>
                    <a:bodyPr/>
                    <a:lstStyle/>
                    <a:p>
                      <a:pPr algn="ctr"/>
                      <a:r>
                        <a:rPr lang="en-GB" dirty="0"/>
                        <a:t>20</a:t>
                      </a:r>
                      <a:r>
                        <a:rPr lang="en-GB" baseline="0" dirty="0"/>
                        <a:t> marks</a:t>
                      </a:r>
                      <a:endParaRPr lang="en-GB" dirty="0"/>
                    </a:p>
                  </a:txBody>
                  <a:tcPr anchor="ctr"/>
                </a:tc>
                <a:tc hMerge="1">
                  <a:txBody>
                    <a:bodyPr/>
                    <a:lstStyle/>
                    <a:p>
                      <a:endParaRPr lang="en-GB" dirty="0"/>
                    </a:p>
                  </a:txBody>
                  <a:tcPr/>
                </a:tc>
                <a:extLst>
                  <a:ext uri="{0D108BD9-81ED-4DB2-BD59-A6C34878D82A}">
                    <a16:rowId xmlns:a16="http://schemas.microsoft.com/office/drawing/2014/main" val="3905283992"/>
                  </a:ext>
                </a:extLst>
              </a:tr>
              <a:tr h="370840">
                <a:tc>
                  <a:txBody>
                    <a:bodyPr/>
                    <a:lstStyle/>
                    <a:p>
                      <a:r>
                        <a:rPr lang="en-GB" dirty="0"/>
                        <a:t>Supported</a:t>
                      </a:r>
                      <a:r>
                        <a:rPr lang="en-GB" baseline="0" dirty="0"/>
                        <a:t> evaluation of the interpretation</a:t>
                      </a:r>
                      <a:endParaRPr lang="en-GB" dirty="0"/>
                    </a:p>
                  </a:txBody>
                  <a:tcPr/>
                </a:tc>
                <a:tc>
                  <a:txBody>
                    <a:bodyPr/>
                    <a:lstStyle/>
                    <a:p>
                      <a:pPr algn="ctr"/>
                      <a:r>
                        <a:rPr lang="en-GB"/>
                        <a:t>15/20</a:t>
                      </a:r>
                    </a:p>
                  </a:txBody>
                  <a:tcPr anchor="ctr"/>
                </a:tc>
                <a:extLst>
                  <a:ext uri="{0D108BD9-81ED-4DB2-BD59-A6C34878D82A}">
                    <a16:rowId xmlns:a16="http://schemas.microsoft.com/office/drawing/2014/main" val="2124522670"/>
                  </a:ext>
                </a:extLst>
              </a:tr>
              <a:tr h="370840">
                <a:tc>
                  <a:txBody>
                    <a:bodyPr/>
                    <a:lstStyle/>
                    <a:p>
                      <a:r>
                        <a:rPr lang="en-GB"/>
                        <a:t>Own Knowledge </a:t>
                      </a:r>
                    </a:p>
                  </a:txBody>
                  <a:tcPr/>
                </a:tc>
                <a:tc>
                  <a:txBody>
                    <a:bodyPr/>
                    <a:lstStyle/>
                    <a:p>
                      <a:pPr algn="ctr"/>
                      <a:r>
                        <a:rPr lang="en-GB"/>
                        <a:t>5/20</a:t>
                      </a:r>
                    </a:p>
                  </a:txBody>
                  <a:tcPr anchor="ctr"/>
                </a:tc>
                <a:extLst>
                  <a:ext uri="{0D108BD9-81ED-4DB2-BD59-A6C34878D82A}">
                    <a16:rowId xmlns:a16="http://schemas.microsoft.com/office/drawing/2014/main" val="914602638"/>
                  </a:ext>
                </a:extLst>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181284211"/>
              </p:ext>
            </p:extLst>
          </p:nvPr>
        </p:nvGraphicFramePr>
        <p:xfrm>
          <a:off x="357447" y="2476804"/>
          <a:ext cx="11654906" cy="3749040"/>
        </p:xfrm>
        <a:graphic>
          <a:graphicData uri="http://schemas.openxmlformats.org/drawingml/2006/table">
            <a:tbl>
              <a:tblPr firstRow="1" bandRow="1">
                <a:tableStyleId>{93296810-A885-4BE3-A3E7-6D5BEEA58F35}</a:tableStyleId>
              </a:tblPr>
              <a:tblGrid>
                <a:gridCol w="5827453">
                  <a:extLst>
                    <a:ext uri="{9D8B030D-6E8A-4147-A177-3AD203B41FA5}">
                      <a16:colId xmlns:a16="http://schemas.microsoft.com/office/drawing/2014/main" val="3605154738"/>
                    </a:ext>
                  </a:extLst>
                </a:gridCol>
                <a:gridCol w="5827453">
                  <a:extLst>
                    <a:ext uri="{9D8B030D-6E8A-4147-A177-3AD203B41FA5}">
                      <a16:colId xmlns:a16="http://schemas.microsoft.com/office/drawing/2014/main" val="1337460272"/>
                    </a:ext>
                  </a:extLst>
                </a:gridCol>
              </a:tblGrid>
              <a:tr h="342596">
                <a:tc>
                  <a:txBody>
                    <a:bodyPr/>
                    <a:lstStyle/>
                    <a:p>
                      <a:pPr algn="ctr"/>
                      <a:r>
                        <a:rPr lang="en-GB" dirty="0">
                          <a:solidFill>
                            <a:schemeClr val="bg1"/>
                          </a:solidFill>
                        </a:rPr>
                        <a:t>Do</a:t>
                      </a:r>
                    </a:p>
                  </a:txBody>
                  <a:tcPr/>
                </a:tc>
                <a:tc>
                  <a:txBody>
                    <a:bodyPr/>
                    <a:lstStyle/>
                    <a:p>
                      <a:pPr algn="ctr"/>
                      <a:r>
                        <a:rPr lang="en-GB" dirty="0">
                          <a:solidFill>
                            <a:schemeClr val="bg1"/>
                          </a:solidFill>
                        </a:rPr>
                        <a:t>Don’t</a:t>
                      </a:r>
                    </a:p>
                  </a:txBody>
                  <a:tcPr/>
                </a:tc>
                <a:extLst>
                  <a:ext uri="{0D108BD9-81ED-4DB2-BD59-A6C34878D82A}">
                    <a16:rowId xmlns:a16="http://schemas.microsoft.com/office/drawing/2014/main" val="192769405"/>
                  </a:ext>
                </a:extLst>
              </a:tr>
              <a:tr h="1530198">
                <a:tc>
                  <a:txBody>
                    <a:bodyPr/>
                    <a:lstStyle/>
                    <a:p>
                      <a:pPr marL="285750" indent="-285750">
                        <a:buFont typeface="Arial" panose="020B0604020202020204" pitchFamily="34" charset="0"/>
                        <a:buChar char="•"/>
                      </a:pPr>
                      <a:r>
                        <a:rPr lang="en-GB" dirty="0"/>
                        <a:t>Expect</a:t>
                      </a:r>
                      <a:r>
                        <a:rPr lang="en-GB" baseline="0" dirty="0"/>
                        <a:t> the passage to be challenging when you first read it and then work to understand it</a:t>
                      </a:r>
                    </a:p>
                    <a:p>
                      <a:pPr marL="285750" indent="-285750">
                        <a:buFont typeface="Arial" panose="020B0604020202020204" pitchFamily="34" charset="0"/>
                        <a:buChar char="•"/>
                      </a:pPr>
                      <a:r>
                        <a:rPr lang="en-GB" baseline="0" dirty="0"/>
                        <a:t>Separate the interpretation into 3-4 (</a:t>
                      </a:r>
                      <a:r>
                        <a:rPr lang="en-GB" baseline="0" dirty="0" err="1"/>
                        <a:t>ish</a:t>
                      </a:r>
                      <a:r>
                        <a:rPr lang="en-GB" baseline="0" dirty="0"/>
                        <a:t>) sub-arguments each of which you can then evaluate </a:t>
                      </a:r>
                    </a:p>
                    <a:p>
                      <a:pPr marL="285750" indent="-285750">
                        <a:buFont typeface="Arial" panose="020B0604020202020204" pitchFamily="34" charset="0"/>
                        <a:buChar char="•"/>
                      </a:pPr>
                      <a:r>
                        <a:rPr lang="en-GB" baseline="0" dirty="0"/>
                        <a:t>Use detailed own and source knowledge to test the views in the interpretation</a:t>
                      </a:r>
                    </a:p>
                    <a:p>
                      <a:pPr marL="285750" indent="-285750">
                        <a:buFont typeface="Arial" panose="020B0604020202020204" pitchFamily="34" charset="0"/>
                        <a:buChar char="•"/>
                      </a:pPr>
                      <a:r>
                        <a:rPr lang="en-GB" baseline="0" dirty="0"/>
                        <a:t>Include source evaluation when it links to your judgement about he interpretation </a:t>
                      </a:r>
                    </a:p>
                    <a:p>
                      <a:pPr marL="285750" indent="-285750">
                        <a:buFont typeface="Arial" panose="020B0604020202020204" pitchFamily="34" charset="0"/>
                        <a:buChar char="•"/>
                      </a:pPr>
                      <a:r>
                        <a:rPr lang="en-GB" baseline="0" dirty="0"/>
                        <a:t>Use carefully chosen critical vocabulary to highlight your judgements</a:t>
                      </a:r>
                    </a:p>
                    <a:p>
                      <a:pPr marL="285750" indent="-285750">
                        <a:buFont typeface="Arial" panose="020B0604020202020204" pitchFamily="34" charset="0"/>
                        <a:buChar char="•"/>
                      </a:pPr>
                      <a:r>
                        <a:rPr lang="en-GB" baseline="0" dirty="0"/>
                        <a:t>Focus on developing a persuasive conclusion – try to add more than one ‘yes’ or ‘no’ layer</a:t>
                      </a:r>
                      <a:endParaRPr lang="en-GB" dirty="0"/>
                    </a:p>
                  </a:txBody>
                  <a:tcPr/>
                </a:tc>
                <a:tc>
                  <a:txBody>
                    <a:bodyPr/>
                    <a:lstStyle/>
                    <a:p>
                      <a:pPr marL="285750" indent="-285750">
                        <a:buFont typeface="Arial" panose="020B0604020202020204" pitchFamily="34" charset="0"/>
                        <a:buChar char="•"/>
                      </a:pPr>
                      <a:r>
                        <a:rPr lang="en-GB" sz="1800" baseline="0" dirty="0"/>
                        <a:t>Lump the views of the interpretation together into one point which you then evaluate – limits the possible range of your answer</a:t>
                      </a:r>
                    </a:p>
                    <a:p>
                      <a:pPr marL="285750" indent="-285750">
                        <a:buFont typeface="Arial" panose="020B0604020202020204" pitchFamily="34" charset="0"/>
                        <a:buChar char="•"/>
                      </a:pPr>
                      <a:r>
                        <a:rPr lang="en-GB" sz="1800" baseline="0" dirty="0"/>
                        <a:t>Lose focus on the specific wording of the question – this will vary and you need to answer it specifically </a:t>
                      </a:r>
                    </a:p>
                    <a:p>
                      <a:pPr marL="285750" indent="-285750">
                        <a:buFont typeface="Arial" panose="020B0604020202020204" pitchFamily="34" charset="0"/>
                        <a:buChar char="•"/>
                      </a:pPr>
                      <a:r>
                        <a:rPr lang="en-GB" sz="1800" baseline="0" dirty="0"/>
                        <a:t>Try to write this as an essay </a:t>
                      </a:r>
                    </a:p>
                    <a:p>
                      <a:pPr marL="285750" indent="-285750">
                        <a:buFont typeface="Arial" panose="020B0604020202020204" pitchFamily="34" charset="0"/>
                        <a:buChar char="•"/>
                      </a:pPr>
                      <a:r>
                        <a:rPr lang="en-GB" sz="1800" baseline="0" dirty="0"/>
                        <a:t>Make assertions about the interpretation i.e. judgements which are not supported by evidence</a:t>
                      </a:r>
                    </a:p>
                    <a:p>
                      <a:pPr marL="285750" indent="-285750">
                        <a:buFont typeface="Arial" panose="020B0604020202020204" pitchFamily="34" charset="0"/>
                        <a:buChar char="•"/>
                      </a:pPr>
                      <a:r>
                        <a:rPr lang="en-GB" sz="1800" baseline="0" dirty="0"/>
                        <a:t>Include source evaluation for the sake of it  - there are no AO3 marks available here</a:t>
                      </a:r>
                    </a:p>
                    <a:p>
                      <a:pPr marL="285750" indent="-285750">
                        <a:buFont typeface="Arial" panose="020B0604020202020204" pitchFamily="34" charset="0"/>
                        <a:buChar char="•"/>
                      </a:pPr>
                      <a:r>
                        <a:rPr lang="en-GB" sz="1800" baseline="0" dirty="0"/>
                        <a:t>Try to get a 50/50 split of strengths and limitations </a:t>
                      </a:r>
                    </a:p>
                    <a:p>
                      <a:pPr marL="285750" indent="-285750">
                        <a:buFont typeface="Arial" panose="020B0604020202020204" pitchFamily="34" charset="0"/>
                        <a:buChar char="•"/>
                      </a:pPr>
                      <a:r>
                        <a:rPr lang="en-GB" sz="1800" baseline="0" dirty="0"/>
                        <a:t>Offer an overly simplistic conclusion </a:t>
                      </a:r>
                    </a:p>
                  </a:txBody>
                  <a:tcPr/>
                </a:tc>
                <a:extLst>
                  <a:ext uri="{0D108BD9-81ED-4DB2-BD59-A6C34878D82A}">
                    <a16:rowId xmlns:a16="http://schemas.microsoft.com/office/drawing/2014/main" val="319240090"/>
                  </a:ext>
                </a:extLst>
              </a:tr>
            </a:tbl>
          </a:graphicData>
        </a:graphic>
      </p:graphicFrame>
    </p:spTree>
    <p:extLst>
      <p:ext uri="{BB962C8B-B14F-4D97-AF65-F5344CB8AC3E}">
        <p14:creationId xmlns:p14="http://schemas.microsoft.com/office/powerpoint/2010/main" val="17738888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447" y="406103"/>
            <a:ext cx="6500553" cy="1068893"/>
          </a:xfrm>
        </p:spPr>
        <p:style>
          <a:lnRef idx="3">
            <a:schemeClr val="lt1"/>
          </a:lnRef>
          <a:fillRef idx="1">
            <a:schemeClr val="accent4"/>
          </a:fillRef>
          <a:effectRef idx="1">
            <a:schemeClr val="accent4"/>
          </a:effectRef>
          <a:fontRef idx="minor">
            <a:schemeClr val="lt1"/>
          </a:fontRef>
        </p:style>
        <p:txBody>
          <a:bodyPr>
            <a:normAutofit/>
          </a:bodyPr>
          <a:lstStyle/>
          <a:p>
            <a:pPr algn="ctr"/>
            <a:r>
              <a:rPr lang="en-GB" sz="4000" dirty="0"/>
              <a:t>The Source Utility Question </a:t>
            </a:r>
          </a:p>
        </p:txBody>
      </p:sp>
      <p:graphicFrame>
        <p:nvGraphicFramePr>
          <p:cNvPr id="4" name="Content Placeholder 3"/>
          <p:cNvGraphicFramePr>
            <a:graphicFrameLocks noGrp="1"/>
          </p:cNvGraphicFramePr>
          <p:nvPr>
            <p:ph idx="1"/>
          </p:nvPr>
        </p:nvGraphicFramePr>
        <p:xfrm>
          <a:off x="6966065" y="384290"/>
          <a:ext cx="5054139" cy="1112520"/>
        </p:xfrm>
        <a:graphic>
          <a:graphicData uri="http://schemas.openxmlformats.org/drawingml/2006/table">
            <a:tbl>
              <a:tblPr firstRow="1" bandRow="1">
                <a:tableStyleId>{5C22544A-7EE6-4342-B048-85BDC9FD1C3A}</a:tableStyleId>
              </a:tblPr>
              <a:tblGrid>
                <a:gridCol w="4289368">
                  <a:extLst>
                    <a:ext uri="{9D8B030D-6E8A-4147-A177-3AD203B41FA5}">
                      <a16:colId xmlns:a16="http://schemas.microsoft.com/office/drawing/2014/main" val="14887771"/>
                    </a:ext>
                  </a:extLst>
                </a:gridCol>
                <a:gridCol w="764771">
                  <a:extLst>
                    <a:ext uri="{9D8B030D-6E8A-4147-A177-3AD203B41FA5}">
                      <a16:colId xmlns:a16="http://schemas.microsoft.com/office/drawing/2014/main" val="240494520"/>
                    </a:ext>
                  </a:extLst>
                </a:gridCol>
              </a:tblGrid>
              <a:tr h="370840">
                <a:tc gridSpan="2">
                  <a:txBody>
                    <a:bodyPr/>
                    <a:lstStyle/>
                    <a:p>
                      <a:pPr algn="ctr"/>
                      <a:r>
                        <a:rPr lang="en-GB" baseline="0" dirty="0"/>
                        <a:t>12 marks</a:t>
                      </a:r>
                      <a:endParaRPr lang="en-GB" dirty="0"/>
                    </a:p>
                  </a:txBody>
                  <a:tcPr anchor="ctr"/>
                </a:tc>
                <a:tc hMerge="1">
                  <a:txBody>
                    <a:bodyPr/>
                    <a:lstStyle/>
                    <a:p>
                      <a:endParaRPr lang="en-GB" dirty="0"/>
                    </a:p>
                  </a:txBody>
                  <a:tcPr/>
                </a:tc>
                <a:extLst>
                  <a:ext uri="{0D108BD9-81ED-4DB2-BD59-A6C34878D82A}">
                    <a16:rowId xmlns:a16="http://schemas.microsoft.com/office/drawing/2014/main" val="3905283992"/>
                  </a:ext>
                </a:extLst>
              </a:tr>
              <a:tr h="370840">
                <a:tc>
                  <a:txBody>
                    <a:bodyPr/>
                    <a:lstStyle/>
                    <a:p>
                      <a:r>
                        <a:rPr lang="en-GB" dirty="0"/>
                        <a:t>Use and evaluation of the ancient sources</a:t>
                      </a:r>
                    </a:p>
                  </a:txBody>
                  <a:tcPr/>
                </a:tc>
                <a:tc>
                  <a:txBody>
                    <a:bodyPr/>
                    <a:lstStyle/>
                    <a:p>
                      <a:pPr algn="ctr"/>
                      <a:r>
                        <a:rPr lang="en-GB" dirty="0"/>
                        <a:t>6/12</a:t>
                      </a:r>
                    </a:p>
                  </a:txBody>
                  <a:tcPr anchor="ctr"/>
                </a:tc>
                <a:extLst>
                  <a:ext uri="{0D108BD9-81ED-4DB2-BD59-A6C34878D82A}">
                    <a16:rowId xmlns:a16="http://schemas.microsoft.com/office/drawing/2014/main" val="2124522670"/>
                  </a:ext>
                </a:extLst>
              </a:tr>
              <a:tr h="370840">
                <a:tc>
                  <a:txBody>
                    <a:bodyPr/>
                    <a:lstStyle/>
                    <a:p>
                      <a:r>
                        <a:rPr lang="en-GB" dirty="0"/>
                        <a:t>Own Knowledge </a:t>
                      </a:r>
                    </a:p>
                  </a:txBody>
                  <a:tcPr/>
                </a:tc>
                <a:tc>
                  <a:txBody>
                    <a:bodyPr/>
                    <a:lstStyle/>
                    <a:p>
                      <a:pPr algn="ctr"/>
                      <a:r>
                        <a:rPr lang="en-GB" dirty="0"/>
                        <a:t>6/12</a:t>
                      </a:r>
                    </a:p>
                  </a:txBody>
                  <a:tcPr anchor="ctr"/>
                </a:tc>
                <a:extLst>
                  <a:ext uri="{0D108BD9-81ED-4DB2-BD59-A6C34878D82A}">
                    <a16:rowId xmlns:a16="http://schemas.microsoft.com/office/drawing/2014/main" val="914602638"/>
                  </a:ext>
                </a:extLst>
              </a:tr>
            </a:tbl>
          </a:graphicData>
        </a:graphic>
      </p:graphicFrame>
      <p:sp>
        <p:nvSpPr>
          <p:cNvPr id="6" name="TextBox 5"/>
          <p:cNvSpPr txBox="1"/>
          <p:nvPr/>
        </p:nvSpPr>
        <p:spPr>
          <a:xfrm>
            <a:off x="357447" y="1961804"/>
            <a:ext cx="11546378" cy="1631216"/>
          </a:xfrm>
          <a:prstGeom prst="rect">
            <a:avLst/>
          </a:prstGeom>
          <a:noFill/>
        </p:spPr>
        <p:txBody>
          <a:bodyPr wrap="square" rtlCol="0">
            <a:spAutoFit/>
          </a:bodyPr>
          <a:lstStyle/>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000" b="1" i="0" u="none" strike="noStrike" kern="1200" cap="none" spc="0" normalizeH="0" baseline="0" noProof="0" dirty="0">
                <a:ln>
                  <a:noFill/>
                </a:ln>
                <a:solidFill>
                  <a:srgbClr val="97E9D5">
                    <a:lumMod val="75000"/>
                  </a:srgbClr>
                </a:solidFill>
                <a:effectLst/>
                <a:uLnTx/>
                <a:uFillTx/>
                <a:latin typeface="Corbel" panose="020B0503020204020204"/>
                <a:ea typeface="+mn-ea"/>
                <a:cs typeface="+mn-cs"/>
              </a:rPr>
              <a:t>The nature of the question –</a:t>
            </a:r>
          </a:p>
          <a:p>
            <a:pPr marL="800100" marR="0" lvl="1"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GB" sz="2000" b="0" i="0" u="none" strike="noStrike" kern="1200" cap="none" spc="0" normalizeH="0" baseline="0" noProof="0" dirty="0">
                <a:ln>
                  <a:noFill/>
                </a:ln>
                <a:solidFill>
                  <a:prstClr val="white"/>
                </a:solidFill>
                <a:effectLst/>
                <a:uLnTx/>
                <a:uFillTx/>
                <a:latin typeface="Corbel" panose="020B0503020204020204"/>
                <a:ea typeface="+mn-ea"/>
                <a:cs typeface="+mn-cs"/>
              </a:rPr>
              <a:t>You will be given between 1 and 4 extracts from the prescribed sources you have studied</a:t>
            </a:r>
          </a:p>
          <a:p>
            <a:pPr marL="800100" marR="0" lvl="1"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GB" sz="2000" dirty="0">
                <a:solidFill>
                  <a:prstClr val="white"/>
                </a:solidFill>
                <a:latin typeface="Corbel" panose="020B0503020204020204"/>
              </a:rPr>
              <a:t>Expect these to be written and or visual sources (buildings, coins, inscriptions, plans etc.)</a:t>
            </a:r>
            <a:endParaRPr kumimoji="0" lang="en-GB" sz="2000" b="0" i="0" u="none" strike="noStrike" kern="1200" cap="none" spc="0" normalizeH="0" baseline="0" noProof="0" dirty="0">
              <a:ln>
                <a:noFill/>
              </a:ln>
              <a:solidFill>
                <a:prstClr val="white"/>
              </a:solidFill>
              <a:effectLst/>
              <a:uLnTx/>
              <a:uFillTx/>
              <a:latin typeface="Corbel" panose="020B0503020204020204"/>
              <a:ea typeface="+mn-ea"/>
              <a:cs typeface="+mn-cs"/>
            </a:endParaRPr>
          </a:p>
          <a:p>
            <a:pPr marL="800100" marR="0" lvl="1"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GB" sz="2000" b="0" i="0" u="none" strike="noStrike" kern="1200" cap="none" spc="0" normalizeH="0" baseline="0" noProof="0" dirty="0">
                <a:ln>
                  <a:noFill/>
                </a:ln>
                <a:solidFill>
                  <a:prstClr val="white"/>
                </a:solidFill>
                <a:effectLst/>
                <a:uLnTx/>
                <a:uFillTx/>
                <a:latin typeface="Corbel" panose="020B0503020204020204"/>
                <a:ea typeface="+mn-ea"/>
                <a:cs typeface="+mn-cs"/>
              </a:rPr>
              <a:t>You are being asked how useful they are in understanding a particular issue not just in general</a:t>
            </a:r>
          </a:p>
          <a:p>
            <a:pPr marL="800100" marR="0" lvl="1"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GB" sz="2000" b="0" i="0" u="none" strike="noStrike" kern="1200" cap="none" spc="0" normalizeH="0" baseline="0" noProof="0" dirty="0">
                <a:ln>
                  <a:noFill/>
                </a:ln>
                <a:solidFill>
                  <a:prstClr val="white"/>
                </a:solidFill>
                <a:effectLst/>
                <a:uLnTx/>
                <a:uFillTx/>
                <a:latin typeface="Corbel" panose="020B0503020204020204"/>
                <a:ea typeface="+mn-ea"/>
                <a:cs typeface="+mn-cs"/>
              </a:rPr>
              <a:t>It is not an essay question but will require an overall judgement </a:t>
            </a:r>
          </a:p>
        </p:txBody>
      </p:sp>
      <p:sp>
        <p:nvSpPr>
          <p:cNvPr id="8" name="TextBox 7"/>
          <p:cNvSpPr txBox="1"/>
          <p:nvPr/>
        </p:nvSpPr>
        <p:spPr>
          <a:xfrm>
            <a:off x="357447" y="3951317"/>
            <a:ext cx="11546378" cy="2554545"/>
          </a:xfrm>
          <a:prstGeom prst="rect">
            <a:avLst/>
          </a:prstGeom>
          <a:noFill/>
        </p:spPr>
        <p:txBody>
          <a:bodyPr wrap="square" rtlCol="0">
            <a:spAutoFit/>
          </a:bodyPr>
          <a:lstStyle/>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000" b="1" i="0" u="none" strike="noStrike" kern="1200" cap="none" spc="0" normalizeH="0" baseline="0" noProof="0" dirty="0">
                <a:ln>
                  <a:noFill/>
                </a:ln>
                <a:solidFill>
                  <a:srgbClr val="97E9D5">
                    <a:lumMod val="75000"/>
                  </a:srgbClr>
                </a:solidFill>
                <a:effectLst/>
                <a:uLnTx/>
                <a:uFillTx/>
                <a:latin typeface="Corbel" panose="020B0503020204020204"/>
                <a:ea typeface="+mn-ea"/>
                <a:cs typeface="+mn-cs"/>
              </a:rPr>
              <a:t>How to approach it –</a:t>
            </a:r>
          </a:p>
          <a:p>
            <a:pPr marL="800100" marR="0" lvl="1"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GB" sz="2000" noProof="0" dirty="0">
                <a:solidFill>
                  <a:prstClr val="white"/>
                </a:solidFill>
                <a:latin typeface="Corbel" panose="020B0503020204020204"/>
              </a:rPr>
              <a:t>Focus </a:t>
            </a:r>
            <a:r>
              <a:rPr kumimoji="0" lang="en-GB" sz="2000" b="0" i="0" u="none" strike="noStrike" kern="1200" cap="none" spc="0" normalizeH="0" baseline="0" noProof="0" dirty="0">
                <a:ln>
                  <a:noFill/>
                </a:ln>
                <a:solidFill>
                  <a:prstClr val="white"/>
                </a:solidFill>
                <a:effectLst/>
                <a:uLnTx/>
                <a:uFillTx/>
                <a:latin typeface="Corbel" panose="020B0503020204020204"/>
                <a:ea typeface="+mn-ea"/>
                <a:cs typeface="+mn-cs"/>
              </a:rPr>
              <a:t>on the contents of the source or sources – what information do they give to you directly that is useful in understanding the issue in the question.</a:t>
            </a:r>
            <a:r>
              <a:rPr kumimoji="0" lang="en-GB" sz="2000" b="0" i="0" u="none" strike="noStrike" kern="1200" cap="none" spc="0" normalizeH="0" noProof="0" dirty="0">
                <a:ln>
                  <a:noFill/>
                </a:ln>
                <a:solidFill>
                  <a:prstClr val="white"/>
                </a:solidFill>
                <a:effectLst/>
                <a:uLnTx/>
                <a:uFillTx/>
                <a:latin typeface="Corbel" panose="020B0503020204020204"/>
                <a:ea typeface="+mn-ea"/>
                <a:cs typeface="+mn-cs"/>
              </a:rPr>
              <a:t> </a:t>
            </a:r>
          </a:p>
          <a:p>
            <a:pPr marL="800100" marR="0" lvl="1"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GB" sz="2000" b="0" i="0" u="none" strike="noStrike" kern="1200" cap="none" spc="0" normalizeH="0" noProof="0" dirty="0">
                <a:ln>
                  <a:noFill/>
                </a:ln>
                <a:solidFill>
                  <a:prstClr val="white"/>
                </a:solidFill>
                <a:effectLst/>
                <a:uLnTx/>
                <a:uFillTx/>
                <a:latin typeface="Corbel" panose="020B0503020204020204"/>
                <a:ea typeface="+mn-ea"/>
                <a:cs typeface="+mn-cs"/>
              </a:rPr>
              <a:t>OCR say to </a:t>
            </a:r>
            <a:r>
              <a:rPr kumimoji="0" lang="en-GB" sz="2000" b="1" i="0" u="none" strike="noStrike" kern="1200" cap="none" spc="0" normalizeH="0" noProof="0" dirty="0">
                <a:ln>
                  <a:noFill/>
                </a:ln>
                <a:solidFill>
                  <a:prstClr val="white"/>
                </a:solidFill>
                <a:effectLst/>
                <a:uLnTx/>
                <a:uFillTx/>
                <a:latin typeface="Corbel" panose="020B0503020204020204"/>
                <a:ea typeface="+mn-ea"/>
                <a:cs typeface="+mn-cs"/>
              </a:rPr>
              <a:t>“mine the passages for information”</a:t>
            </a:r>
            <a:r>
              <a:rPr kumimoji="0" lang="en-GB" sz="2000" i="0" u="none" strike="noStrike" kern="1200" cap="none" spc="0" normalizeH="0" noProof="0" dirty="0">
                <a:ln>
                  <a:noFill/>
                </a:ln>
                <a:solidFill>
                  <a:prstClr val="white"/>
                </a:solidFill>
                <a:effectLst/>
                <a:uLnTx/>
                <a:uFillTx/>
                <a:latin typeface="Corbel" panose="020B0503020204020204"/>
                <a:ea typeface="+mn-ea"/>
                <a:cs typeface="+mn-cs"/>
              </a:rPr>
              <a:t> – this means more than a surface reading but taking specific points or inferences from the passage </a:t>
            </a:r>
            <a:endParaRPr kumimoji="0" lang="en-GB" sz="2000" b="1" i="0" u="none" strike="noStrike" kern="1200" cap="none" spc="0" normalizeH="0" baseline="0" noProof="0" dirty="0">
              <a:ln>
                <a:noFill/>
              </a:ln>
              <a:solidFill>
                <a:prstClr val="white"/>
              </a:solidFill>
              <a:effectLst/>
              <a:uLnTx/>
              <a:uFillTx/>
              <a:latin typeface="Corbel" panose="020B0503020204020204"/>
              <a:ea typeface="+mn-ea"/>
              <a:cs typeface="+mn-cs"/>
            </a:endParaRPr>
          </a:p>
          <a:p>
            <a:pPr marL="800100" marR="0" lvl="1"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GB" sz="2000" b="0" i="0" u="none" strike="noStrike" kern="1200" cap="none" spc="0" normalizeH="0" baseline="0" noProof="0" dirty="0">
                <a:ln>
                  <a:noFill/>
                </a:ln>
                <a:solidFill>
                  <a:prstClr val="white"/>
                </a:solidFill>
                <a:effectLst/>
                <a:uLnTx/>
                <a:uFillTx/>
                <a:latin typeface="Corbel" panose="020B0503020204020204"/>
                <a:ea typeface="+mn-ea"/>
                <a:cs typeface="+mn-cs"/>
              </a:rPr>
              <a:t>Use other sources to corroborate or challenge the points in</a:t>
            </a:r>
            <a:r>
              <a:rPr kumimoji="0" lang="en-GB" sz="2000" b="0" i="0" u="none" strike="noStrike" kern="1200" cap="none" spc="0" normalizeH="0" noProof="0" dirty="0">
                <a:ln>
                  <a:noFill/>
                </a:ln>
                <a:solidFill>
                  <a:prstClr val="white"/>
                </a:solidFill>
                <a:effectLst/>
                <a:uLnTx/>
                <a:uFillTx/>
                <a:latin typeface="Corbel" panose="020B0503020204020204"/>
                <a:ea typeface="+mn-ea"/>
                <a:cs typeface="+mn-cs"/>
              </a:rPr>
              <a:t> the </a:t>
            </a:r>
            <a:r>
              <a:rPr kumimoji="0" lang="en-GB" sz="2000" b="0" i="0" u="none" strike="noStrike" kern="1200" cap="none" spc="0" normalizeH="0" baseline="0" noProof="0" dirty="0">
                <a:ln>
                  <a:noFill/>
                </a:ln>
                <a:solidFill>
                  <a:prstClr val="white"/>
                </a:solidFill>
                <a:effectLst/>
                <a:uLnTx/>
                <a:uFillTx/>
                <a:latin typeface="Corbel" panose="020B0503020204020204"/>
                <a:ea typeface="+mn-ea"/>
                <a:cs typeface="+mn-cs"/>
              </a:rPr>
              <a:t>extracts</a:t>
            </a:r>
          </a:p>
          <a:p>
            <a:pPr marL="800100" marR="0" lvl="1"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GB" sz="2000" b="0" i="0" u="none" strike="noStrike" kern="1200" cap="none" spc="0" normalizeH="0" baseline="0" noProof="0" dirty="0">
                <a:ln>
                  <a:noFill/>
                </a:ln>
                <a:solidFill>
                  <a:prstClr val="white"/>
                </a:solidFill>
                <a:effectLst/>
                <a:uLnTx/>
                <a:uFillTx/>
                <a:latin typeface="Corbel" panose="020B0503020204020204"/>
                <a:ea typeface="+mn-ea"/>
                <a:cs typeface="+mn-cs"/>
              </a:rPr>
              <a:t>Consider the provenance and reliability of the extracts – does this make their views more or less useful?</a:t>
            </a:r>
          </a:p>
        </p:txBody>
      </p:sp>
    </p:spTree>
    <p:extLst>
      <p:ext uri="{BB962C8B-B14F-4D97-AF65-F5344CB8AC3E}">
        <p14:creationId xmlns:p14="http://schemas.microsoft.com/office/powerpoint/2010/main" val="32490768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447" y="406103"/>
            <a:ext cx="6500553" cy="1068893"/>
          </a:xfrm>
        </p:spPr>
        <p:style>
          <a:lnRef idx="1">
            <a:schemeClr val="accent4"/>
          </a:lnRef>
          <a:fillRef idx="3">
            <a:schemeClr val="accent4"/>
          </a:fillRef>
          <a:effectRef idx="2">
            <a:schemeClr val="accent4"/>
          </a:effectRef>
          <a:fontRef idx="minor">
            <a:schemeClr val="lt1"/>
          </a:fontRef>
        </p:style>
        <p:txBody>
          <a:bodyPr>
            <a:normAutofit/>
          </a:bodyPr>
          <a:lstStyle/>
          <a:p>
            <a:pPr algn="ctr"/>
            <a:r>
              <a:rPr lang="en-GB" sz="4000" dirty="0"/>
              <a:t>The Source Utility Question </a:t>
            </a:r>
          </a:p>
        </p:txBody>
      </p:sp>
      <p:graphicFrame>
        <p:nvGraphicFramePr>
          <p:cNvPr id="4" name="Content Placeholder 3"/>
          <p:cNvGraphicFramePr>
            <a:graphicFrameLocks noGrp="1"/>
          </p:cNvGraphicFramePr>
          <p:nvPr>
            <p:ph idx="1"/>
          </p:nvPr>
        </p:nvGraphicFramePr>
        <p:xfrm>
          <a:off x="6966065" y="384290"/>
          <a:ext cx="5054139" cy="1112520"/>
        </p:xfrm>
        <a:graphic>
          <a:graphicData uri="http://schemas.openxmlformats.org/drawingml/2006/table">
            <a:tbl>
              <a:tblPr firstRow="1" bandRow="1">
                <a:tableStyleId>{5C22544A-7EE6-4342-B048-85BDC9FD1C3A}</a:tableStyleId>
              </a:tblPr>
              <a:tblGrid>
                <a:gridCol w="4289368">
                  <a:extLst>
                    <a:ext uri="{9D8B030D-6E8A-4147-A177-3AD203B41FA5}">
                      <a16:colId xmlns:a16="http://schemas.microsoft.com/office/drawing/2014/main" val="14887771"/>
                    </a:ext>
                  </a:extLst>
                </a:gridCol>
                <a:gridCol w="764771">
                  <a:extLst>
                    <a:ext uri="{9D8B030D-6E8A-4147-A177-3AD203B41FA5}">
                      <a16:colId xmlns:a16="http://schemas.microsoft.com/office/drawing/2014/main" val="240494520"/>
                    </a:ext>
                  </a:extLst>
                </a:gridCol>
              </a:tblGrid>
              <a:tr h="370840">
                <a:tc gridSpan="2">
                  <a:txBody>
                    <a:bodyPr/>
                    <a:lstStyle/>
                    <a:p>
                      <a:pPr algn="ctr"/>
                      <a:r>
                        <a:rPr lang="en-GB" baseline="0" dirty="0"/>
                        <a:t>12 marks</a:t>
                      </a:r>
                      <a:endParaRPr lang="en-GB" dirty="0"/>
                    </a:p>
                  </a:txBody>
                  <a:tcPr anchor="ctr"/>
                </a:tc>
                <a:tc hMerge="1">
                  <a:txBody>
                    <a:bodyPr/>
                    <a:lstStyle/>
                    <a:p>
                      <a:endParaRPr lang="en-GB" dirty="0"/>
                    </a:p>
                  </a:txBody>
                  <a:tcPr/>
                </a:tc>
                <a:extLst>
                  <a:ext uri="{0D108BD9-81ED-4DB2-BD59-A6C34878D82A}">
                    <a16:rowId xmlns:a16="http://schemas.microsoft.com/office/drawing/2014/main" val="3905283992"/>
                  </a:ext>
                </a:extLst>
              </a:tr>
              <a:tr h="370840">
                <a:tc>
                  <a:txBody>
                    <a:bodyPr/>
                    <a:lstStyle/>
                    <a:p>
                      <a:r>
                        <a:rPr lang="en-GB" dirty="0"/>
                        <a:t>Use and evaluation of the ancient sources</a:t>
                      </a:r>
                    </a:p>
                  </a:txBody>
                  <a:tcPr/>
                </a:tc>
                <a:tc>
                  <a:txBody>
                    <a:bodyPr/>
                    <a:lstStyle/>
                    <a:p>
                      <a:pPr algn="ctr"/>
                      <a:r>
                        <a:rPr lang="en-GB" dirty="0"/>
                        <a:t>6/12</a:t>
                      </a:r>
                    </a:p>
                  </a:txBody>
                  <a:tcPr anchor="ctr"/>
                </a:tc>
                <a:extLst>
                  <a:ext uri="{0D108BD9-81ED-4DB2-BD59-A6C34878D82A}">
                    <a16:rowId xmlns:a16="http://schemas.microsoft.com/office/drawing/2014/main" val="2124522670"/>
                  </a:ext>
                </a:extLst>
              </a:tr>
              <a:tr h="370840">
                <a:tc>
                  <a:txBody>
                    <a:bodyPr/>
                    <a:lstStyle/>
                    <a:p>
                      <a:r>
                        <a:rPr lang="en-GB" dirty="0"/>
                        <a:t>Own Knowledge </a:t>
                      </a:r>
                    </a:p>
                  </a:txBody>
                  <a:tcPr/>
                </a:tc>
                <a:tc>
                  <a:txBody>
                    <a:bodyPr/>
                    <a:lstStyle/>
                    <a:p>
                      <a:pPr algn="ctr"/>
                      <a:r>
                        <a:rPr lang="en-GB" dirty="0"/>
                        <a:t>6/12</a:t>
                      </a:r>
                    </a:p>
                  </a:txBody>
                  <a:tcPr anchor="ctr"/>
                </a:tc>
                <a:extLst>
                  <a:ext uri="{0D108BD9-81ED-4DB2-BD59-A6C34878D82A}">
                    <a16:rowId xmlns:a16="http://schemas.microsoft.com/office/drawing/2014/main" val="914602638"/>
                  </a:ext>
                </a:extLst>
              </a:tr>
            </a:tbl>
          </a:graphicData>
        </a:graphic>
      </p:graphicFrame>
      <p:sp>
        <p:nvSpPr>
          <p:cNvPr id="6" name="TextBox 5"/>
          <p:cNvSpPr txBox="1"/>
          <p:nvPr/>
        </p:nvSpPr>
        <p:spPr>
          <a:xfrm>
            <a:off x="357447" y="1692790"/>
            <a:ext cx="11546378" cy="1015663"/>
          </a:xfrm>
          <a:prstGeom prst="rect">
            <a:avLst/>
          </a:prstGeom>
          <a:noFill/>
        </p:spPr>
        <p:txBody>
          <a:bodyPr wrap="square" rtlCol="0">
            <a:spAutoFit/>
          </a:bodyPr>
          <a:lstStyle/>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000" b="1" i="0" u="none" strike="noStrike" kern="1200" cap="none" spc="0" normalizeH="0" baseline="0" noProof="0" dirty="0">
                <a:ln>
                  <a:noFill/>
                </a:ln>
                <a:solidFill>
                  <a:srgbClr val="97E9D5">
                    <a:lumMod val="75000"/>
                  </a:srgbClr>
                </a:solidFill>
                <a:effectLst/>
                <a:uLnTx/>
                <a:uFillTx/>
                <a:latin typeface="Corbel" panose="020B0503020204020204"/>
                <a:ea typeface="+mn-ea"/>
                <a:cs typeface="+mn-cs"/>
              </a:rPr>
              <a:t>Introduction –</a:t>
            </a:r>
          </a:p>
          <a:p>
            <a:pPr marL="800100" marR="0" lvl="1"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GB" sz="2000" b="0" i="0" u="none" strike="noStrike" kern="1200" cap="none" spc="0" normalizeH="0" baseline="0" noProof="0" dirty="0">
                <a:ln>
                  <a:noFill/>
                </a:ln>
                <a:solidFill>
                  <a:prstClr val="white"/>
                </a:solidFill>
                <a:effectLst/>
                <a:uLnTx/>
                <a:uFillTx/>
                <a:latin typeface="Corbel" panose="020B0503020204020204"/>
                <a:ea typeface="+mn-ea"/>
                <a:cs typeface="+mn-cs"/>
              </a:rPr>
              <a:t>Not essential and if you are short for time don’t include one</a:t>
            </a:r>
          </a:p>
          <a:p>
            <a:pPr marL="800100" marR="0" lvl="1"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GB" sz="2000" b="0" i="0" u="none" strike="noStrike" kern="1200" cap="none" spc="0" normalizeH="0" baseline="0" noProof="0" dirty="0">
                <a:ln>
                  <a:noFill/>
                </a:ln>
                <a:solidFill>
                  <a:prstClr val="white"/>
                </a:solidFill>
                <a:effectLst/>
                <a:uLnTx/>
                <a:uFillTx/>
                <a:latin typeface="Corbel" panose="020B0503020204020204"/>
                <a:ea typeface="+mn-ea"/>
                <a:cs typeface="+mn-cs"/>
              </a:rPr>
              <a:t>Otherwise briefly introduce what the extract(s) is</a:t>
            </a:r>
          </a:p>
        </p:txBody>
      </p:sp>
      <p:sp>
        <p:nvSpPr>
          <p:cNvPr id="8" name="TextBox 7"/>
          <p:cNvSpPr txBox="1"/>
          <p:nvPr/>
        </p:nvSpPr>
        <p:spPr>
          <a:xfrm>
            <a:off x="357447" y="2926247"/>
            <a:ext cx="11546378" cy="2554545"/>
          </a:xfrm>
          <a:prstGeom prst="rect">
            <a:avLst/>
          </a:prstGeom>
          <a:noFill/>
        </p:spPr>
        <p:txBody>
          <a:bodyPr wrap="square" rtlCol="0">
            <a:spAutoFit/>
          </a:bodyPr>
          <a:lstStyle/>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000" b="1" i="0" u="none" strike="noStrike" kern="1200" cap="none" spc="0" normalizeH="0" baseline="0" noProof="0" dirty="0">
                <a:ln>
                  <a:noFill/>
                </a:ln>
                <a:solidFill>
                  <a:srgbClr val="97E9D5">
                    <a:lumMod val="75000"/>
                  </a:srgbClr>
                </a:solidFill>
                <a:effectLst/>
                <a:uLnTx/>
                <a:uFillTx/>
                <a:latin typeface="Corbel" panose="020B0503020204020204"/>
                <a:ea typeface="+mn-ea"/>
                <a:cs typeface="+mn-cs"/>
              </a:rPr>
              <a:t>Main Section –</a:t>
            </a:r>
          </a:p>
          <a:p>
            <a:pPr marL="800100" marR="0" lvl="1"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GB" sz="2000" b="0" i="0" u="none" strike="noStrike" kern="1200" cap="none" spc="0" normalizeH="0" baseline="0" noProof="0" dirty="0">
                <a:ln>
                  <a:noFill/>
                </a:ln>
                <a:solidFill>
                  <a:prstClr val="white"/>
                </a:solidFill>
                <a:effectLst/>
                <a:uLnTx/>
                <a:uFillTx/>
                <a:latin typeface="Corbel" panose="020B0503020204020204"/>
                <a:ea typeface="+mn-ea"/>
                <a:cs typeface="+mn-cs"/>
              </a:rPr>
              <a:t>Introduce a point or view from the source, offer a judgement about how useful it is and then explain fully using you knowledge of the period and, where relevant, other sources to corroborate/challenge</a:t>
            </a:r>
            <a:r>
              <a:rPr kumimoji="0" lang="en-GB" sz="2000" b="0" i="0" u="none" strike="noStrike" kern="1200" cap="none" spc="0" normalizeH="0" noProof="0" dirty="0">
                <a:ln>
                  <a:noFill/>
                </a:ln>
                <a:solidFill>
                  <a:prstClr val="white"/>
                </a:solidFill>
                <a:effectLst/>
                <a:uLnTx/>
                <a:uFillTx/>
                <a:latin typeface="Corbel" panose="020B0503020204020204"/>
                <a:ea typeface="+mn-ea"/>
                <a:cs typeface="+mn-cs"/>
              </a:rPr>
              <a:t> </a:t>
            </a:r>
          </a:p>
          <a:p>
            <a:pPr marL="800100" marR="0" lvl="1"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GB" sz="2000" baseline="0" dirty="0">
                <a:solidFill>
                  <a:prstClr val="white"/>
                </a:solidFill>
                <a:latin typeface="Corbel" panose="020B0503020204020204"/>
              </a:rPr>
              <a:t>Think</a:t>
            </a:r>
            <a:r>
              <a:rPr lang="en-GB" sz="2000" dirty="0">
                <a:solidFill>
                  <a:prstClr val="white"/>
                </a:solidFill>
                <a:latin typeface="Corbel" panose="020B0503020204020204"/>
              </a:rPr>
              <a:t> about the ways in which the passage is useful but also how it is limited (normally due to reliability). You do not need a 50/50 split of each and don’t try to manufacture one. </a:t>
            </a:r>
          </a:p>
          <a:p>
            <a:pPr marL="800100" marR="0" lvl="1"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GB" sz="2000" b="0" i="0" u="none" strike="noStrike" kern="1200" cap="none" spc="0" normalizeH="0" baseline="0" noProof="0" dirty="0">
                <a:ln>
                  <a:noFill/>
                </a:ln>
                <a:solidFill>
                  <a:prstClr val="white"/>
                </a:solidFill>
                <a:effectLst/>
                <a:uLnTx/>
                <a:uFillTx/>
                <a:latin typeface="Corbel" panose="020B0503020204020204"/>
                <a:ea typeface="+mn-ea"/>
                <a:cs typeface="+mn-cs"/>
              </a:rPr>
              <a:t>Concentrate on explaining why a point is useful rather than just stating it is or simply</a:t>
            </a:r>
            <a:r>
              <a:rPr kumimoji="0" lang="en-GB" sz="2000" b="0" i="0" u="none" strike="noStrike" kern="1200" cap="none" spc="0" normalizeH="0" noProof="0" dirty="0">
                <a:ln>
                  <a:noFill/>
                </a:ln>
                <a:solidFill>
                  <a:prstClr val="white"/>
                </a:solidFill>
                <a:effectLst/>
                <a:uLnTx/>
                <a:uFillTx/>
                <a:latin typeface="Corbel" panose="020B0503020204020204"/>
                <a:ea typeface="+mn-ea"/>
                <a:cs typeface="+mn-cs"/>
              </a:rPr>
              <a:t> describing what the passage says </a:t>
            </a:r>
            <a:endParaRPr kumimoji="0" lang="en-GB" sz="2000" b="0" i="0" u="none" strike="noStrike" kern="1200" cap="none" spc="0" normalizeH="0" baseline="0" noProof="0" dirty="0">
              <a:ln>
                <a:noFill/>
              </a:ln>
              <a:solidFill>
                <a:prstClr val="white"/>
              </a:solidFill>
              <a:effectLst/>
              <a:uLnTx/>
              <a:uFillTx/>
              <a:latin typeface="Corbel" panose="020B0503020204020204"/>
              <a:ea typeface="+mn-ea"/>
              <a:cs typeface="+mn-cs"/>
            </a:endParaRPr>
          </a:p>
          <a:p>
            <a:pPr marL="800100" marR="0" lvl="1"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Ø"/>
              <a:tabLst/>
              <a:defRPr/>
            </a:pPr>
            <a:endParaRPr kumimoji="0" lang="en-GB" sz="2000" b="0" i="0" u="none" strike="noStrike" kern="1200" cap="none" spc="0" normalizeH="0" baseline="0" noProof="0" dirty="0">
              <a:ln>
                <a:noFill/>
              </a:ln>
              <a:solidFill>
                <a:prstClr val="white"/>
              </a:solidFill>
              <a:effectLst/>
              <a:uLnTx/>
              <a:uFillTx/>
              <a:latin typeface="Corbel" panose="020B0503020204020204"/>
              <a:ea typeface="+mn-ea"/>
              <a:cs typeface="+mn-cs"/>
            </a:endParaRPr>
          </a:p>
        </p:txBody>
      </p:sp>
      <p:sp>
        <p:nvSpPr>
          <p:cNvPr id="7" name="TextBox 6"/>
          <p:cNvSpPr txBox="1"/>
          <p:nvPr/>
        </p:nvSpPr>
        <p:spPr>
          <a:xfrm>
            <a:off x="357447" y="5436234"/>
            <a:ext cx="11546378" cy="1015663"/>
          </a:xfrm>
          <a:prstGeom prst="rect">
            <a:avLst/>
          </a:prstGeom>
          <a:noFill/>
        </p:spPr>
        <p:txBody>
          <a:bodyPr wrap="square" rtlCol="0">
            <a:spAutoFit/>
          </a:bodyPr>
          <a:lstStyle/>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000" b="1" i="0" u="none" strike="noStrike" kern="1200" cap="none" spc="0" normalizeH="0" baseline="0" noProof="0" dirty="0">
                <a:ln>
                  <a:noFill/>
                </a:ln>
                <a:solidFill>
                  <a:srgbClr val="97E9D5">
                    <a:lumMod val="75000"/>
                  </a:srgbClr>
                </a:solidFill>
                <a:effectLst/>
                <a:uLnTx/>
                <a:uFillTx/>
                <a:latin typeface="Corbel" panose="020B0503020204020204"/>
                <a:ea typeface="+mn-ea"/>
                <a:cs typeface="+mn-cs"/>
              </a:rPr>
              <a:t>Conclusion –</a:t>
            </a:r>
          </a:p>
          <a:p>
            <a:pPr marL="800100" marR="0" lvl="1"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GB" sz="2000" b="0" i="0" u="none" strike="noStrike" kern="1200" cap="none" spc="0" normalizeH="0" baseline="0" noProof="0" dirty="0">
                <a:ln>
                  <a:noFill/>
                </a:ln>
                <a:solidFill>
                  <a:prstClr val="white"/>
                </a:solidFill>
                <a:effectLst/>
                <a:uLnTx/>
                <a:uFillTx/>
                <a:latin typeface="Corbel" panose="020B0503020204020204"/>
                <a:ea typeface="+mn-ea"/>
                <a:cs typeface="+mn-cs"/>
              </a:rPr>
              <a:t>Very important that you do provide an overall answer to the question – is the extract(s) more or less useful in understanding the issue in the question and why?</a:t>
            </a:r>
          </a:p>
        </p:txBody>
      </p:sp>
    </p:spTree>
    <p:extLst>
      <p:ext uri="{BB962C8B-B14F-4D97-AF65-F5344CB8AC3E}">
        <p14:creationId xmlns:p14="http://schemas.microsoft.com/office/powerpoint/2010/main" val="3411363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P spid="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447" y="406103"/>
            <a:ext cx="6500553" cy="1068893"/>
          </a:xfrm>
        </p:spPr>
        <p:style>
          <a:lnRef idx="1">
            <a:schemeClr val="accent4"/>
          </a:lnRef>
          <a:fillRef idx="3">
            <a:schemeClr val="accent4"/>
          </a:fillRef>
          <a:effectRef idx="2">
            <a:schemeClr val="accent4"/>
          </a:effectRef>
          <a:fontRef idx="minor">
            <a:schemeClr val="lt1"/>
          </a:fontRef>
        </p:style>
        <p:txBody>
          <a:bodyPr>
            <a:normAutofit/>
          </a:bodyPr>
          <a:lstStyle/>
          <a:p>
            <a:pPr algn="ctr"/>
            <a:r>
              <a:rPr lang="en-GB" sz="4000" dirty="0"/>
              <a:t>The Source Utility Question </a:t>
            </a:r>
          </a:p>
        </p:txBody>
      </p:sp>
      <p:graphicFrame>
        <p:nvGraphicFramePr>
          <p:cNvPr id="4" name="Content Placeholder 3"/>
          <p:cNvGraphicFramePr>
            <a:graphicFrameLocks noGrp="1"/>
          </p:cNvGraphicFramePr>
          <p:nvPr>
            <p:ph idx="1"/>
          </p:nvPr>
        </p:nvGraphicFramePr>
        <p:xfrm>
          <a:off x="6966065" y="384290"/>
          <a:ext cx="5054139" cy="1112520"/>
        </p:xfrm>
        <a:graphic>
          <a:graphicData uri="http://schemas.openxmlformats.org/drawingml/2006/table">
            <a:tbl>
              <a:tblPr firstRow="1" bandRow="1">
                <a:tableStyleId>{5C22544A-7EE6-4342-B048-85BDC9FD1C3A}</a:tableStyleId>
              </a:tblPr>
              <a:tblGrid>
                <a:gridCol w="4289368">
                  <a:extLst>
                    <a:ext uri="{9D8B030D-6E8A-4147-A177-3AD203B41FA5}">
                      <a16:colId xmlns:a16="http://schemas.microsoft.com/office/drawing/2014/main" val="14887771"/>
                    </a:ext>
                  </a:extLst>
                </a:gridCol>
                <a:gridCol w="764771">
                  <a:extLst>
                    <a:ext uri="{9D8B030D-6E8A-4147-A177-3AD203B41FA5}">
                      <a16:colId xmlns:a16="http://schemas.microsoft.com/office/drawing/2014/main" val="240494520"/>
                    </a:ext>
                  </a:extLst>
                </a:gridCol>
              </a:tblGrid>
              <a:tr h="370840">
                <a:tc gridSpan="2">
                  <a:txBody>
                    <a:bodyPr/>
                    <a:lstStyle/>
                    <a:p>
                      <a:pPr algn="ctr"/>
                      <a:r>
                        <a:rPr lang="en-GB" baseline="0" dirty="0"/>
                        <a:t>12 marks</a:t>
                      </a:r>
                      <a:endParaRPr lang="en-GB" dirty="0"/>
                    </a:p>
                  </a:txBody>
                  <a:tcPr anchor="ctr"/>
                </a:tc>
                <a:tc hMerge="1">
                  <a:txBody>
                    <a:bodyPr/>
                    <a:lstStyle/>
                    <a:p>
                      <a:endParaRPr lang="en-GB" dirty="0"/>
                    </a:p>
                  </a:txBody>
                  <a:tcPr/>
                </a:tc>
                <a:extLst>
                  <a:ext uri="{0D108BD9-81ED-4DB2-BD59-A6C34878D82A}">
                    <a16:rowId xmlns:a16="http://schemas.microsoft.com/office/drawing/2014/main" val="3905283992"/>
                  </a:ext>
                </a:extLst>
              </a:tr>
              <a:tr h="370840">
                <a:tc>
                  <a:txBody>
                    <a:bodyPr/>
                    <a:lstStyle/>
                    <a:p>
                      <a:r>
                        <a:rPr lang="en-GB" dirty="0"/>
                        <a:t>Use and evaluation of the ancient sources</a:t>
                      </a:r>
                    </a:p>
                  </a:txBody>
                  <a:tcPr/>
                </a:tc>
                <a:tc>
                  <a:txBody>
                    <a:bodyPr/>
                    <a:lstStyle/>
                    <a:p>
                      <a:pPr algn="ctr"/>
                      <a:r>
                        <a:rPr lang="en-GB" dirty="0"/>
                        <a:t>6/12</a:t>
                      </a:r>
                    </a:p>
                  </a:txBody>
                  <a:tcPr anchor="ctr"/>
                </a:tc>
                <a:extLst>
                  <a:ext uri="{0D108BD9-81ED-4DB2-BD59-A6C34878D82A}">
                    <a16:rowId xmlns:a16="http://schemas.microsoft.com/office/drawing/2014/main" val="2124522670"/>
                  </a:ext>
                </a:extLst>
              </a:tr>
              <a:tr h="370840">
                <a:tc>
                  <a:txBody>
                    <a:bodyPr/>
                    <a:lstStyle/>
                    <a:p>
                      <a:r>
                        <a:rPr lang="en-GB" dirty="0"/>
                        <a:t>Own Knowledge </a:t>
                      </a:r>
                    </a:p>
                  </a:txBody>
                  <a:tcPr/>
                </a:tc>
                <a:tc>
                  <a:txBody>
                    <a:bodyPr/>
                    <a:lstStyle/>
                    <a:p>
                      <a:pPr algn="ctr"/>
                      <a:r>
                        <a:rPr lang="en-GB" dirty="0"/>
                        <a:t>6/12</a:t>
                      </a:r>
                    </a:p>
                  </a:txBody>
                  <a:tcPr anchor="ctr"/>
                </a:tc>
                <a:extLst>
                  <a:ext uri="{0D108BD9-81ED-4DB2-BD59-A6C34878D82A}">
                    <a16:rowId xmlns:a16="http://schemas.microsoft.com/office/drawing/2014/main" val="914602638"/>
                  </a:ext>
                </a:extLst>
              </a:tr>
            </a:tbl>
          </a:graphicData>
        </a:graphic>
      </p:graphicFrame>
      <p:sp>
        <p:nvSpPr>
          <p:cNvPr id="6" name="TextBox 5"/>
          <p:cNvSpPr txBox="1"/>
          <p:nvPr/>
        </p:nvSpPr>
        <p:spPr>
          <a:xfrm>
            <a:off x="357447" y="1692790"/>
            <a:ext cx="11546378" cy="4708981"/>
          </a:xfrm>
          <a:prstGeom prst="rect">
            <a:avLst/>
          </a:prstGeom>
          <a:noFill/>
        </p:spPr>
        <p:txBody>
          <a:bodyPr wrap="square" rtlCol="0">
            <a:spAutoFit/>
          </a:bodyPr>
          <a:lstStyle/>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000" b="1" i="0" u="none" strike="noStrike" kern="1200" cap="none" spc="0" normalizeH="0" baseline="0" noProof="0" dirty="0">
                <a:ln>
                  <a:noFill/>
                </a:ln>
                <a:solidFill>
                  <a:srgbClr val="97E9D5">
                    <a:lumMod val="75000"/>
                  </a:srgbClr>
                </a:solidFill>
                <a:effectLst/>
                <a:uLnTx/>
                <a:uFillTx/>
                <a:latin typeface="Corbel" panose="020B0503020204020204"/>
                <a:ea typeface="+mn-ea"/>
                <a:cs typeface="+mn-cs"/>
              </a:rPr>
              <a:t>When analysing an extract think about:</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2000" b="1" i="0" u="none" strike="noStrike" kern="1200" cap="none" spc="0" normalizeH="0" baseline="0" noProof="0" dirty="0">
              <a:ln>
                <a:noFill/>
              </a:ln>
              <a:solidFill>
                <a:srgbClr val="97E9D5">
                  <a:lumMod val="75000"/>
                </a:srgbClr>
              </a:solidFill>
              <a:effectLst/>
              <a:uLnTx/>
              <a:uFillTx/>
              <a:latin typeface="Corbel" panose="020B0503020204020204"/>
              <a:ea typeface="+mn-ea"/>
              <a:cs typeface="+mn-cs"/>
            </a:endParaRPr>
          </a:p>
          <a:p>
            <a:pPr marL="800100" marR="0" lvl="1"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GB" sz="2000" b="0" i="0" u="none" strike="noStrike" kern="1200" cap="none" spc="0" normalizeH="0" baseline="0" noProof="0" dirty="0">
                <a:ln>
                  <a:noFill/>
                </a:ln>
                <a:solidFill>
                  <a:prstClr val="white"/>
                </a:solidFill>
                <a:effectLst/>
                <a:uLnTx/>
                <a:uFillTx/>
                <a:latin typeface="Corbel" panose="020B0503020204020204"/>
                <a:ea typeface="+mn-ea"/>
                <a:cs typeface="+mn-cs"/>
              </a:rPr>
              <a:t>What does it give you directly to help you understand the stated issue? </a:t>
            </a:r>
          </a:p>
          <a:p>
            <a:pPr marL="457200" marR="0" lvl="1" indent="0" algn="l" defTabSz="457200" rtl="0" eaLnBrk="1" fontAlgn="auto" latinLnBrk="0" hangingPunct="1">
              <a:lnSpc>
                <a:spcPct val="100000"/>
              </a:lnSpc>
              <a:spcBef>
                <a:spcPts val="0"/>
              </a:spcBef>
              <a:spcAft>
                <a:spcPts val="0"/>
              </a:spcAft>
              <a:buClrTx/>
              <a:buSzTx/>
              <a:buFontTx/>
              <a:buNone/>
              <a:tabLst/>
              <a:defRPr/>
            </a:pPr>
            <a:endParaRPr kumimoji="0" lang="en-GB" sz="2000" b="0" i="0" u="none" strike="noStrike" kern="1200" cap="none" spc="0" normalizeH="0" baseline="0" noProof="0" dirty="0">
              <a:ln>
                <a:noFill/>
              </a:ln>
              <a:solidFill>
                <a:prstClr val="white"/>
              </a:solidFill>
              <a:effectLst/>
              <a:uLnTx/>
              <a:uFillTx/>
              <a:latin typeface="Corbel" panose="020B0503020204020204"/>
              <a:ea typeface="+mn-ea"/>
              <a:cs typeface="+mn-cs"/>
            </a:endParaRPr>
          </a:p>
          <a:p>
            <a:pPr marL="800100" marR="0" lvl="1"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GB" sz="2000" b="0" i="0" u="none" strike="noStrike" kern="1200" cap="none" spc="0" normalizeH="0" baseline="0" noProof="0" dirty="0">
                <a:ln>
                  <a:noFill/>
                </a:ln>
                <a:solidFill>
                  <a:prstClr val="white"/>
                </a:solidFill>
                <a:effectLst/>
                <a:uLnTx/>
                <a:uFillTx/>
                <a:latin typeface="Corbel" panose="020B0503020204020204"/>
                <a:ea typeface="+mn-ea"/>
                <a:cs typeface="+mn-cs"/>
              </a:rPr>
              <a:t>What does it suggest or imply which is useful? Read between the lines </a:t>
            </a:r>
          </a:p>
          <a:p>
            <a:pPr marL="457200" marR="0" lvl="1" indent="0" algn="l" defTabSz="457200" rtl="0" eaLnBrk="1" fontAlgn="auto" latinLnBrk="0" hangingPunct="1">
              <a:lnSpc>
                <a:spcPct val="100000"/>
              </a:lnSpc>
              <a:spcBef>
                <a:spcPts val="0"/>
              </a:spcBef>
              <a:spcAft>
                <a:spcPts val="0"/>
              </a:spcAft>
              <a:buClrTx/>
              <a:buSzTx/>
              <a:buFontTx/>
              <a:buNone/>
              <a:tabLst/>
              <a:defRPr/>
            </a:pPr>
            <a:endParaRPr kumimoji="0" lang="en-GB" sz="2000" b="0" i="0" u="none" strike="noStrike" kern="1200" cap="none" spc="0" normalizeH="0" baseline="0" noProof="0" dirty="0">
              <a:ln>
                <a:noFill/>
              </a:ln>
              <a:solidFill>
                <a:prstClr val="white"/>
              </a:solidFill>
              <a:effectLst/>
              <a:uLnTx/>
              <a:uFillTx/>
              <a:latin typeface="Corbel" panose="020B0503020204020204"/>
              <a:ea typeface="+mn-ea"/>
              <a:cs typeface="+mn-cs"/>
            </a:endParaRPr>
          </a:p>
          <a:p>
            <a:pPr marL="800100" marR="0" lvl="1"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GB" sz="2000" b="0" i="0" u="none" strike="noStrike" kern="1200" cap="none" spc="0" normalizeH="0" baseline="0" noProof="0" dirty="0">
                <a:ln>
                  <a:noFill/>
                </a:ln>
                <a:solidFill>
                  <a:prstClr val="white"/>
                </a:solidFill>
                <a:effectLst/>
                <a:uLnTx/>
                <a:uFillTx/>
                <a:latin typeface="Corbel" panose="020B0503020204020204"/>
                <a:ea typeface="+mn-ea"/>
                <a:cs typeface="+mn-cs"/>
              </a:rPr>
              <a:t>Does it offer a unique or a limited perspective on the issue?</a:t>
            </a:r>
          </a:p>
          <a:p>
            <a:pPr marL="800100" marR="0" lvl="1"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Ø"/>
              <a:tabLst/>
              <a:defRPr/>
            </a:pPr>
            <a:endParaRPr kumimoji="0" lang="en-GB" sz="2000" b="0" i="0" u="none" strike="noStrike" kern="1200" cap="none" spc="0" normalizeH="0" baseline="0" noProof="0" dirty="0">
              <a:ln>
                <a:noFill/>
              </a:ln>
              <a:solidFill>
                <a:prstClr val="white"/>
              </a:solidFill>
              <a:effectLst/>
              <a:uLnTx/>
              <a:uFillTx/>
              <a:latin typeface="Corbel" panose="020B0503020204020204"/>
              <a:ea typeface="+mn-ea"/>
              <a:cs typeface="+mn-cs"/>
            </a:endParaRPr>
          </a:p>
          <a:p>
            <a:pPr marL="800100" marR="0" lvl="1"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GB" sz="2000" b="0" i="0" u="none" strike="noStrike" kern="1200" cap="none" spc="0" normalizeH="0" baseline="0" noProof="0" dirty="0">
                <a:ln>
                  <a:noFill/>
                </a:ln>
                <a:solidFill>
                  <a:prstClr val="white"/>
                </a:solidFill>
                <a:effectLst/>
                <a:uLnTx/>
                <a:uFillTx/>
                <a:latin typeface="Corbel" panose="020B0503020204020204"/>
                <a:ea typeface="+mn-ea"/>
                <a:cs typeface="+mn-cs"/>
              </a:rPr>
              <a:t>Does it leave out something and does this make it more or less useful?</a:t>
            </a:r>
          </a:p>
          <a:p>
            <a:pPr marL="800100" marR="0" lvl="1"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Ø"/>
              <a:tabLst/>
              <a:defRPr/>
            </a:pPr>
            <a:endParaRPr kumimoji="0" lang="en-GB" sz="2000" b="0" i="0" u="none" strike="noStrike" kern="1200" cap="none" spc="0" normalizeH="0" baseline="0" noProof="0" dirty="0">
              <a:ln>
                <a:noFill/>
              </a:ln>
              <a:solidFill>
                <a:prstClr val="white"/>
              </a:solidFill>
              <a:effectLst/>
              <a:uLnTx/>
              <a:uFillTx/>
              <a:latin typeface="Corbel" panose="020B0503020204020204"/>
              <a:ea typeface="+mn-ea"/>
              <a:cs typeface="+mn-cs"/>
            </a:endParaRPr>
          </a:p>
          <a:p>
            <a:pPr marL="800100" marR="0" lvl="1"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GB" sz="2000" b="0" i="0" u="none" strike="noStrike" kern="1200" cap="none" spc="0" normalizeH="0" baseline="0" noProof="0" dirty="0">
                <a:ln>
                  <a:noFill/>
                </a:ln>
                <a:solidFill>
                  <a:prstClr val="white"/>
                </a:solidFill>
                <a:effectLst/>
                <a:uLnTx/>
                <a:uFillTx/>
                <a:latin typeface="Corbel" panose="020B0503020204020204"/>
                <a:ea typeface="+mn-ea"/>
                <a:cs typeface="+mn-cs"/>
              </a:rPr>
              <a:t>Do other sources share the same view or information as the extract or offer different ideas?</a:t>
            </a:r>
          </a:p>
          <a:p>
            <a:pPr marL="800100" marR="0" lvl="1"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Ø"/>
              <a:tabLst/>
              <a:defRPr/>
            </a:pPr>
            <a:endParaRPr kumimoji="0" lang="en-GB" sz="2000" b="0" i="0" u="none" strike="noStrike" kern="1200" cap="none" spc="0" normalizeH="0" baseline="0" noProof="0" dirty="0">
              <a:ln>
                <a:noFill/>
              </a:ln>
              <a:solidFill>
                <a:prstClr val="white"/>
              </a:solidFill>
              <a:effectLst/>
              <a:uLnTx/>
              <a:uFillTx/>
              <a:latin typeface="Corbel" panose="020B0503020204020204"/>
              <a:ea typeface="+mn-ea"/>
              <a:cs typeface="+mn-cs"/>
            </a:endParaRPr>
          </a:p>
          <a:p>
            <a:pPr marL="800100" marR="0" lvl="1"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GB" sz="2000" b="0" i="0" u="none" strike="noStrike" kern="1200" cap="none" spc="0" normalizeH="0" baseline="0" noProof="0" dirty="0">
                <a:ln>
                  <a:noFill/>
                </a:ln>
                <a:solidFill>
                  <a:prstClr val="white"/>
                </a:solidFill>
                <a:effectLst/>
                <a:uLnTx/>
                <a:uFillTx/>
                <a:latin typeface="Corbel" panose="020B0503020204020204"/>
                <a:ea typeface="+mn-ea"/>
                <a:cs typeface="+mn-cs"/>
              </a:rPr>
              <a:t>Is the source reliable?</a:t>
            </a:r>
          </a:p>
          <a:p>
            <a:pPr marL="800100" marR="0" lvl="1"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Ø"/>
              <a:tabLst/>
              <a:defRPr/>
            </a:pPr>
            <a:endParaRPr kumimoji="0" lang="en-GB" sz="2000" b="0" i="0" u="none" strike="noStrike" kern="1200" cap="none" spc="0" normalizeH="0" baseline="0" noProof="0" dirty="0">
              <a:ln>
                <a:noFill/>
              </a:ln>
              <a:solidFill>
                <a:prstClr val="white"/>
              </a:solidFill>
              <a:effectLst/>
              <a:uLnTx/>
              <a:uFillTx/>
              <a:latin typeface="Corbel" panose="020B0503020204020204"/>
              <a:ea typeface="+mn-ea"/>
              <a:cs typeface="+mn-cs"/>
            </a:endParaRPr>
          </a:p>
          <a:p>
            <a:pPr marL="800100" marR="0" lvl="1"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GB" sz="2000" b="0" i="0" u="none" strike="noStrike" kern="1200" cap="none" spc="0" normalizeH="0" baseline="0" noProof="0" dirty="0">
                <a:ln>
                  <a:noFill/>
                </a:ln>
                <a:solidFill>
                  <a:prstClr val="white"/>
                </a:solidFill>
                <a:effectLst/>
                <a:uLnTx/>
                <a:uFillTx/>
                <a:latin typeface="Corbel" panose="020B0503020204020204"/>
                <a:ea typeface="+mn-ea"/>
                <a:cs typeface="+mn-cs"/>
              </a:rPr>
              <a:t>If it is unreliable does this make it any less useful?</a:t>
            </a:r>
          </a:p>
        </p:txBody>
      </p:sp>
    </p:spTree>
    <p:extLst>
      <p:ext uri="{BB962C8B-B14F-4D97-AF65-F5344CB8AC3E}">
        <p14:creationId xmlns:p14="http://schemas.microsoft.com/office/powerpoint/2010/main" val="26949656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447" y="406103"/>
            <a:ext cx="6500553" cy="1068893"/>
          </a:xfrm>
        </p:spPr>
        <p:style>
          <a:lnRef idx="1">
            <a:schemeClr val="accent4"/>
          </a:lnRef>
          <a:fillRef idx="3">
            <a:schemeClr val="accent4"/>
          </a:fillRef>
          <a:effectRef idx="2">
            <a:schemeClr val="accent4"/>
          </a:effectRef>
          <a:fontRef idx="minor">
            <a:schemeClr val="lt1"/>
          </a:fontRef>
        </p:style>
        <p:txBody>
          <a:bodyPr>
            <a:normAutofit/>
          </a:bodyPr>
          <a:lstStyle/>
          <a:p>
            <a:pPr algn="ctr"/>
            <a:r>
              <a:rPr lang="en-GB" sz="4000" dirty="0"/>
              <a:t>The Source Utility Question </a:t>
            </a:r>
          </a:p>
        </p:txBody>
      </p:sp>
      <p:graphicFrame>
        <p:nvGraphicFramePr>
          <p:cNvPr id="4" name="Content Placeholder 3"/>
          <p:cNvGraphicFramePr>
            <a:graphicFrameLocks noGrp="1"/>
          </p:cNvGraphicFramePr>
          <p:nvPr>
            <p:ph idx="1"/>
          </p:nvPr>
        </p:nvGraphicFramePr>
        <p:xfrm>
          <a:off x="6966065" y="384290"/>
          <a:ext cx="5054139" cy="1112520"/>
        </p:xfrm>
        <a:graphic>
          <a:graphicData uri="http://schemas.openxmlformats.org/drawingml/2006/table">
            <a:tbl>
              <a:tblPr firstRow="1" bandRow="1">
                <a:tableStyleId>{5C22544A-7EE6-4342-B048-85BDC9FD1C3A}</a:tableStyleId>
              </a:tblPr>
              <a:tblGrid>
                <a:gridCol w="4289368">
                  <a:extLst>
                    <a:ext uri="{9D8B030D-6E8A-4147-A177-3AD203B41FA5}">
                      <a16:colId xmlns:a16="http://schemas.microsoft.com/office/drawing/2014/main" val="14887771"/>
                    </a:ext>
                  </a:extLst>
                </a:gridCol>
                <a:gridCol w="764771">
                  <a:extLst>
                    <a:ext uri="{9D8B030D-6E8A-4147-A177-3AD203B41FA5}">
                      <a16:colId xmlns:a16="http://schemas.microsoft.com/office/drawing/2014/main" val="240494520"/>
                    </a:ext>
                  </a:extLst>
                </a:gridCol>
              </a:tblGrid>
              <a:tr h="370840">
                <a:tc gridSpan="2">
                  <a:txBody>
                    <a:bodyPr/>
                    <a:lstStyle/>
                    <a:p>
                      <a:pPr algn="ctr"/>
                      <a:r>
                        <a:rPr lang="en-GB" baseline="0" dirty="0"/>
                        <a:t>12 marks</a:t>
                      </a:r>
                      <a:endParaRPr lang="en-GB" dirty="0"/>
                    </a:p>
                  </a:txBody>
                  <a:tcPr anchor="ctr"/>
                </a:tc>
                <a:tc hMerge="1">
                  <a:txBody>
                    <a:bodyPr/>
                    <a:lstStyle/>
                    <a:p>
                      <a:endParaRPr lang="en-GB" dirty="0"/>
                    </a:p>
                  </a:txBody>
                  <a:tcPr/>
                </a:tc>
                <a:extLst>
                  <a:ext uri="{0D108BD9-81ED-4DB2-BD59-A6C34878D82A}">
                    <a16:rowId xmlns:a16="http://schemas.microsoft.com/office/drawing/2014/main" val="3905283992"/>
                  </a:ext>
                </a:extLst>
              </a:tr>
              <a:tr h="370840">
                <a:tc>
                  <a:txBody>
                    <a:bodyPr/>
                    <a:lstStyle/>
                    <a:p>
                      <a:r>
                        <a:rPr lang="en-GB" dirty="0"/>
                        <a:t>Use and evaluation of the ancient sources</a:t>
                      </a:r>
                    </a:p>
                  </a:txBody>
                  <a:tcPr/>
                </a:tc>
                <a:tc>
                  <a:txBody>
                    <a:bodyPr/>
                    <a:lstStyle/>
                    <a:p>
                      <a:pPr algn="ctr"/>
                      <a:r>
                        <a:rPr lang="en-GB" dirty="0"/>
                        <a:t>6/12</a:t>
                      </a:r>
                    </a:p>
                  </a:txBody>
                  <a:tcPr anchor="ctr"/>
                </a:tc>
                <a:extLst>
                  <a:ext uri="{0D108BD9-81ED-4DB2-BD59-A6C34878D82A}">
                    <a16:rowId xmlns:a16="http://schemas.microsoft.com/office/drawing/2014/main" val="2124522670"/>
                  </a:ext>
                </a:extLst>
              </a:tr>
              <a:tr h="370840">
                <a:tc>
                  <a:txBody>
                    <a:bodyPr/>
                    <a:lstStyle/>
                    <a:p>
                      <a:r>
                        <a:rPr lang="en-GB" dirty="0"/>
                        <a:t>Own Knowledge </a:t>
                      </a:r>
                    </a:p>
                  </a:txBody>
                  <a:tcPr/>
                </a:tc>
                <a:tc>
                  <a:txBody>
                    <a:bodyPr/>
                    <a:lstStyle/>
                    <a:p>
                      <a:pPr algn="ctr"/>
                      <a:r>
                        <a:rPr lang="en-GB" dirty="0"/>
                        <a:t>6/12</a:t>
                      </a:r>
                    </a:p>
                  </a:txBody>
                  <a:tcPr anchor="ctr"/>
                </a:tc>
                <a:extLst>
                  <a:ext uri="{0D108BD9-81ED-4DB2-BD59-A6C34878D82A}">
                    <a16:rowId xmlns:a16="http://schemas.microsoft.com/office/drawing/2014/main" val="914602638"/>
                  </a:ext>
                </a:extLst>
              </a:tr>
            </a:tbl>
          </a:graphicData>
        </a:graphic>
      </p:graphicFrame>
      <p:graphicFrame>
        <p:nvGraphicFramePr>
          <p:cNvPr id="5" name="Table 4">
            <a:extLst>
              <a:ext uri="{FF2B5EF4-FFF2-40B4-BE49-F238E27FC236}">
                <a16:creationId xmlns:a16="http://schemas.microsoft.com/office/drawing/2014/main" id="{63BF1ECE-7210-B510-F970-AFF8361E3339}"/>
              </a:ext>
            </a:extLst>
          </p:cNvPr>
          <p:cNvGraphicFramePr>
            <a:graphicFrameLocks noGrp="1"/>
          </p:cNvGraphicFramePr>
          <p:nvPr>
            <p:extLst>
              <p:ext uri="{D42A27DB-BD31-4B8C-83A1-F6EECF244321}">
                <p14:modId xmlns:p14="http://schemas.microsoft.com/office/powerpoint/2010/main" val="1932207596"/>
              </p:ext>
            </p:extLst>
          </p:nvPr>
        </p:nvGraphicFramePr>
        <p:xfrm>
          <a:off x="357447" y="2218387"/>
          <a:ext cx="11654906" cy="4297680"/>
        </p:xfrm>
        <a:graphic>
          <a:graphicData uri="http://schemas.openxmlformats.org/drawingml/2006/table">
            <a:tbl>
              <a:tblPr firstRow="1" bandRow="1">
                <a:tableStyleId>{F5AB1C69-6EDB-4FF4-983F-18BD219EF322}</a:tableStyleId>
              </a:tblPr>
              <a:tblGrid>
                <a:gridCol w="5827453">
                  <a:extLst>
                    <a:ext uri="{9D8B030D-6E8A-4147-A177-3AD203B41FA5}">
                      <a16:colId xmlns:a16="http://schemas.microsoft.com/office/drawing/2014/main" val="3605154738"/>
                    </a:ext>
                  </a:extLst>
                </a:gridCol>
                <a:gridCol w="5827453">
                  <a:extLst>
                    <a:ext uri="{9D8B030D-6E8A-4147-A177-3AD203B41FA5}">
                      <a16:colId xmlns:a16="http://schemas.microsoft.com/office/drawing/2014/main" val="1337460272"/>
                    </a:ext>
                  </a:extLst>
                </a:gridCol>
              </a:tblGrid>
              <a:tr h="342596">
                <a:tc>
                  <a:txBody>
                    <a:bodyPr/>
                    <a:lstStyle/>
                    <a:p>
                      <a:pPr algn="ctr"/>
                      <a:r>
                        <a:rPr lang="en-GB" dirty="0">
                          <a:solidFill>
                            <a:schemeClr val="bg1"/>
                          </a:solidFill>
                        </a:rPr>
                        <a:t>Do</a:t>
                      </a:r>
                    </a:p>
                  </a:txBody>
                  <a:tcPr/>
                </a:tc>
                <a:tc>
                  <a:txBody>
                    <a:bodyPr/>
                    <a:lstStyle/>
                    <a:p>
                      <a:pPr algn="ctr"/>
                      <a:r>
                        <a:rPr lang="en-GB" dirty="0">
                          <a:solidFill>
                            <a:schemeClr val="bg1"/>
                          </a:solidFill>
                        </a:rPr>
                        <a:t>Don’t</a:t>
                      </a:r>
                    </a:p>
                  </a:txBody>
                  <a:tcPr/>
                </a:tc>
                <a:extLst>
                  <a:ext uri="{0D108BD9-81ED-4DB2-BD59-A6C34878D82A}">
                    <a16:rowId xmlns:a16="http://schemas.microsoft.com/office/drawing/2014/main" val="192769405"/>
                  </a:ext>
                </a:extLst>
              </a:tr>
              <a:tr h="1530198">
                <a:tc>
                  <a:txBody>
                    <a:bodyPr/>
                    <a:lstStyle/>
                    <a:p>
                      <a:pPr marL="285750" indent="-285750">
                        <a:buFont typeface="Arial" panose="020B0604020202020204" pitchFamily="34" charset="0"/>
                        <a:buChar char="•"/>
                      </a:pPr>
                      <a:r>
                        <a:rPr lang="en-GB" dirty="0"/>
                        <a:t>Read or study the passages/sources closely </a:t>
                      </a:r>
                    </a:p>
                    <a:p>
                      <a:pPr marL="285750" indent="-285750">
                        <a:buFont typeface="Arial" panose="020B0604020202020204" pitchFamily="34" charset="0"/>
                        <a:buChar char="•"/>
                      </a:pPr>
                      <a:r>
                        <a:rPr lang="en-GB" dirty="0"/>
                        <a:t>Extract as much information from them as possible </a:t>
                      </a:r>
                    </a:p>
                    <a:p>
                      <a:pPr marL="285750" indent="-285750">
                        <a:buFont typeface="Arial" panose="020B0604020202020204" pitchFamily="34" charset="0"/>
                        <a:buChar char="•"/>
                      </a:pPr>
                      <a:r>
                        <a:rPr lang="en-GB" dirty="0"/>
                        <a:t>Take the ‘surface’ points from the sources and look for the deeper or implied points. Include short references.</a:t>
                      </a:r>
                    </a:p>
                    <a:p>
                      <a:pPr marL="285750" indent="-285750">
                        <a:buFont typeface="Arial" panose="020B0604020202020204" pitchFamily="34" charset="0"/>
                        <a:buChar char="•"/>
                      </a:pPr>
                      <a:r>
                        <a:rPr lang="en-GB" dirty="0"/>
                        <a:t>Explain fully why these points are useful in relation to the specific issue in the question – how do they develop our understanding? What important perspective do they give us</a:t>
                      </a:r>
                    </a:p>
                    <a:p>
                      <a:pPr marL="285750" indent="-285750">
                        <a:buFont typeface="Arial" panose="020B0604020202020204" pitchFamily="34" charset="0"/>
                        <a:buChar char="•"/>
                      </a:pPr>
                      <a:r>
                        <a:rPr lang="en-GB" dirty="0"/>
                        <a:t>Corroborate or challenge the points in the sources with other sources and with your own knowledge </a:t>
                      </a:r>
                    </a:p>
                    <a:p>
                      <a:pPr marL="285750" indent="-285750">
                        <a:buFont typeface="Arial" panose="020B0604020202020204" pitchFamily="34" charset="0"/>
                        <a:buChar char="•"/>
                      </a:pPr>
                      <a:r>
                        <a:rPr lang="en-GB" dirty="0"/>
                        <a:t>Consider the reliability of the views/information in the passage and whether this enhances the utility or not</a:t>
                      </a:r>
                    </a:p>
                    <a:p>
                      <a:pPr marL="285750" indent="-285750">
                        <a:buFont typeface="Arial" panose="020B0604020202020204" pitchFamily="34" charset="0"/>
                        <a:buChar char="•"/>
                      </a:pPr>
                      <a:r>
                        <a:rPr lang="en-GB" dirty="0"/>
                        <a:t>Directly answer the ‘how useful’ part of the question </a:t>
                      </a:r>
                    </a:p>
                  </a:txBody>
                  <a:tcPr/>
                </a:tc>
                <a:tc>
                  <a:txBody>
                    <a:bodyPr/>
                    <a:lstStyle/>
                    <a:p>
                      <a:pPr marL="285750" indent="-285750">
                        <a:buFont typeface="Arial" panose="020B0604020202020204" pitchFamily="34" charset="0"/>
                        <a:buChar char="•"/>
                      </a:pPr>
                      <a:r>
                        <a:rPr lang="en-GB" sz="1800" baseline="0" dirty="0"/>
                        <a:t>Lump the views/information of the source(s) into one generalised point as this won’t give you enough range to get the marks </a:t>
                      </a:r>
                    </a:p>
                    <a:p>
                      <a:pPr marL="285750" indent="-285750">
                        <a:buFont typeface="Arial" panose="020B0604020202020204" pitchFamily="34" charset="0"/>
                        <a:buChar char="•"/>
                      </a:pPr>
                      <a:r>
                        <a:rPr lang="en-GB" sz="1800" baseline="0" dirty="0"/>
                        <a:t>Simply describe what the sources say or show – the answer needs to be linked to the issue in the question and to explain why something is useful</a:t>
                      </a:r>
                    </a:p>
                    <a:p>
                      <a:pPr marL="285750" indent="-285750">
                        <a:buFont typeface="Arial" panose="020B0604020202020204" pitchFamily="34" charset="0"/>
                        <a:buChar char="•"/>
                      </a:pPr>
                      <a:r>
                        <a:rPr lang="en-GB" sz="1800" baseline="0" dirty="0"/>
                        <a:t>Try to find a 50/50 split of useful and limited points. This normally means inventing reasons why a source might not be useful and describing what it leaves out. It is better to focus on what is in the passage and only argue limitations if they are included or to do with provenance</a:t>
                      </a:r>
                    </a:p>
                    <a:p>
                      <a:pPr marL="285750" indent="-285750">
                        <a:buFont typeface="Arial" panose="020B0604020202020204" pitchFamily="34" charset="0"/>
                        <a:buChar char="•"/>
                      </a:pPr>
                      <a:r>
                        <a:rPr lang="en-GB" sz="1800" baseline="0" dirty="0"/>
                        <a:t>Include length quotes from the passage or from other sources – no time for this and will mean you are describing </a:t>
                      </a:r>
                    </a:p>
                  </a:txBody>
                  <a:tcPr/>
                </a:tc>
                <a:extLst>
                  <a:ext uri="{0D108BD9-81ED-4DB2-BD59-A6C34878D82A}">
                    <a16:rowId xmlns:a16="http://schemas.microsoft.com/office/drawing/2014/main" val="319240090"/>
                  </a:ext>
                </a:extLst>
              </a:tr>
            </a:tbl>
          </a:graphicData>
        </a:graphic>
      </p:graphicFrame>
    </p:spTree>
    <p:extLst>
      <p:ext uri="{BB962C8B-B14F-4D97-AF65-F5344CB8AC3E}">
        <p14:creationId xmlns:p14="http://schemas.microsoft.com/office/powerpoint/2010/main" val="27836547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500062" y="217487"/>
            <a:ext cx="5945990" cy="3030537"/>
          </a:xfrm>
          <a:prstGeom prst="rect">
            <a:avLst/>
          </a:prstGeom>
          <a:ln w="19050">
            <a:solidFill>
              <a:schemeClr val="bg1"/>
            </a:solidFill>
          </a:ln>
        </p:spPr>
      </p:pic>
      <p:pic>
        <p:nvPicPr>
          <p:cNvPr id="5" name="Picture 4"/>
          <p:cNvPicPr>
            <a:picLocks noChangeAspect="1"/>
          </p:cNvPicPr>
          <p:nvPr/>
        </p:nvPicPr>
        <p:blipFill>
          <a:blip r:embed="rId3"/>
          <a:stretch>
            <a:fillRect/>
          </a:stretch>
        </p:blipFill>
        <p:spPr>
          <a:xfrm>
            <a:off x="4187493" y="819151"/>
            <a:ext cx="4781023" cy="3537834"/>
          </a:xfrm>
          <a:prstGeom prst="rect">
            <a:avLst/>
          </a:prstGeom>
          <a:ln w="19050">
            <a:solidFill>
              <a:schemeClr val="bg1"/>
            </a:solidFill>
          </a:ln>
        </p:spPr>
      </p:pic>
      <p:pic>
        <p:nvPicPr>
          <p:cNvPr id="6" name="Picture 5"/>
          <p:cNvPicPr>
            <a:picLocks noChangeAspect="1"/>
          </p:cNvPicPr>
          <p:nvPr/>
        </p:nvPicPr>
        <p:blipFill>
          <a:blip r:embed="rId4"/>
          <a:stretch>
            <a:fillRect/>
          </a:stretch>
        </p:blipFill>
        <p:spPr>
          <a:xfrm>
            <a:off x="5963606" y="2037425"/>
            <a:ext cx="5980744" cy="4639118"/>
          </a:xfrm>
          <a:prstGeom prst="rect">
            <a:avLst/>
          </a:prstGeom>
          <a:ln w="19050">
            <a:solidFill>
              <a:schemeClr val="bg1"/>
            </a:solidFill>
          </a:ln>
        </p:spPr>
      </p:pic>
      <p:sp>
        <p:nvSpPr>
          <p:cNvPr id="7" name="TextBox 6"/>
          <p:cNvSpPr txBox="1"/>
          <p:nvPr/>
        </p:nvSpPr>
        <p:spPr>
          <a:xfrm>
            <a:off x="439405" y="4815774"/>
            <a:ext cx="4943475" cy="923330"/>
          </a:xfrm>
          <a:prstGeom prst="rect">
            <a:avLst/>
          </a:prstGeom>
          <a:noFill/>
        </p:spPr>
        <p:txBody>
          <a:bodyPr wrap="square" rtlCol="0">
            <a:spAutoFit/>
          </a:bodyPr>
          <a:lstStyle/>
          <a:p>
            <a:r>
              <a:rPr lang="en-GB" dirty="0" smtClean="0"/>
              <a:t>For exam-board example answers, complete with marks and feedback, go to the ‘Exams and Revision’ section of the class materials on Teams </a:t>
            </a:r>
            <a:endParaRPr lang="en-GB" dirty="0"/>
          </a:p>
        </p:txBody>
      </p:sp>
    </p:spTree>
    <p:extLst>
      <p:ext uri="{BB962C8B-B14F-4D97-AF65-F5344CB8AC3E}">
        <p14:creationId xmlns:p14="http://schemas.microsoft.com/office/powerpoint/2010/main" val="20694085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4319" y="277769"/>
            <a:ext cx="6500553" cy="1325563"/>
          </a:xfrm>
          <a:solidFill>
            <a:schemeClr val="tx2">
              <a:lumMod val="60000"/>
              <a:lumOff val="40000"/>
            </a:schemeClr>
          </a:solidFill>
        </p:spPr>
        <p:style>
          <a:lnRef idx="2">
            <a:schemeClr val="accent6"/>
          </a:lnRef>
          <a:fillRef idx="1">
            <a:schemeClr val="lt1"/>
          </a:fillRef>
          <a:effectRef idx="0">
            <a:schemeClr val="accent6"/>
          </a:effectRef>
          <a:fontRef idx="minor">
            <a:schemeClr val="dk1"/>
          </a:fontRef>
        </p:style>
        <p:txBody>
          <a:bodyPr/>
          <a:lstStyle/>
          <a:p>
            <a:pPr algn="ctr"/>
            <a:r>
              <a:rPr lang="en-GB" dirty="0"/>
              <a:t>The Essay Question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340880161"/>
              </p:ext>
            </p:extLst>
          </p:nvPr>
        </p:nvGraphicFramePr>
        <p:xfrm>
          <a:off x="6966065" y="198871"/>
          <a:ext cx="5054139" cy="1483360"/>
        </p:xfrm>
        <a:graphic>
          <a:graphicData uri="http://schemas.openxmlformats.org/drawingml/2006/table">
            <a:tbl>
              <a:tblPr firstRow="1" bandRow="1">
                <a:tableStyleId>{5C22544A-7EE6-4342-B048-85BDC9FD1C3A}</a:tableStyleId>
              </a:tblPr>
              <a:tblGrid>
                <a:gridCol w="4289368">
                  <a:extLst>
                    <a:ext uri="{9D8B030D-6E8A-4147-A177-3AD203B41FA5}">
                      <a16:colId xmlns:a16="http://schemas.microsoft.com/office/drawing/2014/main" val="14887771"/>
                    </a:ext>
                  </a:extLst>
                </a:gridCol>
                <a:gridCol w="764771">
                  <a:extLst>
                    <a:ext uri="{9D8B030D-6E8A-4147-A177-3AD203B41FA5}">
                      <a16:colId xmlns:a16="http://schemas.microsoft.com/office/drawing/2014/main" val="240494520"/>
                    </a:ext>
                  </a:extLst>
                </a:gridCol>
              </a:tblGrid>
              <a:tr h="370840">
                <a:tc gridSpan="2">
                  <a:txBody>
                    <a:bodyPr/>
                    <a:lstStyle/>
                    <a:p>
                      <a:pPr algn="ctr"/>
                      <a:r>
                        <a:rPr lang="en-GB" dirty="0"/>
                        <a:t>30</a:t>
                      </a:r>
                      <a:r>
                        <a:rPr lang="en-GB" baseline="0" dirty="0"/>
                        <a:t> marks</a:t>
                      </a:r>
                      <a:endParaRPr lang="en-GB" dirty="0"/>
                    </a:p>
                  </a:txBody>
                  <a:tcPr anchor="ctr"/>
                </a:tc>
                <a:tc hMerge="1">
                  <a:txBody>
                    <a:bodyPr/>
                    <a:lstStyle/>
                    <a:p>
                      <a:endParaRPr lang="en-GB" dirty="0"/>
                    </a:p>
                  </a:txBody>
                  <a:tcPr/>
                </a:tc>
                <a:extLst>
                  <a:ext uri="{0D108BD9-81ED-4DB2-BD59-A6C34878D82A}">
                    <a16:rowId xmlns:a16="http://schemas.microsoft.com/office/drawing/2014/main" val="3905283992"/>
                  </a:ext>
                </a:extLst>
              </a:tr>
              <a:tr h="370840">
                <a:tc>
                  <a:txBody>
                    <a:bodyPr/>
                    <a:lstStyle/>
                    <a:p>
                      <a:r>
                        <a:rPr lang="en-GB"/>
                        <a:t>Use and evaluation of the ancient sources</a:t>
                      </a:r>
                    </a:p>
                  </a:txBody>
                  <a:tcPr/>
                </a:tc>
                <a:tc>
                  <a:txBody>
                    <a:bodyPr/>
                    <a:lstStyle/>
                    <a:p>
                      <a:pPr algn="ctr"/>
                      <a:r>
                        <a:rPr lang="en-GB"/>
                        <a:t>15/30</a:t>
                      </a:r>
                    </a:p>
                  </a:txBody>
                  <a:tcPr anchor="ctr"/>
                </a:tc>
                <a:extLst>
                  <a:ext uri="{0D108BD9-81ED-4DB2-BD59-A6C34878D82A}">
                    <a16:rowId xmlns:a16="http://schemas.microsoft.com/office/drawing/2014/main" val="3652193348"/>
                  </a:ext>
                </a:extLst>
              </a:tr>
              <a:tr h="370840">
                <a:tc>
                  <a:txBody>
                    <a:bodyPr/>
                    <a:lstStyle/>
                    <a:p>
                      <a:r>
                        <a:rPr lang="en-GB" dirty="0"/>
                        <a:t>Analysis</a:t>
                      </a:r>
                      <a:r>
                        <a:rPr lang="en-GB" baseline="0" dirty="0"/>
                        <a:t> and Evaluation</a:t>
                      </a:r>
                      <a:endParaRPr lang="en-GB" dirty="0"/>
                    </a:p>
                  </a:txBody>
                  <a:tcPr/>
                </a:tc>
                <a:tc>
                  <a:txBody>
                    <a:bodyPr/>
                    <a:lstStyle/>
                    <a:p>
                      <a:pPr algn="ctr"/>
                      <a:r>
                        <a:rPr lang="en-GB"/>
                        <a:t>10/30</a:t>
                      </a:r>
                    </a:p>
                  </a:txBody>
                  <a:tcPr anchor="ctr"/>
                </a:tc>
                <a:extLst>
                  <a:ext uri="{0D108BD9-81ED-4DB2-BD59-A6C34878D82A}">
                    <a16:rowId xmlns:a16="http://schemas.microsoft.com/office/drawing/2014/main" val="2124522670"/>
                  </a:ext>
                </a:extLst>
              </a:tr>
              <a:tr h="370840">
                <a:tc>
                  <a:txBody>
                    <a:bodyPr/>
                    <a:lstStyle/>
                    <a:p>
                      <a:r>
                        <a:rPr lang="en-GB"/>
                        <a:t>Own Knowledge </a:t>
                      </a:r>
                    </a:p>
                  </a:txBody>
                  <a:tcPr/>
                </a:tc>
                <a:tc>
                  <a:txBody>
                    <a:bodyPr/>
                    <a:lstStyle/>
                    <a:p>
                      <a:pPr algn="ctr"/>
                      <a:r>
                        <a:rPr lang="en-GB"/>
                        <a:t>5/30</a:t>
                      </a:r>
                    </a:p>
                  </a:txBody>
                  <a:tcPr anchor="ctr"/>
                </a:tc>
                <a:extLst>
                  <a:ext uri="{0D108BD9-81ED-4DB2-BD59-A6C34878D82A}">
                    <a16:rowId xmlns:a16="http://schemas.microsoft.com/office/drawing/2014/main" val="914602638"/>
                  </a:ext>
                </a:extLst>
              </a:tr>
            </a:tbl>
          </a:graphicData>
        </a:graphic>
      </p:graphicFrame>
      <p:sp>
        <p:nvSpPr>
          <p:cNvPr id="6" name="TextBox 5"/>
          <p:cNvSpPr txBox="1"/>
          <p:nvPr/>
        </p:nvSpPr>
        <p:spPr>
          <a:xfrm>
            <a:off x="340822" y="1928553"/>
            <a:ext cx="11546378" cy="1754326"/>
          </a:xfrm>
          <a:prstGeom prst="rect">
            <a:avLst/>
          </a:prstGeom>
          <a:noFill/>
        </p:spPr>
        <p:txBody>
          <a:bodyPr wrap="square" rtlCol="0">
            <a:spAutoFit/>
          </a:bodyPr>
          <a:lstStyle/>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1" i="0" u="none" strike="noStrike" kern="1200" cap="none" spc="0" normalizeH="0" baseline="0" noProof="0" dirty="0">
                <a:ln>
                  <a:noFill/>
                </a:ln>
                <a:solidFill>
                  <a:srgbClr val="FFC000"/>
                </a:solidFill>
                <a:effectLst/>
                <a:uLnTx/>
                <a:uFillTx/>
                <a:latin typeface="Corbel" panose="020B0503020204020204"/>
                <a:ea typeface="+mn-ea"/>
                <a:cs typeface="+mn-cs"/>
              </a:rPr>
              <a:t>Read the question carefully and highlight any key information you are given: </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orbel" panose="020B0503020204020204"/>
              <a:ea typeface="+mn-ea"/>
              <a:cs typeface="+mn-cs"/>
            </a:endParaRPr>
          </a:p>
          <a:p>
            <a:pPr marL="742950" marR="0" lvl="1" indent="-285750" algn="l" defTabSz="4572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GB" sz="1800" b="0" i="0" u="none" strike="noStrike" kern="1200" cap="none" spc="0" normalizeH="0" baseline="0" noProof="0" dirty="0">
                <a:ln>
                  <a:noFill/>
                </a:ln>
                <a:solidFill>
                  <a:prstClr val="white"/>
                </a:solidFill>
                <a:effectLst/>
                <a:uLnTx/>
                <a:uFillTx/>
                <a:latin typeface="Corbel" panose="020B0503020204020204"/>
                <a:ea typeface="+mn-ea"/>
                <a:cs typeface="+mn-cs"/>
              </a:rPr>
              <a:t>what date range does the question give you? If this isn’t stated then write it on the question</a:t>
            </a:r>
          </a:p>
          <a:p>
            <a:pPr marL="742950" marR="0" lvl="1" indent="-285750" algn="l" defTabSz="4572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GB" sz="1800" b="0" i="0" u="none" strike="noStrike" kern="1200" cap="none" spc="0" normalizeH="0" baseline="0" noProof="0" dirty="0">
                <a:ln>
                  <a:noFill/>
                </a:ln>
                <a:solidFill>
                  <a:prstClr val="white"/>
                </a:solidFill>
                <a:effectLst/>
                <a:uLnTx/>
                <a:uFillTx/>
                <a:latin typeface="Corbel" panose="020B0503020204020204"/>
                <a:ea typeface="+mn-ea"/>
                <a:cs typeface="+mn-cs"/>
              </a:rPr>
              <a:t>What is the issue in the question? Highlight and if necessary explain this</a:t>
            </a:r>
          </a:p>
          <a:p>
            <a:pPr marL="742950" marR="0" lvl="1" indent="-285750" algn="l" defTabSz="4572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GB" sz="1800" b="0" i="0" u="none" strike="noStrike" kern="1200" cap="none" spc="0" normalizeH="0" baseline="0" noProof="0" dirty="0">
                <a:ln>
                  <a:noFill/>
                </a:ln>
                <a:solidFill>
                  <a:prstClr val="white"/>
                </a:solidFill>
                <a:effectLst/>
                <a:uLnTx/>
                <a:uFillTx/>
                <a:latin typeface="Corbel" panose="020B0503020204020204"/>
                <a:ea typeface="+mn-ea"/>
                <a:cs typeface="+mn-cs"/>
              </a:rPr>
              <a:t>Spot any judgement words in the question that you could support/challenge (e.g. ‘completely’, ‘always’)</a:t>
            </a:r>
          </a:p>
          <a:p>
            <a:pPr marL="742950" marR="0" lvl="1" indent="-285750" algn="l" defTabSz="4572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GB" sz="1800" b="0" i="0" u="none" strike="noStrike" kern="1200" cap="none" spc="0" normalizeH="0" baseline="0" noProof="0" dirty="0">
                <a:ln>
                  <a:noFill/>
                </a:ln>
                <a:solidFill>
                  <a:prstClr val="white"/>
                </a:solidFill>
                <a:effectLst/>
                <a:uLnTx/>
                <a:uFillTx/>
                <a:latin typeface="Corbel" panose="020B0503020204020204"/>
                <a:ea typeface="+mn-ea"/>
                <a:cs typeface="+mn-cs"/>
              </a:rPr>
              <a:t>Is the question asking about a change over the period or within a more specific time-frame?</a:t>
            </a:r>
          </a:p>
        </p:txBody>
      </p:sp>
      <p:sp>
        <p:nvSpPr>
          <p:cNvPr id="7" name="TextBox 6"/>
          <p:cNvSpPr txBox="1"/>
          <p:nvPr/>
        </p:nvSpPr>
        <p:spPr>
          <a:xfrm>
            <a:off x="340822" y="4008100"/>
            <a:ext cx="11546378" cy="646331"/>
          </a:xfrm>
          <a:prstGeom prst="rect">
            <a:avLst/>
          </a:prstGeom>
          <a:noFill/>
        </p:spPr>
        <p:txBody>
          <a:bodyPr wrap="square" rtlCol="0">
            <a:spAutoFit/>
          </a:bodyPr>
          <a:lstStyle/>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1" i="0" u="none" strike="noStrike" kern="1200" cap="none" spc="0" normalizeH="0" baseline="0" noProof="0" dirty="0">
                <a:ln>
                  <a:noFill/>
                </a:ln>
                <a:solidFill>
                  <a:srgbClr val="FFC000"/>
                </a:solidFill>
                <a:effectLst/>
                <a:uLnTx/>
                <a:uFillTx/>
                <a:latin typeface="Corbel" panose="020B0503020204020204"/>
                <a:ea typeface="+mn-ea"/>
                <a:cs typeface="+mn-cs"/>
              </a:rPr>
              <a:t>Spend a minimum of 5 minutes planning your answer </a:t>
            </a:r>
            <a:r>
              <a:rPr kumimoji="0" lang="en-GB" sz="1800" b="1" i="0" u="none" strike="noStrike" kern="1200" cap="none" spc="0" normalizeH="0" baseline="0" noProof="0" dirty="0">
                <a:ln>
                  <a:noFill/>
                </a:ln>
                <a:solidFill>
                  <a:prstClr val="white"/>
                </a:solidFill>
                <a:effectLst/>
                <a:uLnTx/>
                <a:uFillTx/>
                <a:latin typeface="Corbel" panose="020B0503020204020204"/>
                <a:ea typeface="+mn-ea"/>
                <a:cs typeface="+mn-cs"/>
              </a:rPr>
              <a:t>– </a:t>
            </a:r>
            <a:r>
              <a:rPr kumimoji="0" lang="en-GB" sz="1800" b="0" i="0" u="none" strike="noStrike" kern="1200" cap="none" spc="0" normalizeH="0" baseline="0" noProof="0" dirty="0">
                <a:ln>
                  <a:noFill/>
                </a:ln>
                <a:solidFill>
                  <a:prstClr val="white"/>
                </a:solidFill>
                <a:effectLst/>
                <a:uLnTx/>
                <a:uFillTx/>
                <a:latin typeface="Corbel" panose="020B0503020204020204"/>
                <a:ea typeface="+mn-ea"/>
                <a:cs typeface="+mn-cs"/>
              </a:rPr>
              <a:t>record the key sources you will use in the answer along with the arguments supporting and challenging the question that you will make – aim</a:t>
            </a:r>
            <a:r>
              <a:rPr kumimoji="0" lang="en-GB" sz="1800" b="0" i="0" u="none" strike="noStrike" kern="1200" cap="none" spc="0" normalizeH="0" noProof="0" dirty="0">
                <a:ln>
                  <a:noFill/>
                </a:ln>
                <a:solidFill>
                  <a:prstClr val="white"/>
                </a:solidFill>
                <a:effectLst/>
                <a:uLnTx/>
                <a:uFillTx/>
                <a:latin typeface="Corbel" panose="020B0503020204020204"/>
                <a:ea typeface="+mn-ea"/>
                <a:cs typeface="+mn-cs"/>
              </a:rPr>
              <a:t> for 2 brief bullet-point lists</a:t>
            </a:r>
            <a:r>
              <a:rPr kumimoji="0" lang="en-GB" sz="1800" b="0" i="0" u="none" strike="noStrike" kern="1200" cap="none" spc="0" normalizeH="0" baseline="0" noProof="0" dirty="0">
                <a:ln>
                  <a:noFill/>
                </a:ln>
                <a:solidFill>
                  <a:prstClr val="white"/>
                </a:solidFill>
                <a:effectLst/>
                <a:uLnTx/>
                <a:uFillTx/>
                <a:latin typeface="Corbel" panose="020B0503020204020204"/>
                <a:ea typeface="+mn-ea"/>
                <a:cs typeface="+mn-cs"/>
              </a:rPr>
              <a:t>  </a:t>
            </a:r>
            <a:endParaRPr kumimoji="0" lang="en-GB" sz="1800" b="1" i="0" u="none" strike="noStrike" kern="1200" cap="none" spc="0" normalizeH="0" baseline="0" noProof="0" dirty="0">
              <a:ln>
                <a:noFill/>
              </a:ln>
              <a:solidFill>
                <a:prstClr val="white"/>
              </a:solidFill>
              <a:effectLst/>
              <a:uLnTx/>
              <a:uFillTx/>
              <a:latin typeface="Corbel" panose="020B0503020204020204"/>
              <a:ea typeface="+mn-ea"/>
              <a:cs typeface="+mn-cs"/>
            </a:endParaRPr>
          </a:p>
        </p:txBody>
      </p:sp>
      <p:sp>
        <p:nvSpPr>
          <p:cNvPr id="8" name="TextBox 7"/>
          <p:cNvSpPr txBox="1"/>
          <p:nvPr/>
        </p:nvSpPr>
        <p:spPr>
          <a:xfrm>
            <a:off x="340822" y="5098853"/>
            <a:ext cx="11546378" cy="1200329"/>
          </a:xfrm>
          <a:prstGeom prst="rect">
            <a:avLst/>
          </a:prstGeom>
          <a:noFill/>
        </p:spPr>
        <p:txBody>
          <a:bodyPr wrap="square" rtlCol="0">
            <a:spAutoFit/>
          </a:bodyPr>
          <a:lstStyle/>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1" i="0" u="none" strike="noStrike" kern="1200" cap="none" spc="0" normalizeH="0" baseline="0" noProof="0" dirty="0">
                <a:ln>
                  <a:noFill/>
                </a:ln>
                <a:solidFill>
                  <a:srgbClr val="FFC000"/>
                </a:solidFill>
                <a:effectLst/>
                <a:uLnTx/>
                <a:uFillTx/>
                <a:latin typeface="Corbel" panose="020B0503020204020204"/>
                <a:ea typeface="+mn-ea"/>
                <a:cs typeface="+mn-cs"/>
              </a:rPr>
              <a:t>Introduction</a:t>
            </a:r>
            <a:endParaRPr kumimoji="0" lang="en-GB" sz="1800" b="1" i="0" u="none" strike="noStrike" kern="1200" cap="none" spc="0" normalizeH="0" baseline="0" noProof="0" dirty="0">
              <a:ln>
                <a:noFill/>
              </a:ln>
              <a:solidFill>
                <a:prstClr val="white"/>
              </a:solidFill>
              <a:effectLst/>
              <a:uLnTx/>
              <a:uFillTx/>
              <a:latin typeface="Corbel" panose="020B0503020204020204"/>
              <a:ea typeface="+mn-ea"/>
              <a:cs typeface="+mn-cs"/>
            </a:endParaRPr>
          </a:p>
          <a:p>
            <a:pPr marL="742950" marR="0" lvl="1" indent="-285750" algn="l" defTabSz="4572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GB" sz="1800" b="0" i="0" u="none" strike="noStrike" kern="1200" cap="none" spc="0" normalizeH="0" baseline="0" noProof="0" dirty="0">
                <a:ln>
                  <a:noFill/>
                </a:ln>
                <a:solidFill>
                  <a:prstClr val="white"/>
                </a:solidFill>
                <a:effectLst/>
                <a:uLnTx/>
                <a:uFillTx/>
                <a:latin typeface="Corbel" panose="020B0503020204020204"/>
                <a:ea typeface="+mn-ea"/>
                <a:cs typeface="+mn-cs"/>
              </a:rPr>
              <a:t>Start by re-wording the question to show your understanding of it</a:t>
            </a:r>
          </a:p>
          <a:p>
            <a:pPr marL="742950" marR="0" lvl="1" indent="-285750" algn="l" defTabSz="4572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GB" sz="1800" b="0" i="0" u="none" strike="noStrike" kern="1200" cap="none" spc="0" normalizeH="0" baseline="0" noProof="0" dirty="0">
                <a:ln>
                  <a:noFill/>
                </a:ln>
                <a:solidFill>
                  <a:prstClr val="white"/>
                </a:solidFill>
                <a:effectLst/>
                <a:uLnTx/>
                <a:uFillTx/>
                <a:latin typeface="Corbel" panose="020B0503020204020204"/>
                <a:ea typeface="+mn-ea"/>
                <a:cs typeface="+mn-cs"/>
              </a:rPr>
              <a:t>Outline the arguments you will make for and against the issue in the question</a:t>
            </a:r>
          </a:p>
          <a:p>
            <a:pPr marL="742950" marR="0" lvl="1" indent="-285750" algn="l" defTabSz="4572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GB" sz="1800" b="0" i="0" u="none" strike="noStrike" kern="1200" cap="none" spc="0" normalizeH="0" baseline="0" noProof="0" dirty="0">
                <a:ln>
                  <a:noFill/>
                </a:ln>
                <a:solidFill>
                  <a:prstClr val="white"/>
                </a:solidFill>
                <a:effectLst/>
                <a:uLnTx/>
                <a:uFillTx/>
                <a:latin typeface="Corbel" panose="020B0503020204020204"/>
                <a:ea typeface="+mn-ea"/>
                <a:cs typeface="+mn-cs"/>
              </a:rPr>
              <a:t>Provide an overall judgement that you can then come back to in your conclusion – OCR are very keen on this </a:t>
            </a:r>
          </a:p>
        </p:txBody>
      </p:sp>
    </p:spTree>
    <p:extLst>
      <p:ext uri="{BB962C8B-B14F-4D97-AF65-F5344CB8AC3E}">
        <p14:creationId xmlns:p14="http://schemas.microsoft.com/office/powerpoint/2010/main" val="560435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4319" y="277769"/>
            <a:ext cx="6500553" cy="1325563"/>
          </a:xfrm>
          <a:solidFill>
            <a:schemeClr val="tx2">
              <a:lumMod val="60000"/>
              <a:lumOff val="40000"/>
            </a:schemeClr>
          </a:solidFill>
        </p:spPr>
        <p:style>
          <a:lnRef idx="2">
            <a:schemeClr val="accent6"/>
          </a:lnRef>
          <a:fillRef idx="1">
            <a:schemeClr val="lt1"/>
          </a:fillRef>
          <a:effectRef idx="0">
            <a:schemeClr val="accent6"/>
          </a:effectRef>
          <a:fontRef idx="minor">
            <a:schemeClr val="dk1"/>
          </a:fontRef>
        </p:style>
        <p:txBody>
          <a:bodyPr/>
          <a:lstStyle/>
          <a:p>
            <a:pPr algn="ctr"/>
            <a:r>
              <a:rPr lang="en-GB" dirty="0"/>
              <a:t>The Essay Question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78064225"/>
              </p:ext>
            </p:extLst>
          </p:nvPr>
        </p:nvGraphicFramePr>
        <p:xfrm>
          <a:off x="6966065" y="198871"/>
          <a:ext cx="5054139" cy="1483360"/>
        </p:xfrm>
        <a:graphic>
          <a:graphicData uri="http://schemas.openxmlformats.org/drawingml/2006/table">
            <a:tbl>
              <a:tblPr firstRow="1" bandRow="1">
                <a:tableStyleId>{5C22544A-7EE6-4342-B048-85BDC9FD1C3A}</a:tableStyleId>
              </a:tblPr>
              <a:tblGrid>
                <a:gridCol w="4289368">
                  <a:extLst>
                    <a:ext uri="{9D8B030D-6E8A-4147-A177-3AD203B41FA5}">
                      <a16:colId xmlns:a16="http://schemas.microsoft.com/office/drawing/2014/main" val="14887771"/>
                    </a:ext>
                  </a:extLst>
                </a:gridCol>
                <a:gridCol w="764771">
                  <a:extLst>
                    <a:ext uri="{9D8B030D-6E8A-4147-A177-3AD203B41FA5}">
                      <a16:colId xmlns:a16="http://schemas.microsoft.com/office/drawing/2014/main" val="240494520"/>
                    </a:ext>
                  </a:extLst>
                </a:gridCol>
              </a:tblGrid>
              <a:tr h="370840">
                <a:tc gridSpan="2">
                  <a:txBody>
                    <a:bodyPr/>
                    <a:lstStyle/>
                    <a:p>
                      <a:pPr algn="ctr"/>
                      <a:r>
                        <a:rPr lang="en-GB" dirty="0"/>
                        <a:t>30</a:t>
                      </a:r>
                      <a:r>
                        <a:rPr lang="en-GB" baseline="0" dirty="0"/>
                        <a:t> marks</a:t>
                      </a:r>
                      <a:endParaRPr lang="en-GB" dirty="0"/>
                    </a:p>
                  </a:txBody>
                  <a:tcPr anchor="ctr"/>
                </a:tc>
                <a:tc hMerge="1">
                  <a:txBody>
                    <a:bodyPr/>
                    <a:lstStyle/>
                    <a:p>
                      <a:endParaRPr lang="en-GB" dirty="0"/>
                    </a:p>
                  </a:txBody>
                  <a:tcPr/>
                </a:tc>
                <a:extLst>
                  <a:ext uri="{0D108BD9-81ED-4DB2-BD59-A6C34878D82A}">
                    <a16:rowId xmlns:a16="http://schemas.microsoft.com/office/drawing/2014/main" val="3905283992"/>
                  </a:ext>
                </a:extLst>
              </a:tr>
              <a:tr h="370840">
                <a:tc>
                  <a:txBody>
                    <a:bodyPr/>
                    <a:lstStyle/>
                    <a:p>
                      <a:r>
                        <a:rPr lang="en-GB"/>
                        <a:t>Use and evaluation of the ancient sources</a:t>
                      </a:r>
                    </a:p>
                  </a:txBody>
                  <a:tcPr/>
                </a:tc>
                <a:tc>
                  <a:txBody>
                    <a:bodyPr/>
                    <a:lstStyle/>
                    <a:p>
                      <a:pPr algn="ctr"/>
                      <a:r>
                        <a:rPr lang="en-GB"/>
                        <a:t>15/30</a:t>
                      </a:r>
                    </a:p>
                  </a:txBody>
                  <a:tcPr anchor="ctr"/>
                </a:tc>
                <a:extLst>
                  <a:ext uri="{0D108BD9-81ED-4DB2-BD59-A6C34878D82A}">
                    <a16:rowId xmlns:a16="http://schemas.microsoft.com/office/drawing/2014/main" val="3652193348"/>
                  </a:ext>
                </a:extLst>
              </a:tr>
              <a:tr h="370840">
                <a:tc>
                  <a:txBody>
                    <a:bodyPr/>
                    <a:lstStyle/>
                    <a:p>
                      <a:r>
                        <a:rPr lang="en-GB" dirty="0"/>
                        <a:t>Analysis</a:t>
                      </a:r>
                      <a:r>
                        <a:rPr lang="en-GB" baseline="0" dirty="0"/>
                        <a:t> and Evaluation</a:t>
                      </a:r>
                      <a:endParaRPr lang="en-GB" dirty="0"/>
                    </a:p>
                  </a:txBody>
                  <a:tcPr/>
                </a:tc>
                <a:tc>
                  <a:txBody>
                    <a:bodyPr/>
                    <a:lstStyle/>
                    <a:p>
                      <a:pPr algn="ctr"/>
                      <a:r>
                        <a:rPr lang="en-GB"/>
                        <a:t>10/30</a:t>
                      </a:r>
                    </a:p>
                  </a:txBody>
                  <a:tcPr anchor="ctr"/>
                </a:tc>
                <a:extLst>
                  <a:ext uri="{0D108BD9-81ED-4DB2-BD59-A6C34878D82A}">
                    <a16:rowId xmlns:a16="http://schemas.microsoft.com/office/drawing/2014/main" val="2124522670"/>
                  </a:ext>
                </a:extLst>
              </a:tr>
              <a:tr h="370840">
                <a:tc>
                  <a:txBody>
                    <a:bodyPr/>
                    <a:lstStyle/>
                    <a:p>
                      <a:r>
                        <a:rPr lang="en-GB"/>
                        <a:t>Own Knowledge </a:t>
                      </a:r>
                    </a:p>
                  </a:txBody>
                  <a:tcPr/>
                </a:tc>
                <a:tc>
                  <a:txBody>
                    <a:bodyPr/>
                    <a:lstStyle/>
                    <a:p>
                      <a:pPr algn="ctr"/>
                      <a:r>
                        <a:rPr lang="en-GB"/>
                        <a:t>5/30</a:t>
                      </a:r>
                    </a:p>
                  </a:txBody>
                  <a:tcPr anchor="ctr"/>
                </a:tc>
                <a:extLst>
                  <a:ext uri="{0D108BD9-81ED-4DB2-BD59-A6C34878D82A}">
                    <a16:rowId xmlns:a16="http://schemas.microsoft.com/office/drawing/2014/main" val="914602638"/>
                  </a:ext>
                </a:extLst>
              </a:tr>
            </a:tbl>
          </a:graphicData>
        </a:graphic>
      </p:graphicFrame>
      <p:sp>
        <p:nvSpPr>
          <p:cNvPr id="6" name="TextBox 5"/>
          <p:cNvSpPr txBox="1"/>
          <p:nvPr/>
        </p:nvSpPr>
        <p:spPr>
          <a:xfrm>
            <a:off x="340822" y="1803862"/>
            <a:ext cx="11546378" cy="2031325"/>
          </a:xfrm>
          <a:prstGeom prst="rect">
            <a:avLst/>
          </a:prstGeom>
          <a:noFill/>
        </p:spPr>
        <p:txBody>
          <a:bodyPr wrap="square" rtlCol="0">
            <a:spAutoFit/>
          </a:bodyPr>
          <a:lstStyle/>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1" i="0" u="none" strike="noStrike" kern="1200" cap="none" spc="0" normalizeH="0" baseline="0" noProof="0" dirty="0">
                <a:ln>
                  <a:noFill/>
                </a:ln>
                <a:solidFill>
                  <a:srgbClr val="FFC000"/>
                </a:solidFill>
                <a:effectLst/>
                <a:uLnTx/>
                <a:uFillTx/>
                <a:latin typeface="Corbel" panose="020B0503020204020204"/>
                <a:ea typeface="+mn-ea"/>
                <a:cs typeface="+mn-cs"/>
              </a:rPr>
              <a:t>Main Paragraphs (3-5)</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orbel" panose="020B0503020204020204"/>
              <a:ea typeface="+mn-ea"/>
              <a:cs typeface="+mn-cs"/>
            </a:endParaRPr>
          </a:p>
          <a:p>
            <a:pPr marL="742950" marR="0" lvl="1" indent="-285750" algn="l" defTabSz="4572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GB" sz="1800" b="0" i="0" u="none" strike="noStrike" kern="1200" cap="none" spc="0" normalizeH="0" baseline="0" noProof="0" dirty="0">
                <a:ln>
                  <a:noFill/>
                </a:ln>
                <a:solidFill>
                  <a:prstClr val="white"/>
                </a:solidFill>
                <a:effectLst/>
                <a:uLnTx/>
                <a:uFillTx/>
                <a:latin typeface="Corbel" panose="020B0503020204020204"/>
                <a:ea typeface="+mn-ea"/>
                <a:cs typeface="+mn-cs"/>
              </a:rPr>
              <a:t>Start with a clear signpost sentence introducing the point you are going to make and linking it to the question</a:t>
            </a:r>
          </a:p>
          <a:p>
            <a:pPr marL="742950" marR="0" lvl="1" indent="-285750" algn="l" defTabSz="4572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GB" sz="1800" b="0" i="0" u="none" strike="noStrike" kern="1200" cap="none" spc="0" normalizeH="0" baseline="0" noProof="0" dirty="0">
                <a:ln>
                  <a:noFill/>
                </a:ln>
                <a:solidFill>
                  <a:prstClr val="white"/>
                </a:solidFill>
                <a:effectLst/>
                <a:uLnTx/>
                <a:uFillTx/>
                <a:latin typeface="Corbel" panose="020B0503020204020204"/>
                <a:ea typeface="+mn-ea"/>
                <a:cs typeface="+mn-cs"/>
              </a:rPr>
              <a:t>Develop this point using a range of evidence from the ancient sources and your own knowledge </a:t>
            </a:r>
          </a:p>
          <a:p>
            <a:pPr marL="742950" marR="0" lvl="1" indent="-285750" algn="l" defTabSz="4572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GB" sz="1800" b="0" i="0" u="none" strike="noStrike" kern="1200" cap="none" spc="0" normalizeH="0" baseline="0" noProof="0" dirty="0">
                <a:ln>
                  <a:noFill/>
                </a:ln>
                <a:solidFill>
                  <a:prstClr val="white"/>
                </a:solidFill>
                <a:effectLst/>
                <a:uLnTx/>
                <a:uFillTx/>
                <a:latin typeface="Corbel" panose="020B0503020204020204"/>
                <a:ea typeface="+mn-ea"/>
                <a:cs typeface="+mn-cs"/>
              </a:rPr>
              <a:t>Argue the significance of the point you are making fully – why is it important/significant but why might it also be limited?</a:t>
            </a:r>
          </a:p>
          <a:p>
            <a:pPr marL="742950" marR="0" lvl="1" indent="-285750" algn="l" defTabSz="4572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GB" sz="1800" b="0" i="0" u="none" strike="noStrike" kern="1200" cap="none" spc="0" normalizeH="0" baseline="0" noProof="0" dirty="0">
                <a:ln>
                  <a:noFill/>
                </a:ln>
                <a:solidFill>
                  <a:prstClr val="white"/>
                </a:solidFill>
                <a:effectLst/>
                <a:uLnTx/>
                <a:uFillTx/>
                <a:latin typeface="Corbel" panose="020B0503020204020204"/>
                <a:ea typeface="+mn-ea"/>
                <a:cs typeface="+mn-cs"/>
              </a:rPr>
              <a:t>Link the paragraph back to the question</a:t>
            </a:r>
          </a:p>
        </p:txBody>
      </p:sp>
      <p:sp>
        <p:nvSpPr>
          <p:cNvPr id="9" name="TextBox 8"/>
          <p:cNvSpPr txBox="1"/>
          <p:nvPr/>
        </p:nvSpPr>
        <p:spPr>
          <a:xfrm>
            <a:off x="340822" y="3956818"/>
            <a:ext cx="11546378" cy="2585323"/>
          </a:xfrm>
          <a:prstGeom prst="rect">
            <a:avLst/>
          </a:prstGeom>
          <a:noFill/>
        </p:spPr>
        <p:txBody>
          <a:bodyPr wrap="square" rtlCol="0">
            <a:spAutoFit/>
          </a:bodyPr>
          <a:lstStyle/>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1" i="0" u="none" strike="noStrike" kern="1200" cap="none" spc="0" normalizeH="0" baseline="0" noProof="0" dirty="0">
                <a:ln>
                  <a:noFill/>
                </a:ln>
                <a:solidFill>
                  <a:srgbClr val="FFC000"/>
                </a:solidFill>
                <a:effectLst/>
                <a:uLnTx/>
                <a:uFillTx/>
                <a:latin typeface="Corbel" panose="020B0503020204020204"/>
                <a:ea typeface="+mn-ea"/>
                <a:cs typeface="+mn-cs"/>
              </a:rPr>
              <a:t>Using the source</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orbel" panose="020B0503020204020204"/>
              <a:ea typeface="+mn-ea"/>
              <a:cs typeface="+mn-cs"/>
            </a:endParaRPr>
          </a:p>
          <a:p>
            <a:pPr marL="742950" marR="0" lvl="1" indent="-285750" algn="l" defTabSz="4572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GB" sz="1800" b="0" i="0" u="none" strike="noStrike" kern="1200" cap="none" spc="0" normalizeH="0" baseline="0" noProof="0" dirty="0">
                <a:ln>
                  <a:noFill/>
                </a:ln>
                <a:solidFill>
                  <a:prstClr val="white"/>
                </a:solidFill>
                <a:effectLst/>
                <a:uLnTx/>
                <a:uFillTx/>
                <a:latin typeface="Corbel" panose="020B0503020204020204"/>
                <a:ea typeface="+mn-ea"/>
                <a:cs typeface="+mn-cs"/>
              </a:rPr>
              <a:t>Focus on including a range and variety of ancient sources (where possible more than just written ones)</a:t>
            </a:r>
          </a:p>
          <a:p>
            <a:pPr marL="742950" marR="0" lvl="1" indent="-285750" algn="l" defTabSz="4572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GB" sz="1800" b="0" i="0" u="none" strike="noStrike" kern="1200" cap="none" spc="0" normalizeH="0" baseline="0" noProof="0" dirty="0">
                <a:ln>
                  <a:noFill/>
                </a:ln>
                <a:solidFill>
                  <a:prstClr val="white"/>
                </a:solidFill>
                <a:effectLst/>
                <a:uLnTx/>
                <a:uFillTx/>
                <a:latin typeface="Corbel" panose="020B0503020204020204"/>
                <a:ea typeface="+mn-ea"/>
                <a:cs typeface="+mn-cs"/>
              </a:rPr>
              <a:t>When you include a source reference the author clearly – don’t assume the marker will know this</a:t>
            </a:r>
          </a:p>
          <a:p>
            <a:pPr marL="742950" marR="0" lvl="1" indent="-285750" algn="l" defTabSz="4572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GB" sz="1800" b="0" i="0" u="none" strike="noStrike" kern="1200" cap="none" spc="0" normalizeH="0" baseline="0" noProof="0" dirty="0">
                <a:ln>
                  <a:noFill/>
                </a:ln>
                <a:solidFill>
                  <a:prstClr val="white"/>
                </a:solidFill>
                <a:effectLst/>
                <a:uLnTx/>
                <a:uFillTx/>
                <a:latin typeface="Corbel" panose="020B0503020204020204"/>
                <a:ea typeface="+mn-ea"/>
                <a:cs typeface="+mn-cs"/>
              </a:rPr>
              <a:t>You will get marks for using the sources as supporting evidence but also need to evaluate why sources have certain views and how reliable these are</a:t>
            </a:r>
          </a:p>
          <a:p>
            <a:pPr marL="742950" marR="0" lvl="1" indent="-285750" algn="l" defTabSz="4572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GB" sz="1800" b="0" i="0" u="none" strike="noStrike" kern="1200" cap="none" spc="0" normalizeH="0" baseline="0" noProof="0" dirty="0">
                <a:ln>
                  <a:noFill/>
                </a:ln>
                <a:solidFill>
                  <a:prstClr val="white"/>
                </a:solidFill>
                <a:effectLst/>
                <a:uLnTx/>
                <a:uFillTx/>
                <a:latin typeface="Corbel" panose="020B0503020204020204"/>
                <a:ea typeface="+mn-ea"/>
                <a:cs typeface="+mn-cs"/>
              </a:rPr>
              <a:t>You can do this by: (1) challenging/supporting sources with your own knowledge (2) challenging/supporting sources with other sources (3) reaching judgements about how the provenance or context of a source makes what it is saying more or less reliable </a:t>
            </a:r>
          </a:p>
        </p:txBody>
      </p:sp>
    </p:spTree>
    <p:extLst>
      <p:ext uri="{BB962C8B-B14F-4D97-AF65-F5344CB8AC3E}">
        <p14:creationId xmlns:p14="http://schemas.microsoft.com/office/powerpoint/2010/main" val="2262089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4319" y="277769"/>
            <a:ext cx="6500553" cy="1325563"/>
          </a:xfrm>
          <a:solidFill>
            <a:schemeClr val="tx2">
              <a:lumMod val="60000"/>
              <a:lumOff val="40000"/>
            </a:schemeClr>
          </a:solidFill>
        </p:spPr>
        <p:style>
          <a:lnRef idx="2">
            <a:schemeClr val="accent6"/>
          </a:lnRef>
          <a:fillRef idx="1">
            <a:schemeClr val="lt1"/>
          </a:fillRef>
          <a:effectRef idx="0">
            <a:schemeClr val="accent6"/>
          </a:effectRef>
          <a:fontRef idx="minor">
            <a:schemeClr val="dk1"/>
          </a:fontRef>
        </p:style>
        <p:txBody>
          <a:bodyPr/>
          <a:lstStyle/>
          <a:p>
            <a:pPr algn="ctr"/>
            <a:r>
              <a:rPr lang="en-GB" dirty="0"/>
              <a:t>The Essay Question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951338550"/>
              </p:ext>
            </p:extLst>
          </p:nvPr>
        </p:nvGraphicFramePr>
        <p:xfrm>
          <a:off x="6966065" y="198871"/>
          <a:ext cx="5054139" cy="1483360"/>
        </p:xfrm>
        <a:graphic>
          <a:graphicData uri="http://schemas.openxmlformats.org/drawingml/2006/table">
            <a:tbl>
              <a:tblPr firstRow="1" bandRow="1">
                <a:tableStyleId>{5C22544A-7EE6-4342-B048-85BDC9FD1C3A}</a:tableStyleId>
              </a:tblPr>
              <a:tblGrid>
                <a:gridCol w="4289368">
                  <a:extLst>
                    <a:ext uri="{9D8B030D-6E8A-4147-A177-3AD203B41FA5}">
                      <a16:colId xmlns:a16="http://schemas.microsoft.com/office/drawing/2014/main" val="14887771"/>
                    </a:ext>
                  </a:extLst>
                </a:gridCol>
                <a:gridCol w="764771">
                  <a:extLst>
                    <a:ext uri="{9D8B030D-6E8A-4147-A177-3AD203B41FA5}">
                      <a16:colId xmlns:a16="http://schemas.microsoft.com/office/drawing/2014/main" val="240494520"/>
                    </a:ext>
                  </a:extLst>
                </a:gridCol>
              </a:tblGrid>
              <a:tr h="370840">
                <a:tc gridSpan="2">
                  <a:txBody>
                    <a:bodyPr/>
                    <a:lstStyle/>
                    <a:p>
                      <a:pPr algn="ctr"/>
                      <a:r>
                        <a:rPr lang="en-GB" dirty="0"/>
                        <a:t>30</a:t>
                      </a:r>
                      <a:r>
                        <a:rPr lang="en-GB" baseline="0" dirty="0"/>
                        <a:t> marks</a:t>
                      </a:r>
                      <a:endParaRPr lang="en-GB" dirty="0"/>
                    </a:p>
                  </a:txBody>
                  <a:tcPr anchor="ctr"/>
                </a:tc>
                <a:tc hMerge="1">
                  <a:txBody>
                    <a:bodyPr/>
                    <a:lstStyle/>
                    <a:p>
                      <a:endParaRPr lang="en-GB" dirty="0"/>
                    </a:p>
                  </a:txBody>
                  <a:tcPr/>
                </a:tc>
                <a:extLst>
                  <a:ext uri="{0D108BD9-81ED-4DB2-BD59-A6C34878D82A}">
                    <a16:rowId xmlns:a16="http://schemas.microsoft.com/office/drawing/2014/main" val="3905283992"/>
                  </a:ext>
                </a:extLst>
              </a:tr>
              <a:tr h="370840">
                <a:tc>
                  <a:txBody>
                    <a:bodyPr/>
                    <a:lstStyle/>
                    <a:p>
                      <a:r>
                        <a:rPr lang="en-GB"/>
                        <a:t>Use and evaluation of the ancient sources</a:t>
                      </a:r>
                    </a:p>
                  </a:txBody>
                  <a:tcPr/>
                </a:tc>
                <a:tc>
                  <a:txBody>
                    <a:bodyPr/>
                    <a:lstStyle/>
                    <a:p>
                      <a:pPr algn="ctr"/>
                      <a:r>
                        <a:rPr lang="en-GB"/>
                        <a:t>15/30</a:t>
                      </a:r>
                    </a:p>
                  </a:txBody>
                  <a:tcPr anchor="ctr"/>
                </a:tc>
                <a:extLst>
                  <a:ext uri="{0D108BD9-81ED-4DB2-BD59-A6C34878D82A}">
                    <a16:rowId xmlns:a16="http://schemas.microsoft.com/office/drawing/2014/main" val="3652193348"/>
                  </a:ext>
                </a:extLst>
              </a:tr>
              <a:tr h="370840">
                <a:tc>
                  <a:txBody>
                    <a:bodyPr/>
                    <a:lstStyle/>
                    <a:p>
                      <a:r>
                        <a:rPr lang="en-GB" dirty="0"/>
                        <a:t>Analysis</a:t>
                      </a:r>
                      <a:r>
                        <a:rPr lang="en-GB" baseline="0" dirty="0"/>
                        <a:t> and Evaluation</a:t>
                      </a:r>
                      <a:endParaRPr lang="en-GB" dirty="0"/>
                    </a:p>
                  </a:txBody>
                  <a:tcPr/>
                </a:tc>
                <a:tc>
                  <a:txBody>
                    <a:bodyPr/>
                    <a:lstStyle/>
                    <a:p>
                      <a:pPr algn="ctr"/>
                      <a:r>
                        <a:rPr lang="en-GB"/>
                        <a:t>10/30</a:t>
                      </a:r>
                    </a:p>
                  </a:txBody>
                  <a:tcPr anchor="ctr"/>
                </a:tc>
                <a:extLst>
                  <a:ext uri="{0D108BD9-81ED-4DB2-BD59-A6C34878D82A}">
                    <a16:rowId xmlns:a16="http://schemas.microsoft.com/office/drawing/2014/main" val="2124522670"/>
                  </a:ext>
                </a:extLst>
              </a:tr>
              <a:tr h="370840">
                <a:tc>
                  <a:txBody>
                    <a:bodyPr/>
                    <a:lstStyle/>
                    <a:p>
                      <a:r>
                        <a:rPr lang="en-GB"/>
                        <a:t>Own Knowledge </a:t>
                      </a:r>
                    </a:p>
                  </a:txBody>
                  <a:tcPr/>
                </a:tc>
                <a:tc>
                  <a:txBody>
                    <a:bodyPr/>
                    <a:lstStyle/>
                    <a:p>
                      <a:pPr algn="ctr"/>
                      <a:r>
                        <a:rPr lang="en-GB"/>
                        <a:t>5/30</a:t>
                      </a:r>
                    </a:p>
                  </a:txBody>
                  <a:tcPr anchor="ctr"/>
                </a:tc>
                <a:extLst>
                  <a:ext uri="{0D108BD9-81ED-4DB2-BD59-A6C34878D82A}">
                    <a16:rowId xmlns:a16="http://schemas.microsoft.com/office/drawing/2014/main" val="914602638"/>
                  </a:ext>
                </a:extLst>
              </a:tr>
            </a:tbl>
          </a:graphicData>
        </a:graphic>
      </p:graphicFrame>
      <p:sp>
        <p:nvSpPr>
          <p:cNvPr id="6" name="TextBox 5"/>
          <p:cNvSpPr txBox="1"/>
          <p:nvPr/>
        </p:nvSpPr>
        <p:spPr>
          <a:xfrm>
            <a:off x="382847" y="1796704"/>
            <a:ext cx="11546378" cy="1477328"/>
          </a:xfrm>
          <a:prstGeom prst="rect">
            <a:avLst/>
          </a:prstGeom>
          <a:noFill/>
        </p:spPr>
        <p:txBody>
          <a:bodyPr wrap="square" lIns="91440" tIns="45720" rIns="91440" bIns="45720" rtlCol="0" anchor="t">
            <a:spAutoFit/>
          </a:bodyPr>
          <a:lstStyle/>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1" i="0" u="none" strike="noStrike" kern="1200" cap="none" spc="0" normalizeH="0" baseline="0" noProof="0">
                <a:ln>
                  <a:noFill/>
                </a:ln>
                <a:solidFill>
                  <a:srgbClr val="FFC000"/>
                </a:solidFill>
                <a:effectLst/>
                <a:uLnTx/>
                <a:uFillTx/>
                <a:latin typeface="Corbel" panose="020B0503020204020204"/>
                <a:ea typeface="+mn-ea"/>
                <a:cs typeface="+mn-cs"/>
              </a:rPr>
              <a:t>Conclusion</a:t>
            </a:r>
            <a:r>
              <a:rPr lang="en-GB" b="1">
                <a:solidFill>
                  <a:srgbClr val="FFC000"/>
                </a:solidFill>
                <a:latin typeface="Corbel" panose="020B0503020204020204"/>
              </a:rPr>
              <a:t> </a:t>
            </a:r>
            <a:endParaRPr kumimoji="0" lang="en-GB" sz="1800" b="1" i="0" u="none" strike="noStrike" kern="1200" cap="none" spc="0" normalizeH="0" baseline="0" noProof="0" dirty="0">
              <a:ln>
                <a:noFill/>
              </a:ln>
              <a:solidFill>
                <a:srgbClr val="FFC000"/>
              </a:solidFill>
              <a:effectLst/>
              <a:uLnTx/>
              <a:uFillTx/>
              <a:latin typeface="Corbel" panose="020B0503020204020204"/>
              <a:ea typeface="+mn-ea"/>
              <a:cs typeface="+mn-cs"/>
            </a:endParaRPr>
          </a:p>
          <a:p>
            <a:pPr marL="742950" lvl="1" indent="-285750" defTabSz="457200">
              <a:buFont typeface="Wingdings" panose="05000000000000000000" pitchFamily="2" charset="2"/>
              <a:buChar char="Ø"/>
              <a:defRPr/>
            </a:pPr>
            <a:r>
              <a:rPr lang="en-GB">
                <a:latin typeface="Corbel" panose="020B0503020204020204"/>
              </a:rPr>
              <a:t>Re-read the question carefully before you write this – its easy to lose focus or subtly change the question</a:t>
            </a:r>
          </a:p>
          <a:p>
            <a:pPr marL="742950" lvl="1" indent="-285750" defTabSz="457200">
              <a:buFont typeface="Wingdings" panose="05000000000000000000" pitchFamily="2" charset="2"/>
              <a:buChar char="Ø"/>
              <a:defRPr/>
            </a:pPr>
            <a:r>
              <a:rPr lang="en-GB">
                <a:latin typeface="Corbel" panose="020B0503020204020204"/>
              </a:rPr>
              <a:t>Ensure your conclusion is balanced but also reaches a clear and direct answer to the question </a:t>
            </a:r>
          </a:p>
          <a:p>
            <a:pPr marL="742950" lvl="1" indent="-285750" defTabSz="457200">
              <a:buFont typeface="Wingdings" panose="05000000000000000000" pitchFamily="2" charset="2"/>
              <a:buChar char="Ø"/>
              <a:defRPr/>
            </a:pPr>
            <a:r>
              <a:rPr lang="en-GB">
                <a:latin typeface="Corbel" panose="020B0503020204020204"/>
              </a:rPr>
              <a:t>Try to make this judgement sophisticated – does the answer change over time (i.e., something becoming more or less important)? Are there any differences between different states (Athens, Corinth Sparta, Persia etc.)?</a:t>
            </a:r>
          </a:p>
        </p:txBody>
      </p:sp>
      <p:graphicFrame>
        <p:nvGraphicFramePr>
          <p:cNvPr id="3" name="Table 2"/>
          <p:cNvGraphicFramePr>
            <a:graphicFrameLocks noGrp="1"/>
          </p:cNvGraphicFramePr>
          <p:nvPr>
            <p:extLst>
              <p:ext uri="{D42A27DB-BD31-4B8C-83A1-F6EECF244321}">
                <p14:modId xmlns:p14="http://schemas.microsoft.com/office/powerpoint/2010/main" val="1470857690"/>
              </p:ext>
            </p:extLst>
          </p:nvPr>
        </p:nvGraphicFramePr>
        <p:xfrm>
          <a:off x="274319" y="3467404"/>
          <a:ext cx="11654906" cy="3307080"/>
        </p:xfrm>
        <a:graphic>
          <a:graphicData uri="http://schemas.openxmlformats.org/drawingml/2006/table">
            <a:tbl>
              <a:tblPr firstRow="1" bandRow="1">
                <a:tableStyleId>{5C22544A-7EE6-4342-B048-85BDC9FD1C3A}</a:tableStyleId>
              </a:tblPr>
              <a:tblGrid>
                <a:gridCol w="5827453">
                  <a:extLst>
                    <a:ext uri="{9D8B030D-6E8A-4147-A177-3AD203B41FA5}">
                      <a16:colId xmlns:a16="http://schemas.microsoft.com/office/drawing/2014/main" val="3605154738"/>
                    </a:ext>
                  </a:extLst>
                </a:gridCol>
                <a:gridCol w="5827453">
                  <a:extLst>
                    <a:ext uri="{9D8B030D-6E8A-4147-A177-3AD203B41FA5}">
                      <a16:colId xmlns:a16="http://schemas.microsoft.com/office/drawing/2014/main" val="1337460272"/>
                    </a:ext>
                  </a:extLst>
                </a:gridCol>
              </a:tblGrid>
              <a:tr h="342596">
                <a:tc>
                  <a:txBody>
                    <a:bodyPr/>
                    <a:lstStyle/>
                    <a:p>
                      <a:pPr algn="ctr"/>
                      <a:r>
                        <a:rPr lang="en-GB"/>
                        <a:t>Do </a:t>
                      </a:r>
                    </a:p>
                  </a:txBody>
                  <a:tcPr/>
                </a:tc>
                <a:tc>
                  <a:txBody>
                    <a:bodyPr/>
                    <a:lstStyle/>
                    <a:p>
                      <a:pPr algn="ctr"/>
                      <a:r>
                        <a:rPr lang="en-GB"/>
                        <a:t>Don’t</a:t>
                      </a:r>
                    </a:p>
                  </a:txBody>
                  <a:tcPr/>
                </a:tc>
                <a:extLst>
                  <a:ext uri="{0D108BD9-81ED-4DB2-BD59-A6C34878D82A}">
                    <a16:rowId xmlns:a16="http://schemas.microsoft.com/office/drawing/2014/main" val="192769405"/>
                  </a:ext>
                </a:extLst>
              </a:tr>
              <a:tr h="1530198">
                <a:tc>
                  <a:txBody>
                    <a:bodyPr/>
                    <a:lstStyle/>
                    <a:p>
                      <a:pPr marL="285750" indent="-285750">
                        <a:buFont typeface="Arial" panose="020B0604020202020204" pitchFamily="34" charset="0"/>
                        <a:buChar char="•"/>
                      </a:pPr>
                      <a:r>
                        <a:rPr lang="en-GB" dirty="0"/>
                        <a:t>Use a range of sources and</a:t>
                      </a:r>
                      <a:r>
                        <a:rPr lang="en-GB" baseline="0" dirty="0"/>
                        <a:t>, where possible, use them in combination </a:t>
                      </a:r>
                    </a:p>
                    <a:p>
                      <a:pPr marL="285750" indent="-285750">
                        <a:buFont typeface="Arial" panose="020B0604020202020204" pitchFamily="34" charset="0"/>
                        <a:buChar char="•"/>
                      </a:pPr>
                      <a:r>
                        <a:rPr lang="en-GB" baseline="0" dirty="0"/>
                        <a:t>Include source evaluation which is connected to your point, and which supports the argument you are making </a:t>
                      </a:r>
                    </a:p>
                    <a:p>
                      <a:pPr marL="285750" indent="-285750">
                        <a:buFont typeface="Arial" panose="020B0604020202020204" pitchFamily="34" charset="0"/>
                        <a:buChar char="•"/>
                      </a:pPr>
                      <a:r>
                        <a:rPr lang="en-GB" baseline="0" dirty="0"/>
                        <a:t>Cover the timespan if the question is relatively broad</a:t>
                      </a:r>
                    </a:p>
                    <a:p>
                      <a:pPr marL="285750" indent="-285750">
                        <a:buFont typeface="Arial" panose="020B0604020202020204" pitchFamily="34" charset="0"/>
                        <a:buChar char="•"/>
                      </a:pPr>
                      <a:r>
                        <a:rPr lang="en-GB" baseline="0" dirty="0"/>
                        <a:t>Explain the significance of evidence fully – “This demonstrates that…”, “This illustrates that…” are useful phrases to use to do this</a:t>
                      </a:r>
                    </a:p>
                    <a:p>
                      <a:pPr marL="285750" indent="-285750">
                        <a:buFont typeface="Arial" panose="020B0604020202020204" pitchFamily="34" charset="0"/>
                        <a:buChar char="•"/>
                      </a:pPr>
                      <a:r>
                        <a:rPr lang="en-GB" baseline="0" dirty="0"/>
                        <a:t>Aim to put forward a clear argument and sustain this in your essay </a:t>
                      </a:r>
                      <a:endParaRPr lang="en-GB" dirty="0"/>
                    </a:p>
                  </a:txBody>
                  <a:tcPr/>
                </a:tc>
                <a:tc>
                  <a:txBody>
                    <a:bodyPr/>
                    <a:lstStyle/>
                    <a:p>
                      <a:pPr marL="285750" indent="-285750">
                        <a:buFont typeface="Arial" panose="020B0604020202020204" pitchFamily="34" charset="0"/>
                        <a:buChar char="•"/>
                      </a:pPr>
                      <a:r>
                        <a:rPr lang="en-GB" sz="1700" dirty="0"/>
                        <a:t>Try to write a pre-pared answer</a:t>
                      </a:r>
                      <a:r>
                        <a:rPr lang="en-GB" sz="1700" baseline="0" dirty="0"/>
                        <a:t> – answer the specific question on its merits</a:t>
                      </a:r>
                    </a:p>
                    <a:p>
                      <a:pPr marL="285750" indent="-285750">
                        <a:buFont typeface="Arial" panose="020B0604020202020204" pitchFamily="34" charset="0"/>
                        <a:buChar char="•"/>
                      </a:pPr>
                      <a:r>
                        <a:rPr lang="en-GB" sz="1700" baseline="0" dirty="0"/>
                        <a:t>Include generic off-the-shelf source evaluation (OCR call this ‘pre-fabricated) which does not connect to the point you are making, or worse, contradicts your argument </a:t>
                      </a:r>
                    </a:p>
                    <a:p>
                      <a:pPr marL="285750" indent="-285750">
                        <a:buFont typeface="Arial" panose="020B0604020202020204" pitchFamily="34" charset="0"/>
                        <a:buChar char="•"/>
                      </a:pPr>
                      <a:r>
                        <a:rPr lang="en-GB" sz="1700" baseline="0" dirty="0"/>
                        <a:t>Describe long periods of history to start to tell the story – this is what happens when you don’t have evaluation of evidence and/or don’t have a clear argument to each paragraph</a:t>
                      </a:r>
                    </a:p>
                    <a:p>
                      <a:pPr marL="285750" lvl="0" indent="-285750">
                        <a:buFont typeface="Arial" panose="020B0604020202020204" pitchFamily="34" charset="0"/>
                        <a:buChar char="•"/>
                      </a:pPr>
                      <a:r>
                        <a:rPr lang="en-GB" sz="1700" baseline="0" dirty="0"/>
                        <a:t>Lose focus on the timeframe or forget about Persia </a:t>
                      </a:r>
                    </a:p>
                    <a:p>
                      <a:pPr marL="285750" lvl="0" indent="-285750">
                        <a:buFont typeface="Arial" panose="020B0604020202020204" pitchFamily="34" charset="0"/>
                        <a:buChar char="•"/>
                      </a:pPr>
                      <a:r>
                        <a:rPr lang="en-GB" sz="1700" baseline="0" dirty="0"/>
                        <a:t>Write in the first-person</a:t>
                      </a:r>
                    </a:p>
                  </a:txBody>
                  <a:tcPr/>
                </a:tc>
                <a:extLst>
                  <a:ext uri="{0D108BD9-81ED-4DB2-BD59-A6C34878D82A}">
                    <a16:rowId xmlns:a16="http://schemas.microsoft.com/office/drawing/2014/main" val="319240090"/>
                  </a:ext>
                </a:extLst>
              </a:tr>
            </a:tbl>
          </a:graphicData>
        </a:graphic>
      </p:graphicFrame>
    </p:spTree>
    <p:extLst>
      <p:ext uri="{BB962C8B-B14F-4D97-AF65-F5344CB8AC3E}">
        <p14:creationId xmlns:p14="http://schemas.microsoft.com/office/powerpoint/2010/main" val="41482886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4319" y="277769"/>
            <a:ext cx="6500553" cy="1325563"/>
          </a:xfrm>
          <a:solidFill>
            <a:schemeClr val="tx2">
              <a:lumMod val="60000"/>
              <a:lumOff val="40000"/>
            </a:schemeClr>
          </a:solidFill>
        </p:spPr>
        <p:style>
          <a:lnRef idx="2">
            <a:schemeClr val="accent6"/>
          </a:lnRef>
          <a:fillRef idx="1">
            <a:schemeClr val="lt1"/>
          </a:fillRef>
          <a:effectRef idx="0">
            <a:schemeClr val="accent6"/>
          </a:effectRef>
          <a:fontRef idx="minor">
            <a:schemeClr val="dk1"/>
          </a:fontRef>
        </p:style>
        <p:txBody>
          <a:bodyPr/>
          <a:lstStyle/>
          <a:p>
            <a:pPr algn="ctr"/>
            <a:r>
              <a:rPr lang="en-GB"/>
              <a:t>The Essay Question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669178770"/>
              </p:ext>
            </p:extLst>
          </p:nvPr>
        </p:nvGraphicFramePr>
        <p:xfrm>
          <a:off x="6966065" y="198871"/>
          <a:ext cx="5054134" cy="1752600"/>
        </p:xfrm>
        <a:graphic>
          <a:graphicData uri="http://schemas.openxmlformats.org/drawingml/2006/table">
            <a:tbl>
              <a:tblPr firstRow="1" bandRow="1">
                <a:tableStyleId>{5C22544A-7EE6-4342-B048-85BDC9FD1C3A}</a:tableStyleId>
              </a:tblPr>
              <a:tblGrid>
                <a:gridCol w="3765176">
                  <a:extLst>
                    <a:ext uri="{9D8B030D-6E8A-4147-A177-3AD203B41FA5}">
                      <a16:colId xmlns:a16="http://schemas.microsoft.com/office/drawing/2014/main" val="14887771"/>
                    </a:ext>
                  </a:extLst>
                </a:gridCol>
                <a:gridCol w="1288958">
                  <a:extLst>
                    <a:ext uri="{9D8B030D-6E8A-4147-A177-3AD203B41FA5}">
                      <a16:colId xmlns:a16="http://schemas.microsoft.com/office/drawing/2014/main" val="240494520"/>
                    </a:ext>
                  </a:extLst>
                </a:gridCol>
              </a:tblGrid>
              <a:tr h="370840">
                <a:tc gridSpan="2">
                  <a:txBody>
                    <a:bodyPr/>
                    <a:lstStyle/>
                    <a:p>
                      <a:pPr algn="ctr"/>
                      <a:r>
                        <a:rPr lang="en-GB"/>
                        <a:t>30 &amp; 36 </a:t>
                      </a:r>
                      <a:r>
                        <a:rPr lang="en-GB" baseline="0"/>
                        <a:t> marks</a:t>
                      </a:r>
                      <a:endParaRPr lang="en-GB"/>
                    </a:p>
                  </a:txBody>
                  <a:tcPr anchor="ctr"/>
                </a:tc>
                <a:tc hMerge="1">
                  <a:txBody>
                    <a:bodyPr/>
                    <a:lstStyle/>
                    <a:p>
                      <a:endParaRPr lang="en-GB"/>
                    </a:p>
                  </a:txBody>
                  <a:tcPr/>
                </a:tc>
                <a:extLst>
                  <a:ext uri="{0D108BD9-81ED-4DB2-BD59-A6C34878D82A}">
                    <a16:rowId xmlns:a16="http://schemas.microsoft.com/office/drawing/2014/main" val="3905283992"/>
                  </a:ext>
                </a:extLst>
              </a:tr>
              <a:tr h="370840">
                <a:tc>
                  <a:txBody>
                    <a:bodyPr/>
                    <a:lstStyle/>
                    <a:p>
                      <a:r>
                        <a:rPr lang="en-GB"/>
                        <a:t>Use and evaluation of the ancient sources</a:t>
                      </a:r>
                    </a:p>
                  </a:txBody>
                  <a:tcPr/>
                </a:tc>
                <a:tc>
                  <a:txBody>
                    <a:bodyPr/>
                    <a:lstStyle/>
                    <a:p>
                      <a:pPr algn="ctr"/>
                      <a:r>
                        <a:rPr lang="en-GB"/>
                        <a:t>15/18 /30</a:t>
                      </a:r>
                    </a:p>
                  </a:txBody>
                  <a:tcPr anchor="ctr"/>
                </a:tc>
                <a:extLst>
                  <a:ext uri="{0D108BD9-81ED-4DB2-BD59-A6C34878D82A}">
                    <a16:rowId xmlns:a16="http://schemas.microsoft.com/office/drawing/2014/main" val="3652193348"/>
                  </a:ext>
                </a:extLst>
              </a:tr>
              <a:tr h="370840">
                <a:tc>
                  <a:txBody>
                    <a:bodyPr/>
                    <a:lstStyle/>
                    <a:p>
                      <a:r>
                        <a:rPr lang="en-GB"/>
                        <a:t>Analysis</a:t>
                      </a:r>
                      <a:r>
                        <a:rPr lang="en-GB" baseline="0"/>
                        <a:t> and Evaluation</a:t>
                      </a:r>
                      <a:endParaRPr lang="en-GB"/>
                    </a:p>
                  </a:txBody>
                  <a:tcPr/>
                </a:tc>
                <a:tc>
                  <a:txBody>
                    <a:bodyPr/>
                    <a:lstStyle/>
                    <a:p>
                      <a:pPr algn="ctr"/>
                      <a:r>
                        <a:rPr lang="en-GB"/>
                        <a:t>10/12 /30</a:t>
                      </a:r>
                    </a:p>
                  </a:txBody>
                  <a:tcPr anchor="ctr"/>
                </a:tc>
                <a:extLst>
                  <a:ext uri="{0D108BD9-81ED-4DB2-BD59-A6C34878D82A}">
                    <a16:rowId xmlns:a16="http://schemas.microsoft.com/office/drawing/2014/main" val="2124522670"/>
                  </a:ext>
                </a:extLst>
              </a:tr>
              <a:tr h="370840">
                <a:tc>
                  <a:txBody>
                    <a:bodyPr/>
                    <a:lstStyle/>
                    <a:p>
                      <a:r>
                        <a:rPr lang="en-GB"/>
                        <a:t>Own Knowledge </a:t>
                      </a:r>
                    </a:p>
                  </a:txBody>
                  <a:tcPr/>
                </a:tc>
                <a:tc>
                  <a:txBody>
                    <a:bodyPr/>
                    <a:lstStyle/>
                    <a:p>
                      <a:pPr algn="ctr"/>
                      <a:r>
                        <a:rPr lang="en-GB"/>
                        <a:t>5/6 /30</a:t>
                      </a:r>
                    </a:p>
                  </a:txBody>
                  <a:tcPr anchor="ctr"/>
                </a:tc>
                <a:extLst>
                  <a:ext uri="{0D108BD9-81ED-4DB2-BD59-A6C34878D82A}">
                    <a16:rowId xmlns:a16="http://schemas.microsoft.com/office/drawing/2014/main" val="914602638"/>
                  </a:ext>
                </a:extLst>
              </a:tr>
            </a:tbl>
          </a:graphicData>
        </a:graphic>
      </p:graphicFrame>
      <p:sp>
        <p:nvSpPr>
          <p:cNvPr id="5" name="TextBox 4">
            <a:extLst>
              <a:ext uri="{FF2B5EF4-FFF2-40B4-BE49-F238E27FC236}">
                <a16:creationId xmlns:a16="http://schemas.microsoft.com/office/drawing/2014/main" id="{E569B52C-74E0-F5D5-75B7-7731C979371F}"/>
              </a:ext>
            </a:extLst>
          </p:cNvPr>
          <p:cNvSpPr txBox="1"/>
          <p:nvPr/>
        </p:nvSpPr>
        <p:spPr>
          <a:xfrm>
            <a:off x="521237" y="2214558"/>
            <a:ext cx="11546378" cy="4401205"/>
          </a:xfrm>
          <a:prstGeom prst="rect">
            <a:avLst/>
          </a:prstGeom>
          <a:noFill/>
        </p:spPr>
        <p:txBody>
          <a:bodyPr wrap="square" lIns="91440" tIns="45720" rIns="91440" bIns="45720" rtlCol="0" anchor="t">
            <a:spAutoFit/>
          </a:bodyPr>
          <a:lstStyle/>
          <a:p>
            <a:pPr defTabSz="457200">
              <a:defRPr/>
            </a:pPr>
            <a:r>
              <a:rPr lang="en-GB" sz="2000" b="1">
                <a:solidFill>
                  <a:srgbClr val="FFC000"/>
                </a:solidFill>
                <a:latin typeface="Corbel" panose="020B0503020204020204"/>
              </a:rPr>
              <a:t>30 vs 36 Mark essay </a:t>
            </a:r>
            <a:endParaRPr lang="en-GB" sz="2000" b="1" i="0" u="none" strike="noStrike" kern="1200" cap="none" spc="0" normalizeH="0" baseline="0" noProof="0">
              <a:ln>
                <a:noFill/>
              </a:ln>
              <a:solidFill>
                <a:srgbClr val="FFC000"/>
              </a:solidFill>
              <a:effectLst/>
              <a:uLnTx/>
              <a:uFillTx/>
              <a:latin typeface="Corbel" panose="020B0503020204020204"/>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2000" b="0" i="0" u="none" strike="noStrike" kern="1200" cap="none" spc="0" normalizeH="0" baseline="0" noProof="0">
              <a:ln>
                <a:noFill/>
              </a:ln>
              <a:solidFill>
                <a:prstClr val="white"/>
              </a:solidFill>
              <a:effectLst/>
              <a:uLnTx/>
              <a:uFillTx/>
              <a:latin typeface="Corbel" panose="020B0503020204020204"/>
              <a:ea typeface="+mn-ea"/>
              <a:cs typeface="+mn-cs"/>
            </a:endParaRPr>
          </a:p>
          <a:p>
            <a:pPr marL="742950" lvl="1" indent="-285750" defTabSz="457200">
              <a:buFont typeface="Wingdings" panose="05000000000000000000" pitchFamily="2" charset="2"/>
              <a:buChar char="Ø"/>
              <a:defRPr/>
            </a:pPr>
            <a:r>
              <a:rPr lang="en-GB" sz="2000">
                <a:latin typeface="Corbel" panose="020B0503020204020204"/>
              </a:rPr>
              <a:t>The technique for these questions is the same – don't over-complicate!</a:t>
            </a:r>
          </a:p>
          <a:p>
            <a:pPr lvl="1" defTabSz="457200">
              <a:defRPr/>
            </a:pPr>
            <a:endParaRPr lang="en-GB" sz="2000">
              <a:latin typeface="Corbel" panose="020B0503020204020204"/>
            </a:endParaRPr>
          </a:p>
          <a:p>
            <a:pPr marL="742950" lvl="1" indent="-285750" defTabSz="457200">
              <a:buFont typeface="Wingdings" panose="05000000000000000000" pitchFamily="2" charset="2"/>
              <a:buChar char="Ø"/>
              <a:defRPr/>
            </a:pPr>
            <a:r>
              <a:rPr lang="en-GB" sz="2000">
                <a:latin typeface="Corbel" panose="020B0503020204020204"/>
              </a:rPr>
              <a:t>Differences:</a:t>
            </a:r>
            <a:endParaRPr lang="en-GB" sz="2000" b="0" i="0" u="none" strike="noStrike" kern="1200" cap="none" spc="0" normalizeH="0" baseline="0" noProof="0">
              <a:ln>
                <a:noFill/>
              </a:ln>
              <a:effectLst/>
              <a:uLnTx/>
              <a:uFillTx/>
              <a:latin typeface="Corbel" panose="020B0503020204020204"/>
            </a:endParaRPr>
          </a:p>
          <a:p>
            <a:pPr marL="1200150" lvl="2" indent="-285750" defTabSz="457200">
              <a:buFont typeface="Wingdings" panose="05000000000000000000" pitchFamily="2" charset="2"/>
              <a:buChar char="Ø"/>
              <a:defRPr/>
            </a:pPr>
            <a:r>
              <a:rPr lang="en-GB" sz="2000">
                <a:latin typeface="Corbel" panose="020B0503020204020204"/>
              </a:rPr>
              <a:t>You have approx. 9 more minutes for the 36 mark essay</a:t>
            </a:r>
          </a:p>
          <a:p>
            <a:pPr marL="1200150" lvl="2" indent="-285750" defTabSz="457200">
              <a:buFont typeface="Wingdings" panose="05000000000000000000" pitchFamily="2" charset="2"/>
              <a:buChar char="Ø"/>
              <a:defRPr/>
            </a:pPr>
            <a:r>
              <a:rPr lang="en-GB" sz="2000">
                <a:latin typeface="Corbel" panose="020B0503020204020204"/>
              </a:rPr>
              <a:t>It should contain greater depth of evidence (OK and source) and evaluation (OK and the sources)</a:t>
            </a:r>
          </a:p>
          <a:p>
            <a:pPr marL="1200150" lvl="2" indent="-285750" defTabSz="457200">
              <a:buFont typeface="Wingdings" panose="05000000000000000000" pitchFamily="2" charset="2"/>
              <a:buChar char="Ø"/>
              <a:defRPr/>
            </a:pPr>
            <a:r>
              <a:rPr lang="en-GB" sz="2000">
                <a:latin typeface="Corbel" panose="020B0503020204020204"/>
              </a:rPr>
              <a:t>The 36 mark essay is likely to cover one of the 5 depth study topics, whereas the 30 mark essay will cover several or all of the period study topics (depth vs range)</a:t>
            </a:r>
          </a:p>
          <a:p>
            <a:pPr marL="1200150" lvl="2" indent="-285750" defTabSz="457200">
              <a:buFont typeface="Wingdings" panose="05000000000000000000" pitchFamily="2" charset="2"/>
              <a:buChar char="Ø"/>
              <a:defRPr/>
            </a:pPr>
            <a:r>
              <a:rPr lang="en-GB" sz="2000">
                <a:latin typeface="Corbel" panose="020B0503020204020204"/>
              </a:rPr>
              <a:t>Depth study sources tend to be more flexible (particularly on the Greek course) meaning you can use them in lots of different questions </a:t>
            </a:r>
          </a:p>
          <a:p>
            <a:pPr marL="1200150" lvl="2" indent="-285750" defTabSz="457200">
              <a:buFont typeface="Wingdings" panose="05000000000000000000" pitchFamily="2" charset="2"/>
              <a:buChar char="Ø"/>
              <a:defRPr/>
            </a:pPr>
            <a:r>
              <a:rPr lang="en-GB" sz="2000">
                <a:latin typeface="Corbel" panose="020B0503020204020204"/>
              </a:rPr>
              <a:t>The 36 mark essay has a L6 available on the mark scheme – one of the clearest signs of this top level is a clear and sustained argument </a:t>
            </a:r>
          </a:p>
          <a:p>
            <a:pPr marL="742950" lvl="1" indent="-285750" defTabSz="457200">
              <a:buFont typeface="Wingdings" panose="05000000000000000000" pitchFamily="2" charset="2"/>
              <a:buChar char="Ø"/>
              <a:defRPr/>
            </a:pPr>
            <a:endParaRPr lang="en-GB" sz="2000">
              <a:latin typeface="Corbel" panose="020B0503020204020204"/>
            </a:endParaRPr>
          </a:p>
        </p:txBody>
      </p:sp>
    </p:spTree>
    <p:extLst>
      <p:ext uri="{BB962C8B-B14F-4D97-AF65-F5344CB8AC3E}">
        <p14:creationId xmlns:p14="http://schemas.microsoft.com/office/powerpoint/2010/main" val="39633089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447" y="406103"/>
            <a:ext cx="6500553" cy="1068893"/>
          </a:xfrm>
          <a:solidFill>
            <a:schemeClr val="accent6">
              <a:lumMod val="60000"/>
              <a:lumOff val="40000"/>
            </a:schemeClr>
          </a:solidFill>
        </p:spPr>
        <p:style>
          <a:lnRef idx="2">
            <a:schemeClr val="accent6"/>
          </a:lnRef>
          <a:fillRef idx="1">
            <a:schemeClr val="lt1"/>
          </a:fillRef>
          <a:effectRef idx="0">
            <a:schemeClr val="accent6"/>
          </a:effectRef>
          <a:fontRef idx="minor">
            <a:schemeClr val="dk1"/>
          </a:fontRef>
        </p:style>
        <p:txBody>
          <a:bodyPr>
            <a:normAutofit/>
          </a:bodyPr>
          <a:lstStyle/>
          <a:p>
            <a:pPr algn="ctr"/>
            <a:r>
              <a:rPr lang="en-GB" sz="4000"/>
              <a:t>The Interpretation Question </a:t>
            </a:r>
          </a:p>
        </p:txBody>
      </p:sp>
      <p:graphicFrame>
        <p:nvGraphicFramePr>
          <p:cNvPr id="4" name="Content Placeholder 3"/>
          <p:cNvGraphicFramePr>
            <a:graphicFrameLocks noGrp="1"/>
          </p:cNvGraphicFramePr>
          <p:nvPr>
            <p:ph idx="1"/>
          </p:nvPr>
        </p:nvGraphicFramePr>
        <p:xfrm>
          <a:off x="6966065" y="384290"/>
          <a:ext cx="5054139" cy="1112520"/>
        </p:xfrm>
        <a:graphic>
          <a:graphicData uri="http://schemas.openxmlformats.org/drawingml/2006/table">
            <a:tbl>
              <a:tblPr firstRow="1" bandRow="1">
                <a:tableStyleId>{5C22544A-7EE6-4342-B048-85BDC9FD1C3A}</a:tableStyleId>
              </a:tblPr>
              <a:tblGrid>
                <a:gridCol w="4289368">
                  <a:extLst>
                    <a:ext uri="{9D8B030D-6E8A-4147-A177-3AD203B41FA5}">
                      <a16:colId xmlns:a16="http://schemas.microsoft.com/office/drawing/2014/main" val="14887771"/>
                    </a:ext>
                  </a:extLst>
                </a:gridCol>
                <a:gridCol w="764771">
                  <a:extLst>
                    <a:ext uri="{9D8B030D-6E8A-4147-A177-3AD203B41FA5}">
                      <a16:colId xmlns:a16="http://schemas.microsoft.com/office/drawing/2014/main" val="240494520"/>
                    </a:ext>
                  </a:extLst>
                </a:gridCol>
              </a:tblGrid>
              <a:tr h="370840">
                <a:tc gridSpan="2">
                  <a:txBody>
                    <a:bodyPr/>
                    <a:lstStyle/>
                    <a:p>
                      <a:pPr algn="ctr"/>
                      <a:r>
                        <a:rPr lang="en-GB"/>
                        <a:t>20</a:t>
                      </a:r>
                      <a:r>
                        <a:rPr lang="en-GB" baseline="0"/>
                        <a:t> marks</a:t>
                      </a:r>
                      <a:endParaRPr lang="en-GB"/>
                    </a:p>
                  </a:txBody>
                  <a:tcPr anchor="ctr"/>
                </a:tc>
                <a:tc hMerge="1">
                  <a:txBody>
                    <a:bodyPr/>
                    <a:lstStyle/>
                    <a:p>
                      <a:endParaRPr lang="en-GB"/>
                    </a:p>
                  </a:txBody>
                  <a:tcPr/>
                </a:tc>
                <a:extLst>
                  <a:ext uri="{0D108BD9-81ED-4DB2-BD59-A6C34878D82A}">
                    <a16:rowId xmlns:a16="http://schemas.microsoft.com/office/drawing/2014/main" val="3905283992"/>
                  </a:ext>
                </a:extLst>
              </a:tr>
              <a:tr h="370840">
                <a:tc>
                  <a:txBody>
                    <a:bodyPr/>
                    <a:lstStyle/>
                    <a:p>
                      <a:r>
                        <a:rPr lang="en-GB"/>
                        <a:t>Supported</a:t>
                      </a:r>
                      <a:r>
                        <a:rPr lang="en-GB" baseline="0"/>
                        <a:t> evaluation of the interpretation</a:t>
                      </a:r>
                      <a:endParaRPr lang="en-GB"/>
                    </a:p>
                  </a:txBody>
                  <a:tcPr/>
                </a:tc>
                <a:tc>
                  <a:txBody>
                    <a:bodyPr/>
                    <a:lstStyle/>
                    <a:p>
                      <a:pPr algn="ctr"/>
                      <a:r>
                        <a:rPr lang="en-GB"/>
                        <a:t>15/20</a:t>
                      </a:r>
                    </a:p>
                  </a:txBody>
                  <a:tcPr anchor="ctr"/>
                </a:tc>
                <a:extLst>
                  <a:ext uri="{0D108BD9-81ED-4DB2-BD59-A6C34878D82A}">
                    <a16:rowId xmlns:a16="http://schemas.microsoft.com/office/drawing/2014/main" val="2124522670"/>
                  </a:ext>
                </a:extLst>
              </a:tr>
              <a:tr h="370840">
                <a:tc>
                  <a:txBody>
                    <a:bodyPr/>
                    <a:lstStyle/>
                    <a:p>
                      <a:r>
                        <a:rPr lang="en-GB"/>
                        <a:t>Own Knowledge </a:t>
                      </a:r>
                    </a:p>
                  </a:txBody>
                  <a:tcPr/>
                </a:tc>
                <a:tc>
                  <a:txBody>
                    <a:bodyPr/>
                    <a:lstStyle/>
                    <a:p>
                      <a:pPr algn="ctr"/>
                      <a:r>
                        <a:rPr lang="en-GB"/>
                        <a:t>5/20</a:t>
                      </a:r>
                    </a:p>
                  </a:txBody>
                  <a:tcPr anchor="ctr"/>
                </a:tc>
                <a:extLst>
                  <a:ext uri="{0D108BD9-81ED-4DB2-BD59-A6C34878D82A}">
                    <a16:rowId xmlns:a16="http://schemas.microsoft.com/office/drawing/2014/main" val="914602638"/>
                  </a:ext>
                </a:extLst>
              </a:tr>
            </a:tbl>
          </a:graphicData>
        </a:graphic>
      </p:graphicFrame>
      <p:sp>
        <p:nvSpPr>
          <p:cNvPr id="6" name="TextBox 5"/>
          <p:cNvSpPr txBox="1"/>
          <p:nvPr/>
        </p:nvSpPr>
        <p:spPr>
          <a:xfrm>
            <a:off x="357447" y="1961804"/>
            <a:ext cx="11546378" cy="1323439"/>
          </a:xfrm>
          <a:prstGeom prst="rect">
            <a:avLst/>
          </a:prstGeom>
          <a:noFill/>
        </p:spPr>
        <p:txBody>
          <a:bodyPr wrap="square" lIns="91440" tIns="45720" rIns="91440" bIns="45720" rtlCol="0" anchor="t">
            <a:spAutoFit/>
          </a:bodyPr>
          <a:lstStyle/>
          <a:p>
            <a:pPr marL="285750" indent="-285750" defTabSz="457200">
              <a:buFont typeface="Arial" panose="020B0604020202020204" pitchFamily="34" charset="0"/>
              <a:buChar char="•"/>
              <a:defRPr/>
            </a:pPr>
            <a:r>
              <a:rPr kumimoji="0" lang="en-GB" sz="2000" b="1" i="0" u="none" strike="noStrike" kern="1200" cap="none" spc="0" normalizeH="0" baseline="0" noProof="0">
                <a:ln>
                  <a:noFill/>
                </a:ln>
                <a:solidFill>
                  <a:srgbClr val="97E9D5"/>
                </a:solidFill>
                <a:effectLst/>
                <a:uLnTx/>
                <a:uFillTx/>
                <a:latin typeface="Corbel" panose="020B0503020204020204"/>
                <a:ea typeface="+mn-ea"/>
                <a:cs typeface="+mn-cs"/>
              </a:rPr>
              <a:t>Read the question carefully – </a:t>
            </a:r>
            <a:r>
              <a:rPr kumimoji="0" lang="en-GB" sz="2000" b="0" i="0" u="none" strike="noStrike" kern="1200" cap="none" spc="0" normalizeH="0" baseline="0" noProof="0">
                <a:ln>
                  <a:noFill/>
                </a:ln>
                <a:effectLst/>
                <a:uLnTx/>
                <a:uFillTx/>
                <a:latin typeface="Corbel" panose="020B0503020204020204"/>
                <a:ea typeface="+mn-ea"/>
                <a:cs typeface="+mn-cs"/>
              </a:rPr>
              <a:t>identify which key debate the interpretation is from. </a:t>
            </a:r>
            <a:r>
              <a:rPr lang="en-GB" sz="2000">
                <a:latin typeface="Corbel" panose="020B0503020204020204"/>
              </a:rPr>
              <a:t>for 2022 you know it will be:</a:t>
            </a:r>
          </a:p>
          <a:p>
            <a:pPr marL="742950" lvl="1" indent="-285750" defTabSz="457200">
              <a:buFont typeface="Arial" panose="020B0604020202020204" pitchFamily="34" charset="0"/>
              <a:buChar char="•"/>
              <a:defRPr/>
            </a:pPr>
            <a:r>
              <a:rPr lang="en-GB" sz="2000">
                <a:latin typeface="Corbel" panose="020B0503020204020204"/>
              </a:rPr>
              <a:t>Greek – Key Debate 3: Why did Athens lose the Peloponnesian War</a:t>
            </a:r>
          </a:p>
          <a:p>
            <a:pPr marL="742950" lvl="1" indent="-285750" defTabSz="457200">
              <a:buFont typeface="Arial" panose="020B0604020202020204" pitchFamily="34" charset="0"/>
              <a:buChar char="•"/>
              <a:defRPr/>
            </a:pPr>
            <a:r>
              <a:rPr lang="en-GB" sz="2000">
                <a:latin typeface="Corbel" panose="020B0503020204020204"/>
              </a:rPr>
              <a:t>Roman – Key Debate 3: The benefits of imperial rule </a:t>
            </a:r>
          </a:p>
        </p:txBody>
      </p:sp>
      <p:sp>
        <p:nvSpPr>
          <p:cNvPr id="5" name="TextBox 4"/>
          <p:cNvSpPr txBox="1"/>
          <p:nvPr/>
        </p:nvSpPr>
        <p:spPr>
          <a:xfrm>
            <a:off x="357447" y="3631858"/>
            <a:ext cx="11546378" cy="1631216"/>
          </a:xfrm>
          <a:prstGeom prst="rect">
            <a:avLst/>
          </a:prstGeom>
          <a:noFill/>
        </p:spPr>
        <p:txBody>
          <a:bodyPr wrap="square" lIns="91440" tIns="45720" rIns="91440" bIns="45720" rtlCol="0" anchor="t">
            <a:spAutoFit/>
          </a:bodyPr>
          <a:lstStyle/>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000" b="1" i="0" u="none" strike="noStrike" kern="1200" cap="none" spc="0" normalizeH="0" baseline="0" noProof="0">
                <a:ln>
                  <a:noFill/>
                </a:ln>
                <a:solidFill>
                  <a:srgbClr val="97E9D5"/>
                </a:solidFill>
                <a:effectLst/>
                <a:uLnTx/>
                <a:uFillTx/>
                <a:latin typeface="Corbel" panose="020B0503020204020204"/>
                <a:ea typeface="+mn-ea"/>
                <a:cs typeface="+mn-cs"/>
              </a:rPr>
              <a:t>Read the passage – </a:t>
            </a:r>
            <a:r>
              <a:rPr kumimoji="0" lang="en-GB" sz="2000" b="0" i="0" u="none" strike="noStrike" kern="1200" cap="none" spc="0" normalizeH="0" baseline="0" noProof="0">
                <a:ln>
                  <a:noFill/>
                </a:ln>
                <a:effectLst/>
                <a:uLnTx/>
                <a:uFillTx/>
                <a:latin typeface="Corbel" panose="020B0503020204020204"/>
                <a:ea typeface="+mn-ea"/>
                <a:cs typeface="+mn-cs"/>
              </a:rPr>
              <a:t>spend a minimum of 5 minutes doing this. Don’t expect it to be easy or obvious but don’t panic either if you find it difficult to understand the </a:t>
            </a:r>
            <a:r>
              <a:rPr lang="en-GB" sz="2000">
                <a:latin typeface="Corbel" panose="020B0503020204020204"/>
              </a:rPr>
              <a:t>first-time</a:t>
            </a:r>
            <a:r>
              <a:rPr kumimoji="0" lang="en-GB" sz="2000" b="0" i="0" u="none" strike="noStrike" kern="1200" cap="none" spc="0" normalizeH="0" baseline="0" noProof="0">
                <a:ln>
                  <a:noFill/>
                </a:ln>
                <a:effectLst/>
                <a:uLnTx/>
                <a:uFillTx/>
                <a:latin typeface="Corbel" panose="020B0503020204020204"/>
                <a:ea typeface="+mn-ea"/>
                <a:cs typeface="+mn-cs"/>
              </a:rPr>
              <a:t> round</a:t>
            </a:r>
          </a:p>
          <a:p>
            <a:pPr marL="800100" marR="0" lvl="1"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GB" sz="2000" b="0" i="0" u="none" strike="noStrike" kern="1200" cap="none" spc="0" normalizeH="0" baseline="0" noProof="0">
                <a:ln>
                  <a:noFill/>
                </a:ln>
                <a:effectLst/>
                <a:uLnTx/>
                <a:uFillTx/>
                <a:latin typeface="Corbel" panose="020B0503020204020204"/>
                <a:ea typeface="+mn-ea"/>
                <a:cs typeface="+mn-cs"/>
              </a:rPr>
              <a:t>Once you have read the passage once, write above it what its overall argument is in relation to the issue in the question</a:t>
            </a:r>
            <a:endParaRPr lang="en-GB" sz="2000" b="0" i="0" u="none" strike="noStrike" kern="1200" cap="none" spc="0" normalizeH="0" baseline="0" noProof="0">
              <a:ln>
                <a:noFill/>
              </a:ln>
              <a:effectLst/>
              <a:uLnTx/>
              <a:uFillTx/>
              <a:latin typeface="Corbel" panose="020B0503020204020204"/>
            </a:endParaRPr>
          </a:p>
          <a:p>
            <a:pPr marL="800100" lvl="1" indent="-342900" defTabSz="457200">
              <a:buFont typeface="Wingdings" panose="05000000000000000000" pitchFamily="2" charset="2"/>
              <a:buChar char="Ø"/>
              <a:defRPr/>
            </a:pPr>
            <a:r>
              <a:rPr kumimoji="0" lang="en-GB" sz="2000" b="0" i="0" u="none" strike="noStrike" kern="1200" cap="none" spc="0" normalizeH="0" baseline="0" noProof="0">
                <a:ln>
                  <a:noFill/>
                </a:ln>
                <a:effectLst/>
                <a:uLnTx/>
                <a:uFillTx/>
                <a:latin typeface="Corbel" panose="020B0503020204020204"/>
                <a:ea typeface="+mn-ea"/>
                <a:cs typeface="+mn-cs"/>
              </a:rPr>
              <a:t>Read it again and highlight/number the individual points (sub-arguments) it makes within this</a:t>
            </a:r>
            <a:r>
              <a:rPr lang="en-GB" sz="2000">
                <a:latin typeface="Corbel" panose="020B0503020204020204"/>
              </a:rPr>
              <a:t> </a:t>
            </a:r>
            <a:endParaRPr lang="en-GB" sz="2000" b="0" i="0" u="none" strike="noStrike" kern="1200" cap="none" spc="0" normalizeH="0" baseline="0" noProof="0">
              <a:ln>
                <a:noFill/>
              </a:ln>
              <a:effectLst/>
              <a:uLnTx/>
              <a:uFillTx/>
              <a:latin typeface="Corbel" panose="020B0503020204020204"/>
            </a:endParaRPr>
          </a:p>
        </p:txBody>
      </p:sp>
      <p:sp>
        <p:nvSpPr>
          <p:cNvPr id="7" name="TextBox 6"/>
          <p:cNvSpPr txBox="1"/>
          <p:nvPr/>
        </p:nvSpPr>
        <p:spPr>
          <a:xfrm>
            <a:off x="357447" y="5648595"/>
            <a:ext cx="11546378" cy="707886"/>
          </a:xfrm>
          <a:prstGeom prst="rect">
            <a:avLst/>
          </a:prstGeom>
          <a:noFill/>
        </p:spPr>
        <p:txBody>
          <a:bodyPr wrap="square" rtlCol="0">
            <a:spAutoFit/>
          </a:bodyPr>
          <a:lstStyle/>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000" b="1" i="0" u="none" strike="noStrike" kern="1200" cap="none" spc="0" normalizeH="0" baseline="0" noProof="0">
                <a:ln>
                  <a:noFill/>
                </a:ln>
                <a:solidFill>
                  <a:srgbClr val="97E9D5">
                    <a:lumMod val="75000"/>
                  </a:srgbClr>
                </a:solidFill>
                <a:effectLst/>
                <a:uLnTx/>
                <a:uFillTx/>
                <a:latin typeface="Corbel" panose="020B0503020204020204"/>
                <a:ea typeface="+mn-ea"/>
                <a:cs typeface="+mn-cs"/>
              </a:rPr>
              <a:t>Introduction– </a:t>
            </a:r>
            <a:r>
              <a:rPr kumimoji="0" lang="en-GB" sz="2000" b="0" i="0" u="none" strike="noStrike" kern="1200" cap="none" spc="0" normalizeH="0" baseline="0" noProof="0">
                <a:ln>
                  <a:noFill/>
                </a:ln>
                <a:solidFill>
                  <a:prstClr val="white"/>
                </a:solidFill>
                <a:effectLst/>
                <a:uLnTx/>
                <a:uFillTx/>
                <a:latin typeface="Corbel" panose="020B0503020204020204"/>
                <a:ea typeface="+mn-ea"/>
                <a:cs typeface="+mn-cs"/>
              </a:rPr>
              <a:t>Summarise the overall argument the historian is making and provide a brief judgement on how convincing this is. Keep the introduction short</a:t>
            </a:r>
          </a:p>
        </p:txBody>
      </p:sp>
    </p:spTree>
    <p:extLst>
      <p:ext uri="{BB962C8B-B14F-4D97-AF65-F5344CB8AC3E}">
        <p14:creationId xmlns:p14="http://schemas.microsoft.com/office/powerpoint/2010/main" val="1304944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5" grpId="0"/>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447" y="406103"/>
            <a:ext cx="6500553" cy="1068893"/>
          </a:xfrm>
          <a:solidFill>
            <a:schemeClr val="accent6">
              <a:lumMod val="60000"/>
              <a:lumOff val="40000"/>
            </a:schemeClr>
          </a:solidFill>
        </p:spPr>
        <p:style>
          <a:lnRef idx="2">
            <a:schemeClr val="accent6"/>
          </a:lnRef>
          <a:fillRef idx="1">
            <a:schemeClr val="lt1"/>
          </a:fillRef>
          <a:effectRef idx="0">
            <a:schemeClr val="accent6"/>
          </a:effectRef>
          <a:fontRef idx="minor">
            <a:schemeClr val="dk1"/>
          </a:fontRef>
        </p:style>
        <p:txBody>
          <a:bodyPr>
            <a:normAutofit/>
          </a:bodyPr>
          <a:lstStyle/>
          <a:p>
            <a:pPr algn="ctr"/>
            <a:r>
              <a:rPr lang="en-GB" sz="4000"/>
              <a:t>The Interpretation Question </a:t>
            </a:r>
          </a:p>
        </p:txBody>
      </p:sp>
      <p:graphicFrame>
        <p:nvGraphicFramePr>
          <p:cNvPr id="4" name="Content Placeholder 3"/>
          <p:cNvGraphicFramePr>
            <a:graphicFrameLocks noGrp="1"/>
          </p:cNvGraphicFramePr>
          <p:nvPr>
            <p:ph idx="1"/>
          </p:nvPr>
        </p:nvGraphicFramePr>
        <p:xfrm>
          <a:off x="6966065" y="384290"/>
          <a:ext cx="5054139" cy="1112520"/>
        </p:xfrm>
        <a:graphic>
          <a:graphicData uri="http://schemas.openxmlformats.org/drawingml/2006/table">
            <a:tbl>
              <a:tblPr firstRow="1" bandRow="1">
                <a:tableStyleId>{5C22544A-7EE6-4342-B048-85BDC9FD1C3A}</a:tableStyleId>
              </a:tblPr>
              <a:tblGrid>
                <a:gridCol w="4289368">
                  <a:extLst>
                    <a:ext uri="{9D8B030D-6E8A-4147-A177-3AD203B41FA5}">
                      <a16:colId xmlns:a16="http://schemas.microsoft.com/office/drawing/2014/main" val="14887771"/>
                    </a:ext>
                  </a:extLst>
                </a:gridCol>
                <a:gridCol w="764771">
                  <a:extLst>
                    <a:ext uri="{9D8B030D-6E8A-4147-A177-3AD203B41FA5}">
                      <a16:colId xmlns:a16="http://schemas.microsoft.com/office/drawing/2014/main" val="240494520"/>
                    </a:ext>
                  </a:extLst>
                </a:gridCol>
              </a:tblGrid>
              <a:tr h="370840">
                <a:tc gridSpan="2">
                  <a:txBody>
                    <a:bodyPr/>
                    <a:lstStyle/>
                    <a:p>
                      <a:pPr algn="ctr"/>
                      <a:r>
                        <a:rPr lang="en-GB"/>
                        <a:t>20</a:t>
                      </a:r>
                      <a:r>
                        <a:rPr lang="en-GB" baseline="0"/>
                        <a:t> marks</a:t>
                      </a:r>
                      <a:endParaRPr lang="en-GB"/>
                    </a:p>
                  </a:txBody>
                  <a:tcPr anchor="ctr"/>
                </a:tc>
                <a:tc hMerge="1">
                  <a:txBody>
                    <a:bodyPr/>
                    <a:lstStyle/>
                    <a:p>
                      <a:endParaRPr lang="en-GB"/>
                    </a:p>
                  </a:txBody>
                  <a:tcPr/>
                </a:tc>
                <a:extLst>
                  <a:ext uri="{0D108BD9-81ED-4DB2-BD59-A6C34878D82A}">
                    <a16:rowId xmlns:a16="http://schemas.microsoft.com/office/drawing/2014/main" val="3905283992"/>
                  </a:ext>
                </a:extLst>
              </a:tr>
              <a:tr h="370840">
                <a:tc>
                  <a:txBody>
                    <a:bodyPr/>
                    <a:lstStyle/>
                    <a:p>
                      <a:r>
                        <a:rPr lang="en-GB"/>
                        <a:t>Supported</a:t>
                      </a:r>
                      <a:r>
                        <a:rPr lang="en-GB" baseline="0"/>
                        <a:t> evaluation of the interpretation</a:t>
                      </a:r>
                      <a:endParaRPr lang="en-GB"/>
                    </a:p>
                  </a:txBody>
                  <a:tcPr/>
                </a:tc>
                <a:tc>
                  <a:txBody>
                    <a:bodyPr/>
                    <a:lstStyle/>
                    <a:p>
                      <a:pPr algn="ctr"/>
                      <a:r>
                        <a:rPr lang="en-GB"/>
                        <a:t>15/20</a:t>
                      </a:r>
                    </a:p>
                  </a:txBody>
                  <a:tcPr anchor="ctr"/>
                </a:tc>
                <a:extLst>
                  <a:ext uri="{0D108BD9-81ED-4DB2-BD59-A6C34878D82A}">
                    <a16:rowId xmlns:a16="http://schemas.microsoft.com/office/drawing/2014/main" val="2124522670"/>
                  </a:ext>
                </a:extLst>
              </a:tr>
              <a:tr h="370840">
                <a:tc>
                  <a:txBody>
                    <a:bodyPr/>
                    <a:lstStyle/>
                    <a:p>
                      <a:r>
                        <a:rPr lang="en-GB"/>
                        <a:t>Own Knowledge </a:t>
                      </a:r>
                    </a:p>
                  </a:txBody>
                  <a:tcPr/>
                </a:tc>
                <a:tc>
                  <a:txBody>
                    <a:bodyPr/>
                    <a:lstStyle/>
                    <a:p>
                      <a:pPr algn="ctr"/>
                      <a:r>
                        <a:rPr lang="en-GB"/>
                        <a:t>5/20</a:t>
                      </a:r>
                    </a:p>
                  </a:txBody>
                  <a:tcPr anchor="ctr"/>
                </a:tc>
                <a:extLst>
                  <a:ext uri="{0D108BD9-81ED-4DB2-BD59-A6C34878D82A}">
                    <a16:rowId xmlns:a16="http://schemas.microsoft.com/office/drawing/2014/main" val="914602638"/>
                  </a:ext>
                </a:extLst>
              </a:tr>
            </a:tbl>
          </a:graphicData>
        </a:graphic>
      </p:graphicFrame>
      <p:sp>
        <p:nvSpPr>
          <p:cNvPr id="6" name="TextBox 5"/>
          <p:cNvSpPr txBox="1"/>
          <p:nvPr/>
        </p:nvSpPr>
        <p:spPr>
          <a:xfrm>
            <a:off x="357447" y="1961804"/>
            <a:ext cx="11546378" cy="2862322"/>
          </a:xfrm>
          <a:prstGeom prst="rect">
            <a:avLst/>
          </a:prstGeom>
          <a:noFill/>
        </p:spPr>
        <p:txBody>
          <a:bodyPr wrap="square" lIns="91440" tIns="45720" rIns="91440" bIns="45720" rtlCol="0" anchor="t">
            <a:spAutoFit/>
          </a:bodyPr>
          <a:lstStyle/>
          <a:p>
            <a:pPr defTabSz="457200">
              <a:defRPr/>
            </a:pPr>
            <a:r>
              <a:rPr kumimoji="0" lang="en-GB" sz="2000" b="1" i="0" u="none" strike="noStrike" kern="1200" cap="none" spc="0" normalizeH="0" baseline="0" noProof="0">
                <a:ln>
                  <a:noFill/>
                </a:ln>
                <a:solidFill>
                  <a:srgbClr val="97E9D5"/>
                </a:solidFill>
                <a:effectLst/>
                <a:uLnTx/>
                <a:uFillTx/>
                <a:latin typeface="Corbel" panose="020B0503020204020204"/>
                <a:ea typeface="+mn-ea"/>
                <a:cs typeface="+mn-cs"/>
              </a:rPr>
              <a:t>Main Section – </a:t>
            </a:r>
            <a:r>
              <a:rPr kumimoji="0" lang="en-GB" sz="2000" b="0" i="0" u="none" strike="noStrike" kern="1200" cap="none" spc="0" normalizeH="0" baseline="0" noProof="0">
                <a:ln>
                  <a:noFill/>
                </a:ln>
                <a:effectLst/>
                <a:uLnTx/>
                <a:uFillTx/>
                <a:latin typeface="Corbel" panose="020B0503020204020204"/>
                <a:ea typeface="+mn-ea"/>
                <a:cs typeface="+mn-cs"/>
              </a:rPr>
              <a:t>This is not an essay</a:t>
            </a:r>
            <a:r>
              <a:rPr lang="en-GB" sz="2000">
                <a:latin typeface="Corbel" panose="020B0503020204020204"/>
              </a:rPr>
              <a:t>! </a:t>
            </a:r>
            <a:endParaRPr lang="en-US"/>
          </a:p>
          <a:p>
            <a:pPr marL="285750" indent="-285750" defTabSz="457200">
              <a:buFont typeface="Arial" panose="020B0604020202020204" pitchFamily="34" charset="0"/>
              <a:buChar char="•"/>
              <a:defRPr/>
            </a:pPr>
            <a:r>
              <a:rPr lang="en-GB" sz="2000">
                <a:latin typeface="Corbel" panose="020B0503020204020204"/>
              </a:rPr>
              <a:t>your </a:t>
            </a:r>
            <a:r>
              <a:rPr kumimoji="0" lang="en-GB" sz="2000" b="0" i="0" u="none" strike="noStrike" kern="1200" cap="none" spc="0" normalizeH="0" baseline="0" noProof="0">
                <a:ln>
                  <a:noFill/>
                </a:ln>
                <a:effectLst/>
                <a:uLnTx/>
                <a:uFillTx/>
                <a:latin typeface="Corbel" panose="020B0503020204020204"/>
                <a:ea typeface="+mn-ea"/>
                <a:cs typeface="+mn-cs"/>
              </a:rPr>
              <a:t>answer needs to consider </a:t>
            </a:r>
            <a:r>
              <a:rPr lang="en-GB" sz="2000">
                <a:latin typeface="Corbel" panose="020B0503020204020204"/>
              </a:rPr>
              <a:t>the</a:t>
            </a:r>
            <a:r>
              <a:rPr kumimoji="0" lang="en-GB" sz="2000" b="0" i="0" u="none" strike="noStrike" kern="1200" cap="none" spc="0" normalizeH="0" baseline="0" noProof="0">
                <a:ln>
                  <a:noFill/>
                </a:ln>
                <a:effectLst/>
                <a:uLnTx/>
                <a:uFillTx/>
                <a:latin typeface="Corbel" panose="020B0503020204020204"/>
                <a:ea typeface="+mn-ea"/>
                <a:cs typeface="+mn-cs"/>
              </a:rPr>
              <a:t> strengths and limitations of what is being argued so you could have one section on each</a:t>
            </a:r>
            <a:r>
              <a:rPr lang="en-GB" sz="2000">
                <a:latin typeface="Corbel" panose="020B0503020204020204"/>
              </a:rPr>
              <a:t> </a:t>
            </a:r>
            <a:endParaRPr lang="en-GB" sz="2000" b="0" i="0" u="none" strike="noStrike" kern="1200" cap="none" spc="0" normalizeH="0" baseline="0" noProof="0">
              <a:ln>
                <a:noFill/>
              </a:ln>
              <a:effectLst/>
              <a:uLnTx/>
              <a:uFillTx/>
              <a:latin typeface="Corbel" panose="020B0503020204020204"/>
            </a:endParaRPr>
          </a:p>
          <a:p>
            <a:pPr marL="285750" indent="-285750" defTabSz="457200">
              <a:buFont typeface="Arial" panose="020B0604020202020204" pitchFamily="34" charset="0"/>
              <a:buChar char="•"/>
              <a:defRPr/>
            </a:pPr>
            <a:r>
              <a:rPr kumimoji="0" lang="en-GB" sz="2000" b="0" i="0" u="none" strike="noStrike" kern="1200" cap="none" spc="0" normalizeH="0" baseline="0" noProof="0">
                <a:ln>
                  <a:noFill/>
                </a:ln>
                <a:effectLst/>
                <a:uLnTx/>
                <a:uFillTx/>
                <a:latin typeface="Corbel" panose="020B0503020204020204"/>
                <a:ea typeface="+mn-ea"/>
                <a:cs typeface="+mn-cs"/>
              </a:rPr>
              <a:t>Focus on: (1) introducing an argument from the passage (2) providing a clear judgement on this using critical vocabulary (3) supporting and explaining this judgement using own and source knowledge (4) linking your point back to the question</a:t>
            </a:r>
            <a:r>
              <a:rPr lang="en-GB" sz="2000">
                <a:latin typeface="Corbel" panose="020B0503020204020204"/>
              </a:rPr>
              <a:t> </a:t>
            </a:r>
            <a:endParaRPr lang="en-GB" sz="2000" b="0" i="0" u="none" strike="noStrike" kern="1200" cap="none" spc="0" normalizeH="0" baseline="0" noProof="0">
              <a:ln>
                <a:noFill/>
              </a:ln>
              <a:effectLst/>
              <a:uLnTx/>
              <a:uFillTx/>
              <a:latin typeface="Corbel" panose="020B0503020204020204"/>
            </a:endParaRPr>
          </a:p>
          <a:p>
            <a:pPr marL="285750" indent="-285750" defTabSz="457200">
              <a:buFont typeface="Arial" panose="020B0604020202020204" pitchFamily="34" charset="0"/>
              <a:buChar char="•"/>
              <a:defRPr/>
            </a:pPr>
            <a:r>
              <a:rPr kumimoji="0" lang="en-GB" sz="2000" b="0" i="0" u="none" strike="noStrike" kern="1200" cap="none" spc="0" normalizeH="0" baseline="0" noProof="0">
                <a:ln>
                  <a:noFill/>
                </a:ln>
                <a:effectLst/>
                <a:uLnTx/>
                <a:uFillTx/>
                <a:latin typeface="Corbel" panose="020B0503020204020204"/>
                <a:ea typeface="+mn-ea"/>
                <a:cs typeface="+mn-cs"/>
              </a:rPr>
              <a:t>Don’t feel you have to look for the historian getting something wrong. Instead, do they place too much emphasis on something? Do they neglect or ignore something more important? Is their argument too narrow?</a:t>
            </a:r>
            <a:r>
              <a:rPr lang="en-GB" sz="2000">
                <a:latin typeface="Corbel" panose="020B0503020204020204"/>
              </a:rPr>
              <a:t> To short or long-term. </a:t>
            </a:r>
            <a:r>
              <a:rPr lang="en-GB" sz="2000" u="sng">
                <a:latin typeface="Corbel" panose="020B0503020204020204"/>
              </a:rPr>
              <a:t>You do not need a 50/50 split of strengths and limitations</a:t>
            </a:r>
            <a:endParaRPr lang="en-GB" sz="2000" b="0" i="0" u="sng" strike="noStrike" kern="1200" cap="none" spc="0" normalizeH="0" baseline="0" noProof="0">
              <a:ln>
                <a:noFill/>
              </a:ln>
              <a:effectLst/>
              <a:uLnTx/>
              <a:uFillTx/>
              <a:latin typeface="Corbel" panose="020B0503020204020204"/>
            </a:endParaRPr>
          </a:p>
        </p:txBody>
      </p:sp>
      <p:sp>
        <p:nvSpPr>
          <p:cNvPr id="8" name="TextBox 7"/>
          <p:cNvSpPr txBox="1"/>
          <p:nvPr/>
        </p:nvSpPr>
        <p:spPr>
          <a:xfrm>
            <a:off x="264771" y="5425346"/>
            <a:ext cx="11546378" cy="1015663"/>
          </a:xfrm>
          <a:prstGeom prst="rect">
            <a:avLst/>
          </a:prstGeom>
          <a:noFill/>
        </p:spPr>
        <p:txBody>
          <a:bodyPr wrap="square" lIns="91440" tIns="45720" rIns="91440" bIns="45720" rtlCol="0" anchor="t">
            <a:spAutoFit/>
          </a:bodyPr>
          <a:lstStyle/>
          <a:p>
            <a:pPr marL="285750" indent="-285750" defTabSz="457200">
              <a:buFont typeface="Arial" panose="020B0604020202020204" pitchFamily="34" charset="0"/>
              <a:buChar char="•"/>
              <a:defRPr/>
            </a:pPr>
            <a:r>
              <a:rPr kumimoji="0" lang="en-GB" sz="2000" b="1" i="0" u="none" strike="noStrike" kern="1200" cap="none" spc="0" normalizeH="0" baseline="0" noProof="0">
                <a:ln>
                  <a:noFill/>
                </a:ln>
                <a:solidFill>
                  <a:srgbClr val="97E9D5"/>
                </a:solidFill>
                <a:effectLst/>
                <a:uLnTx/>
                <a:uFillTx/>
                <a:latin typeface="Corbel" panose="020B0503020204020204"/>
                <a:ea typeface="+mn-ea"/>
                <a:cs typeface="+mn-cs"/>
              </a:rPr>
              <a:t>Conclusion – </a:t>
            </a:r>
            <a:r>
              <a:rPr kumimoji="0" lang="en-GB" sz="2000" b="0" i="0" u="none" strike="noStrike" kern="1200" cap="none" spc="0" normalizeH="0" baseline="0" noProof="0">
                <a:ln>
                  <a:noFill/>
                </a:ln>
                <a:effectLst/>
                <a:uLnTx/>
                <a:uFillTx/>
                <a:latin typeface="Corbel" panose="020B0503020204020204"/>
                <a:ea typeface="+mn-ea"/>
                <a:cs typeface="+mn-cs"/>
              </a:rPr>
              <a:t>This needs to be developed and carefully thought-out. Try to do more than just say that it is or isn’t convincing. Is it largely convincing but still makes a weaker argument? What is the most </a:t>
            </a:r>
            <a:r>
              <a:rPr lang="en-GB" sz="2000">
                <a:latin typeface="Corbel" panose="020B0503020204020204"/>
              </a:rPr>
              <a:t>convincing </a:t>
            </a:r>
            <a:r>
              <a:rPr kumimoji="0" lang="en-GB" sz="2000" b="0" i="0" u="none" strike="noStrike" kern="1200" cap="none" spc="0" normalizeH="0" baseline="0" noProof="0">
                <a:ln>
                  <a:noFill/>
                </a:ln>
                <a:effectLst/>
                <a:uLnTx/>
                <a:uFillTx/>
                <a:latin typeface="Corbel" panose="020B0503020204020204"/>
                <a:ea typeface="+mn-ea"/>
                <a:cs typeface="+mn-cs"/>
              </a:rPr>
              <a:t>point that it makes? Etc.</a:t>
            </a:r>
            <a:r>
              <a:rPr lang="en-GB" sz="2000">
                <a:latin typeface="Corbel" panose="020B0503020204020204"/>
              </a:rPr>
              <a:t> </a:t>
            </a:r>
            <a:endParaRPr kumimoji="0" lang="en-GB" sz="2000" b="0" i="0" u="none" strike="noStrike" kern="1200" cap="none" spc="0" normalizeH="0" baseline="0" noProof="0">
              <a:ln>
                <a:noFill/>
              </a:ln>
              <a:effectLst/>
              <a:uLnTx/>
              <a:uFillTx/>
              <a:latin typeface="Corbel" panose="020B0503020204020204"/>
              <a:ea typeface="+mn-ea"/>
              <a:cs typeface="+mn-cs"/>
            </a:endParaRPr>
          </a:p>
        </p:txBody>
      </p:sp>
    </p:spTree>
    <p:extLst>
      <p:ext uri="{BB962C8B-B14F-4D97-AF65-F5344CB8AC3E}">
        <p14:creationId xmlns:p14="http://schemas.microsoft.com/office/powerpoint/2010/main" val="12051746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447" y="406103"/>
            <a:ext cx="6500553" cy="1068893"/>
          </a:xfrm>
          <a:solidFill>
            <a:schemeClr val="accent6">
              <a:lumMod val="60000"/>
              <a:lumOff val="40000"/>
            </a:schemeClr>
          </a:solidFill>
        </p:spPr>
        <p:style>
          <a:lnRef idx="2">
            <a:schemeClr val="accent6"/>
          </a:lnRef>
          <a:fillRef idx="1">
            <a:schemeClr val="lt1"/>
          </a:fillRef>
          <a:effectRef idx="0">
            <a:schemeClr val="accent6"/>
          </a:effectRef>
          <a:fontRef idx="minor">
            <a:schemeClr val="dk1"/>
          </a:fontRef>
        </p:style>
        <p:txBody>
          <a:bodyPr>
            <a:normAutofit/>
          </a:bodyPr>
          <a:lstStyle/>
          <a:p>
            <a:pPr algn="ctr"/>
            <a:r>
              <a:rPr lang="en-GB" sz="4000" dirty="0"/>
              <a:t>The Interpretation Question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596932048"/>
              </p:ext>
            </p:extLst>
          </p:nvPr>
        </p:nvGraphicFramePr>
        <p:xfrm>
          <a:off x="6966065" y="384290"/>
          <a:ext cx="5054139" cy="1112520"/>
        </p:xfrm>
        <a:graphic>
          <a:graphicData uri="http://schemas.openxmlformats.org/drawingml/2006/table">
            <a:tbl>
              <a:tblPr firstRow="1" bandRow="1">
                <a:tableStyleId>{5C22544A-7EE6-4342-B048-85BDC9FD1C3A}</a:tableStyleId>
              </a:tblPr>
              <a:tblGrid>
                <a:gridCol w="4289368">
                  <a:extLst>
                    <a:ext uri="{9D8B030D-6E8A-4147-A177-3AD203B41FA5}">
                      <a16:colId xmlns:a16="http://schemas.microsoft.com/office/drawing/2014/main" val="14887771"/>
                    </a:ext>
                  </a:extLst>
                </a:gridCol>
                <a:gridCol w="764771">
                  <a:extLst>
                    <a:ext uri="{9D8B030D-6E8A-4147-A177-3AD203B41FA5}">
                      <a16:colId xmlns:a16="http://schemas.microsoft.com/office/drawing/2014/main" val="240494520"/>
                    </a:ext>
                  </a:extLst>
                </a:gridCol>
              </a:tblGrid>
              <a:tr h="370840">
                <a:tc gridSpan="2">
                  <a:txBody>
                    <a:bodyPr/>
                    <a:lstStyle/>
                    <a:p>
                      <a:pPr algn="ctr"/>
                      <a:r>
                        <a:rPr lang="en-GB" dirty="0"/>
                        <a:t>20</a:t>
                      </a:r>
                      <a:r>
                        <a:rPr lang="en-GB" baseline="0" dirty="0"/>
                        <a:t> marks</a:t>
                      </a:r>
                      <a:endParaRPr lang="en-GB" dirty="0"/>
                    </a:p>
                  </a:txBody>
                  <a:tcPr anchor="ctr"/>
                </a:tc>
                <a:tc hMerge="1">
                  <a:txBody>
                    <a:bodyPr/>
                    <a:lstStyle/>
                    <a:p>
                      <a:endParaRPr lang="en-GB" dirty="0"/>
                    </a:p>
                  </a:txBody>
                  <a:tcPr/>
                </a:tc>
                <a:extLst>
                  <a:ext uri="{0D108BD9-81ED-4DB2-BD59-A6C34878D82A}">
                    <a16:rowId xmlns:a16="http://schemas.microsoft.com/office/drawing/2014/main" val="3905283992"/>
                  </a:ext>
                </a:extLst>
              </a:tr>
              <a:tr h="370840">
                <a:tc>
                  <a:txBody>
                    <a:bodyPr/>
                    <a:lstStyle/>
                    <a:p>
                      <a:r>
                        <a:rPr lang="en-GB" dirty="0"/>
                        <a:t>Supported</a:t>
                      </a:r>
                      <a:r>
                        <a:rPr lang="en-GB" baseline="0" dirty="0"/>
                        <a:t> evaluation of the interpretation</a:t>
                      </a:r>
                      <a:endParaRPr lang="en-GB" dirty="0"/>
                    </a:p>
                  </a:txBody>
                  <a:tcPr/>
                </a:tc>
                <a:tc>
                  <a:txBody>
                    <a:bodyPr/>
                    <a:lstStyle/>
                    <a:p>
                      <a:pPr algn="ctr"/>
                      <a:r>
                        <a:rPr lang="en-GB"/>
                        <a:t>15/20</a:t>
                      </a:r>
                    </a:p>
                  </a:txBody>
                  <a:tcPr anchor="ctr"/>
                </a:tc>
                <a:extLst>
                  <a:ext uri="{0D108BD9-81ED-4DB2-BD59-A6C34878D82A}">
                    <a16:rowId xmlns:a16="http://schemas.microsoft.com/office/drawing/2014/main" val="2124522670"/>
                  </a:ext>
                </a:extLst>
              </a:tr>
              <a:tr h="370840">
                <a:tc>
                  <a:txBody>
                    <a:bodyPr/>
                    <a:lstStyle/>
                    <a:p>
                      <a:r>
                        <a:rPr lang="en-GB"/>
                        <a:t>Own Knowledge </a:t>
                      </a:r>
                    </a:p>
                  </a:txBody>
                  <a:tcPr/>
                </a:tc>
                <a:tc>
                  <a:txBody>
                    <a:bodyPr/>
                    <a:lstStyle/>
                    <a:p>
                      <a:pPr algn="ctr"/>
                      <a:r>
                        <a:rPr lang="en-GB"/>
                        <a:t>5/20</a:t>
                      </a:r>
                    </a:p>
                  </a:txBody>
                  <a:tcPr anchor="ctr"/>
                </a:tc>
                <a:extLst>
                  <a:ext uri="{0D108BD9-81ED-4DB2-BD59-A6C34878D82A}">
                    <a16:rowId xmlns:a16="http://schemas.microsoft.com/office/drawing/2014/main" val="914602638"/>
                  </a:ext>
                </a:extLst>
              </a:tr>
            </a:tbl>
          </a:graphicData>
        </a:graphic>
      </p:graphicFrame>
      <p:sp>
        <p:nvSpPr>
          <p:cNvPr id="6" name="TextBox 5"/>
          <p:cNvSpPr txBox="1"/>
          <p:nvPr/>
        </p:nvSpPr>
        <p:spPr>
          <a:xfrm>
            <a:off x="357447" y="1961804"/>
            <a:ext cx="11546378" cy="707886"/>
          </a:xfrm>
          <a:prstGeom prst="rect">
            <a:avLst/>
          </a:prstGeom>
          <a:noFill/>
        </p:spPr>
        <p:txBody>
          <a:bodyPr wrap="square" rtlCol="0">
            <a:spAutoFit/>
          </a:bodyPr>
          <a:lstStyle/>
          <a:p>
            <a:pPr marL="285750" indent="-285750">
              <a:buFont typeface="Arial" panose="020B0604020202020204" pitchFamily="34" charset="0"/>
              <a:buChar char="•"/>
            </a:pPr>
            <a:r>
              <a:rPr lang="en-GB" sz="2000" b="1" dirty="0">
                <a:solidFill>
                  <a:schemeClr val="accent2">
                    <a:lumMod val="75000"/>
                  </a:schemeClr>
                </a:solidFill>
              </a:rPr>
              <a:t>Read the question carefully – </a:t>
            </a:r>
            <a:r>
              <a:rPr lang="en-GB" sz="2000" dirty="0"/>
              <a:t>identify which key debate the interpretation is from. This will help you to understand what the passage is arguing if you can narrow it down to a particular debate</a:t>
            </a:r>
          </a:p>
        </p:txBody>
      </p:sp>
      <p:sp>
        <p:nvSpPr>
          <p:cNvPr id="5" name="TextBox 4"/>
          <p:cNvSpPr txBox="1"/>
          <p:nvPr/>
        </p:nvSpPr>
        <p:spPr>
          <a:xfrm>
            <a:off x="357447" y="3343534"/>
            <a:ext cx="11546378" cy="1631216"/>
          </a:xfrm>
          <a:prstGeom prst="rect">
            <a:avLst/>
          </a:prstGeom>
          <a:noFill/>
        </p:spPr>
        <p:txBody>
          <a:bodyPr wrap="square" rtlCol="0">
            <a:spAutoFit/>
          </a:bodyPr>
          <a:lstStyle/>
          <a:p>
            <a:pPr marL="285750" indent="-285750">
              <a:buFont typeface="Arial" panose="020B0604020202020204" pitchFamily="34" charset="0"/>
              <a:buChar char="•"/>
            </a:pPr>
            <a:r>
              <a:rPr lang="en-GB" sz="2000" b="1" dirty="0">
                <a:solidFill>
                  <a:schemeClr val="accent2">
                    <a:lumMod val="75000"/>
                  </a:schemeClr>
                </a:solidFill>
              </a:rPr>
              <a:t>Read the passage – </a:t>
            </a:r>
            <a:r>
              <a:rPr lang="en-GB" sz="2000" dirty="0"/>
              <a:t>spend a minimum of 5 minutes doing this. Don’t expect it to be easy or obvious but don’t panic either if you find it difficult to understand the first time round</a:t>
            </a:r>
          </a:p>
          <a:p>
            <a:pPr marL="800100" lvl="1" indent="-342900">
              <a:buFont typeface="Wingdings" panose="05000000000000000000" pitchFamily="2" charset="2"/>
              <a:buChar char="Ø"/>
            </a:pPr>
            <a:r>
              <a:rPr lang="en-GB" sz="2000" dirty="0"/>
              <a:t>Once you have read the passage once, write above it what its overall argument is in relation to the issue in the question</a:t>
            </a:r>
          </a:p>
          <a:p>
            <a:pPr marL="800100" lvl="1" indent="-342900">
              <a:buFont typeface="Wingdings" panose="05000000000000000000" pitchFamily="2" charset="2"/>
              <a:buChar char="Ø"/>
            </a:pPr>
            <a:r>
              <a:rPr lang="en-GB" sz="2000" dirty="0"/>
              <a:t>Read it again and highlight/number the individual points (sub-arguments) it makes within this </a:t>
            </a:r>
          </a:p>
        </p:txBody>
      </p:sp>
      <p:sp>
        <p:nvSpPr>
          <p:cNvPr id="7" name="TextBox 6"/>
          <p:cNvSpPr txBox="1"/>
          <p:nvPr/>
        </p:nvSpPr>
        <p:spPr>
          <a:xfrm>
            <a:off x="357447" y="5648595"/>
            <a:ext cx="11546378" cy="707886"/>
          </a:xfrm>
          <a:prstGeom prst="rect">
            <a:avLst/>
          </a:prstGeom>
          <a:noFill/>
        </p:spPr>
        <p:txBody>
          <a:bodyPr wrap="square" rtlCol="0">
            <a:spAutoFit/>
          </a:bodyPr>
          <a:lstStyle/>
          <a:p>
            <a:pPr marL="285750" indent="-285750">
              <a:buFont typeface="Arial" panose="020B0604020202020204" pitchFamily="34" charset="0"/>
              <a:buChar char="•"/>
            </a:pPr>
            <a:r>
              <a:rPr lang="en-GB" sz="2000" b="1" dirty="0">
                <a:solidFill>
                  <a:schemeClr val="accent2">
                    <a:lumMod val="75000"/>
                  </a:schemeClr>
                </a:solidFill>
              </a:rPr>
              <a:t>Introduction– </a:t>
            </a:r>
            <a:r>
              <a:rPr lang="en-GB" sz="2000" dirty="0"/>
              <a:t>Summarise the overall argument the historian is making and provide a brief judgement on how convincing this is. Keep the introduction short</a:t>
            </a:r>
          </a:p>
        </p:txBody>
      </p:sp>
    </p:spTree>
    <p:extLst>
      <p:ext uri="{BB962C8B-B14F-4D97-AF65-F5344CB8AC3E}">
        <p14:creationId xmlns:p14="http://schemas.microsoft.com/office/powerpoint/2010/main" val="42618206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5" grpId="0"/>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447" y="406103"/>
            <a:ext cx="6500553" cy="1068893"/>
          </a:xfrm>
          <a:solidFill>
            <a:schemeClr val="accent6">
              <a:lumMod val="60000"/>
              <a:lumOff val="40000"/>
            </a:schemeClr>
          </a:solidFill>
        </p:spPr>
        <p:style>
          <a:lnRef idx="2">
            <a:schemeClr val="accent6"/>
          </a:lnRef>
          <a:fillRef idx="1">
            <a:schemeClr val="lt1"/>
          </a:fillRef>
          <a:effectRef idx="0">
            <a:schemeClr val="accent6"/>
          </a:effectRef>
          <a:fontRef idx="minor">
            <a:schemeClr val="dk1"/>
          </a:fontRef>
        </p:style>
        <p:txBody>
          <a:bodyPr>
            <a:normAutofit/>
          </a:bodyPr>
          <a:lstStyle/>
          <a:p>
            <a:pPr algn="ctr"/>
            <a:r>
              <a:rPr lang="en-GB" sz="4000" dirty="0"/>
              <a:t>The Interpretation Question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645154677"/>
              </p:ext>
            </p:extLst>
          </p:nvPr>
        </p:nvGraphicFramePr>
        <p:xfrm>
          <a:off x="6966065" y="384290"/>
          <a:ext cx="5054139" cy="1112520"/>
        </p:xfrm>
        <a:graphic>
          <a:graphicData uri="http://schemas.openxmlformats.org/drawingml/2006/table">
            <a:tbl>
              <a:tblPr firstRow="1" bandRow="1">
                <a:tableStyleId>{5C22544A-7EE6-4342-B048-85BDC9FD1C3A}</a:tableStyleId>
              </a:tblPr>
              <a:tblGrid>
                <a:gridCol w="4289368">
                  <a:extLst>
                    <a:ext uri="{9D8B030D-6E8A-4147-A177-3AD203B41FA5}">
                      <a16:colId xmlns:a16="http://schemas.microsoft.com/office/drawing/2014/main" val="14887771"/>
                    </a:ext>
                  </a:extLst>
                </a:gridCol>
                <a:gridCol w="764771">
                  <a:extLst>
                    <a:ext uri="{9D8B030D-6E8A-4147-A177-3AD203B41FA5}">
                      <a16:colId xmlns:a16="http://schemas.microsoft.com/office/drawing/2014/main" val="240494520"/>
                    </a:ext>
                  </a:extLst>
                </a:gridCol>
              </a:tblGrid>
              <a:tr h="370840">
                <a:tc gridSpan="2">
                  <a:txBody>
                    <a:bodyPr/>
                    <a:lstStyle/>
                    <a:p>
                      <a:pPr algn="ctr"/>
                      <a:r>
                        <a:rPr lang="en-GB" dirty="0"/>
                        <a:t>20</a:t>
                      </a:r>
                      <a:r>
                        <a:rPr lang="en-GB" baseline="0" dirty="0"/>
                        <a:t> marks</a:t>
                      </a:r>
                      <a:endParaRPr lang="en-GB" dirty="0"/>
                    </a:p>
                  </a:txBody>
                  <a:tcPr anchor="ctr"/>
                </a:tc>
                <a:tc hMerge="1">
                  <a:txBody>
                    <a:bodyPr/>
                    <a:lstStyle/>
                    <a:p>
                      <a:endParaRPr lang="en-GB" dirty="0"/>
                    </a:p>
                  </a:txBody>
                  <a:tcPr/>
                </a:tc>
                <a:extLst>
                  <a:ext uri="{0D108BD9-81ED-4DB2-BD59-A6C34878D82A}">
                    <a16:rowId xmlns:a16="http://schemas.microsoft.com/office/drawing/2014/main" val="3905283992"/>
                  </a:ext>
                </a:extLst>
              </a:tr>
              <a:tr h="370840">
                <a:tc>
                  <a:txBody>
                    <a:bodyPr/>
                    <a:lstStyle/>
                    <a:p>
                      <a:r>
                        <a:rPr lang="en-GB" dirty="0"/>
                        <a:t>Supported</a:t>
                      </a:r>
                      <a:r>
                        <a:rPr lang="en-GB" baseline="0" dirty="0"/>
                        <a:t> evaluation of the interpretation</a:t>
                      </a:r>
                      <a:endParaRPr lang="en-GB" dirty="0"/>
                    </a:p>
                  </a:txBody>
                  <a:tcPr/>
                </a:tc>
                <a:tc>
                  <a:txBody>
                    <a:bodyPr/>
                    <a:lstStyle/>
                    <a:p>
                      <a:pPr algn="ctr"/>
                      <a:r>
                        <a:rPr lang="en-GB"/>
                        <a:t>15/20</a:t>
                      </a:r>
                    </a:p>
                  </a:txBody>
                  <a:tcPr anchor="ctr"/>
                </a:tc>
                <a:extLst>
                  <a:ext uri="{0D108BD9-81ED-4DB2-BD59-A6C34878D82A}">
                    <a16:rowId xmlns:a16="http://schemas.microsoft.com/office/drawing/2014/main" val="2124522670"/>
                  </a:ext>
                </a:extLst>
              </a:tr>
              <a:tr h="370840">
                <a:tc>
                  <a:txBody>
                    <a:bodyPr/>
                    <a:lstStyle/>
                    <a:p>
                      <a:r>
                        <a:rPr lang="en-GB"/>
                        <a:t>Own Knowledge </a:t>
                      </a:r>
                    </a:p>
                  </a:txBody>
                  <a:tcPr/>
                </a:tc>
                <a:tc>
                  <a:txBody>
                    <a:bodyPr/>
                    <a:lstStyle/>
                    <a:p>
                      <a:pPr algn="ctr"/>
                      <a:r>
                        <a:rPr lang="en-GB"/>
                        <a:t>5/20</a:t>
                      </a:r>
                    </a:p>
                  </a:txBody>
                  <a:tcPr anchor="ctr"/>
                </a:tc>
                <a:extLst>
                  <a:ext uri="{0D108BD9-81ED-4DB2-BD59-A6C34878D82A}">
                    <a16:rowId xmlns:a16="http://schemas.microsoft.com/office/drawing/2014/main" val="914602638"/>
                  </a:ext>
                </a:extLst>
              </a:tr>
            </a:tbl>
          </a:graphicData>
        </a:graphic>
      </p:graphicFrame>
      <p:sp>
        <p:nvSpPr>
          <p:cNvPr id="6" name="TextBox 5"/>
          <p:cNvSpPr txBox="1"/>
          <p:nvPr/>
        </p:nvSpPr>
        <p:spPr>
          <a:xfrm>
            <a:off x="357447" y="1961804"/>
            <a:ext cx="11546378" cy="2554545"/>
          </a:xfrm>
          <a:prstGeom prst="rect">
            <a:avLst/>
          </a:prstGeom>
          <a:noFill/>
        </p:spPr>
        <p:txBody>
          <a:bodyPr wrap="square" rtlCol="0">
            <a:spAutoFit/>
          </a:bodyPr>
          <a:lstStyle/>
          <a:p>
            <a:pPr marL="285750" indent="-285750">
              <a:buFont typeface="Arial" panose="020B0604020202020204" pitchFamily="34" charset="0"/>
              <a:buChar char="•"/>
            </a:pPr>
            <a:r>
              <a:rPr lang="en-GB" sz="2000" b="1" dirty="0">
                <a:solidFill>
                  <a:schemeClr val="accent2">
                    <a:lumMod val="75000"/>
                  </a:schemeClr>
                </a:solidFill>
              </a:rPr>
              <a:t>Main Section – </a:t>
            </a:r>
            <a:r>
              <a:rPr lang="en-GB" sz="2000" dirty="0"/>
              <a:t>This is not an essay but your answer needs to consider he strengths and limitations of what is being argued so you could have one section on each </a:t>
            </a:r>
          </a:p>
          <a:p>
            <a:pPr marL="285750" indent="-285750">
              <a:buFont typeface="Arial" panose="020B0604020202020204" pitchFamily="34" charset="0"/>
              <a:buChar char="•"/>
            </a:pPr>
            <a:r>
              <a:rPr lang="en-GB" sz="2000" dirty="0"/>
              <a:t>Focus on: (1) introducing an argument from the passage (2) providing a clear judgement on this using critical vocabulary (3) supporting and explaining this judgement using own and source knowledge (4) linking your point back to the question (See next slide)</a:t>
            </a:r>
          </a:p>
          <a:p>
            <a:pPr marL="285750" indent="-285750">
              <a:buFont typeface="Arial" panose="020B0604020202020204" pitchFamily="34" charset="0"/>
              <a:buChar char="•"/>
            </a:pPr>
            <a:r>
              <a:rPr lang="en-GB" sz="2000" dirty="0"/>
              <a:t>Don’t feel you have to look for the historian getting something wrong. Instead, do they place too much emphasis on something? Do they neglect or ignore something more important? Is their argument too narrow?</a:t>
            </a:r>
          </a:p>
        </p:txBody>
      </p:sp>
      <p:sp>
        <p:nvSpPr>
          <p:cNvPr id="8" name="TextBox 7"/>
          <p:cNvSpPr txBox="1"/>
          <p:nvPr/>
        </p:nvSpPr>
        <p:spPr>
          <a:xfrm>
            <a:off x="357447" y="5003157"/>
            <a:ext cx="11546378" cy="1015663"/>
          </a:xfrm>
          <a:prstGeom prst="rect">
            <a:avLst/>
          </a:prstGeom>
          <a:noFill/>
        </p:spPr>
        <p:txBody>
          <a:bodyPr wrap="square" rtlCol="0">
            <a:spAutoFit/>
          </a:bodyPr>
          <a:lstStyle/>
          <a:p>
            <a:pPr marL="285750" indent="-285750">
              <a:buFont typeface="Arial" panose="020B0604020202020204" pitchFamily="34" charset="0"/>
              <a:buChar char="•"/>
            </a:pPr>
            <a:r>
              <a:rPr lang="en-GB" sz="2000" b="1" dirty="0">
                <a:solidFill>
                  <a:schemeClr val="accent2">
                    <a:lumMod val="75000"/>
                  </a:schemeClr>
                </a:solidFill>
              </a:rPr>
              <a:t>Conclusion – </a:t>
            </a:r>
            <a:r>
              <a:rPr lang="en-GB" sz="2000" dirty="0"/>
              <a:t>This needs to be developed and carefully thought-out. Try to do more than just say that it is or isn’t convincing. Is it largely convincing but still makes a weaker argument? What is the most convincing point that it makes? Etc. </a:t>
            </a:r>
          </a:p>
        </p:txBody>
      </p:sp>
    </p:spTree>
    <p:extLst>
      <p:ext uri="{BB962C8B-B14F-4D97-AF65-F5344CB8AC3E}">
        <p14:creationId xmlns:p14="http://schemas.microsoft.com/office/powerpoint/2010/main" val="28664160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Lst>
  </p:timing>
</p:sld>
</file>

<file path=ppt/theme/theme1.xml><?xml version="1.0" encoding="utf-8"?>
<a:theme xmlns:a="http://schemas.openxmlformats.org/drawingml/2006/main" name="Depth">
  <a:themeElements>
    <a:clrScheme name="Depth">
      <a:dk1>
        <a:sysClr val="windowText" lastClr="000000"/>
      </a:dk1>
      <a:lt1>
        <a:sysClr val="window" lastClr="FFFFFF"/>
      </a:lt1>
      <a:dk2>
        <a:srgbClr val="455F51"/>
      </a:dk2>
      <a:lt2>
        <a:srgbClr val="94D7E4"/>
      </a:lt2>
      <a:accent1>
        <a:srgbClr val="41AEBD"/>
      </a:accent1>
      <a:accent2>
        <a:srgbClr val="97E9D5"/>
      </a:accent2>
      <a:accent3>
        <a:srgbClr val="A2CF49"/>
      </a:accent3>
      <a:accent4>
        <a:srgbClr val="608F3D"/>
      </a:accent4>
      <a:accent5>
        <a:srgbClr val="F4DE3A"/>
      </a:accent5>
      <a:accent6>
        <a:srgbClr val="FCB11C"/>
      </a:accent6>
      <a:hlink>
        <a:srgbClr val="FBCA98"/>
      </a:hlink>
      <a:folHlink>
        <a:srgbClr val="D3B86D"/>
      </a:folHlink>
    </a:clrScheme>
    <a:fontScheme name="Depth">
      <a:maj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epth">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epth" id="{7BEAFC2A-325C-49C4-AC08-2B765DA903F9}" vid="{1735E755-43E6-43AA-ABA2-C989ECC79AF5}"/>
    </a:ext>
  </a:extLst>
</a:theme>
</file>

<file path=docProps/app.xml><?xml version="1.0" encoding="utf-8"?>
<Properties xmlns="http://schemas.openxmlformats.org/officeDocument/2006/extended-properties" xmlns:vt="http://schemas.openxmlformats.org/officeDocument/2006/docPropsVTypes">
  <Template>office theme</Template>
  <TotalTime>206</TotalTime>
  <Words>2656</Words>
  <Application>Microsoft Office PowerPoint</Application>
  <PresentationFormat>Widescreen</PresentationFormat>
  <Paragraphs>265</Paragraphs>
  <Slides>16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Corbel</vt:lpstr>
      <vt:lpstr>Times New Roman</vt:lpstr>
      <vt:lpstr>Wingdings</vt:lpstr>
      <vt:lpstr>Depth</vt:lpstr>
      <vt:lpstr>Ancient History Revision Session Question Technique</vt:lpstr>
      <vt:lpstr>The Essay Question </vt:lpstr>
      <vt:lpstr>The Essay Question </vt:lpstr>
      <vt:lpstr>The Essay Question </vt:lpstr>
      <vt:lpstr>The Essay Question </vt:lpstr>
      <vt:lpstr>The Interpretation Question </vt:lpstr>
      <vt:lpstr>The Interpretation Question </vt:lpstr>
      <vt:lpstr>The Interpretation Question </vt:lpstr>
      <vt:lpstr>The Interpretation Question </vt:lpstr>
      <vt:lpstr>PowerPoint Presentation</vt:lpstr>
      <vt:lpstr>The Interpretation Question </vt:lpstr>
      <vt:lpstr>The Source Utility Question </vt:lpstr>
      <vt:lpstr>The Source Utility Question </vt:lpstr>
      <vt:lpstr>The Source Utility Question </vt:lpstr>
      <vt:lpstr>The Source Utility Question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Jonathan Sparshott</cp:lastModifiedBy>
  <cp:revision>16</cp:revision>
  <dcterms:created xsi:type="dcterms:W3CDTF">2022-05-11T11:44:21Z</dcterms:created>
  <dcterms:modified xsi:type="dcterms:W3CDTF">2022-05-12T07:46:11Z</dcterms:modified>
</cp:coreProperties>
</file>