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77" r:id="rId6"/>
    <p:sldId id="278" r:id="rId7"/>
    <p:sldId id="298" r:id="rId8"/>
    <p:sldId id="279" r:id="rId9"/>
    <p:sldId id="280" r:id="rId10"/>
    <p:sldId id="281" r:id="rId11"/>
    <p:sldId id="295" r:id="rId12"/>
    <p:sldId id="283" r:id="rId13"/>
    <p:sldId id="296" r:id="rId14"/>
    <p:sldId id="285" r:id="rId15"/>
    <p:sldId id="290" r:id="rId16"/>
    <p:sldId id="284" r:id="rId17"/>
    <p:sldId id="289" r:id="rId18"/>
    <p:sldId id="287" r:id="rId19"/>
    <p:sldId id="288" r:id="rId20"/>
    <p:sldId id="286" r:id="rId21"/>
    <p:sldId id="297" r:id="rId22"/>
    <p:sldId id="292" r:id="rId23"/>
    <p:sldId id="293" r:id="rId24"/>
    <p:sldId id="294" r:id="rId25"/>
    <p:sldId id="269" r:id="rId26"/>
    <p:sldId id="291" r:id="rId27"/>
    <p:sldId id="276" r:id="rId28"/>
    <p:sldId id="299" r:id="rId29"/>
    <p:sldId id="30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EA5DE71-BAD3-4546-9F56-8AF5ECC04963}" type="datetimeFigureOut">
              <a:rPr lang="en-GB" smtClean="0"/>
              <a:t>07/06/2019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399052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A5DE71-BAD3-4546-9F56-8AF5ECC04963}"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174016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A5DE71-BAD3-4546-9F56-8AF5ECC04963}"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168388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A5DE71-BAD3-4546-9F56-8AF5ECC04963}"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AACCD4-56E7-45BF-9459-7FC244726E24}" type="slidenum">
              <a:rPr lang="en-GB" smtClean="0"/>
              <a:t>‹#›</a:t>
            </a:fld>
            <a:endParaRPr lang="en-GB"/>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91636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A5DE71-BAD3-4546-9F56-8AF5ECC04963}"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4126760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EA5DE71-BAD3-4546-9F56-8AF5ECC04963}" type="datetimeFigureOut">
              <a:rPr lang="en-GB" smtClean="0"/>
              <a:t>07/06/2019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4240955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EA5DE71-BAD3-4546-9F56-8AF5ECC04963}" type="datetimeFigureOut">
              <a:rPr lang="en-GB" smtClean="0"/>
              <a:t>07/06/2019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3574588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A5DE71-BAD3-4546-9F56-8AF5ECC04963}"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2370588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A5DE71-BAD3-4546-9F56-8AF5ECC04963}"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222927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A5DE71-BAD3-4546-9F56-8AF5ECC04963}"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5990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A5DE71-BAD3-4546-9F56-8AF5ECC04963}"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216378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A5DE71-BAD3-4546-9F56-8AF5ECC04963}"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162078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A5DE71-BAD3-4546-9F56-8AF5ECC04963}" type="datetimeFigureOut">
              <a:rPr lang="en-GB" smtClean="0"/>
              <a:t>07/06/2019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1511153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A5DE71-BAD3-4546-9F56-8AF5ECC04963}" type="datetimeFigureOut">
              <a:rPr lang="en-GB" smtClean="0"/>
              <a:t>07/06/2019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419066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5DE71-BAD3-4546-9F56-8AF5ECC04963}" type="datetimeFigureOut">
              <a:rPr lang="en-GB" smtClean="0"/>
              <a:t>07/06/2019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3583625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A5DE71-BAD3-4546-9F56-8AF5ECC04963}"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1574114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A5DE71-BAD3-4546-9F56-8AF5ECC04963}"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AACCD4-56E7-45BF-9459-7FC244726E24}" type="slidenum">
              <a:rPr lang="en-GB" smtClean="0"/>
              <a:t>‹#›</a:t>
            </a:fld>
            <a:endParaRPr lang="en-GB"/>
          </a:p>
        </p:txBody>
      </p:sp>
    </p:spTree>
    <p:extLst>
      <p:ext uri="{BB962C8B-B14F-4D97-AF65-F5344CB8AC3E}">
        <p14:creationId xmlns:p14="http://schemas.microsoft.com/office/powerpoint/2010/main" val="3664801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EA5DE71-BAD3-4546-9F56-8AF5ECC04963}" type="datetimeFigureOut">
              <a:rPr lang="en-GB" smtClean="0"/>
              <a:t>07/06/2019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DAACCD4-56E7-45BF-9459-7FC244726E24}" type="slidenum">
              <a:rPr lang="en-GB" smtClean="0"/>
              <a:t>‹#›</a:t>
            </a:fld>
            <a:endParaRPr lang="en-GB"/>
          </a:p>
        </p:txBody>
      </p:sp>
    </p:spTree>
    <p:extLst>
      <p:ext uri="{BB962C8B-B14F-4D97-AF65-F5344CB8AC3E}">
        <p14:creationId xmlns:p14="http://schemas.microsoft.com/office/powerpoint/2010/main" val="9567310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9720" y="174567"/>
            <a:ext cx="9144000" cy="1101256"/>
          </a:xfrm>
        </p:spPr>
        <p:txBody>
          <a:bodyPr>
            <a:normAutofit/>
          </a:bodyPr>
          <a:lstStyle/>
          <a:p>
            <a:pPr algn="ctr"/>
            <a:r>
              <a:rPr lang="en-GB" sz="5400" dirty="0" smtClean="0"/>
              <a:t>Ancient History Impact Session</a:t>
            </a:r>
            <a:endParaRPr lang="en-GB" sz="5400" dirty="0"/>
          </a:p>
        </p:txBody>
      </p:sp>
      <p:sp>
        <p:nvSpPr>
          <p:cNvPr id="4" name="TextBox 3"/>
          <p:cNvSpPr txBox="1"/>
          <p:nvPr/>
        </p:nvSpPr>
        <p:spPr>
          <a:xfrm>
            <a:off x="390698" y="1982403"/>
            <a:ext cx="5070763" cy="2862322"/>
          </a:xfrm>
          <a:prstGeom prst="rect">
            <a:avLst/>
          </a:prstGeom>
          <a:noFill/>
        </p:spPr>
        <p:txBody>
          <a:bodyPr wrap="square" rtlCol="0">
            <a:spAutoFit/>
          </a:bodyPr>
          <a:lstStyle/>
          <a:p>
            <a:r>
              <a:rPr lang="en-GB" sz="3600" b="1" dirty="0" smtClean="0"/>
              <a:t>Greek Period Study (Section B):</a:t>
            </a:r>
          </a:p>
          <a:p>
            <a:endParaRPr lang="en-GB" sz="3600" b="1" dirty="0" smtClean="0"/>
          </a:p>
          <a:p>
            <a:r>
              <a:rPr lang="en-GB" sz="3600" dirty="0" smtClean="0"/>
              <a:t>The Politics and Culture of Athens c. 460-399 BC </a:t>
            </a:r>
            <a:endParaRPr lang="en-GB" sz="3600" dirty="0"/>
          </a:p>
        </p:txBody>
      </p:sp>
      <p:pic>
        <p:nvPicPr>
          <p:cNvPr id="3" name="Picture 2" descr="Image result for ancient athe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1822642"/>
            <a:ext cx="5945648" cy="3343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742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258110"/>
            <a:ext cx="11513128" cy="805919"/>
          </a:xfrm>
        </p:spPr>
        <p:txBody>
          <a:bodyPr>
            <a:noAutofit/>
          </a:bodyPr>
          <a:lstStyle/>
          <a:p>
            <a:pPr algn="ctr"/>
            <a:r>
              <a:rPr lang="en-GB" sz="3200" u="sng" dirty="0" smtClean="0">
                <a:solidFill>
                  <a:schemeClr val="tx2"/>
                </a:solidFill>
              </a:rPr>
              <a:t>Key Source – The Old Oligarch (Pseudo-Xenophon) </a:t>
            </a:r>
            <a:r>
              <a:rPr lang="en-GB" sz="3200" i="1" u="sng" dirty="0" smtClean="0">
                <a:solidFill>
                  <a:schemeClr val="tx2"/>
                </a:solidFill>
              </a:rPr>
              <a:t>Constitution of the Athenians</a:t>
            </a:r>
            <a:endParaRPr lang="en-GB" sz="3200" u="sng" dirty="0">
              <a:solidFill>
                <a:schemeClr val="tx2"/>
              </a:solidFill>
            </a:endParaRPr>
          </a:p>
        </p:txBody>
      </p:sp>
      <p:sp>
        <p:nvSpPr>
          <p:cNvPr id="3" name="Content Placeholder 2"/>
          <p:cNvSpPr>
            <a:spLocks noGrp="1"/>
          </p:cNvSpPr>
          <p:nvPr>
            <p:ph idx="1"/>
          </p:nvPr>
        </p:nvSpPr>
        <p:spPr>
          <a:xfrm>
            <a:off x="402336" y="1233192"/>
            <a:ext cx="8384217" cy="5184233"/>
          </a:xfrm>
        </p:spPr>
        <p:txBody>
          <a:bodyPr>
            <a:noAutofit/>
          </a:bodyPr>
          <a:lstStyle/>
          <a:p>
            <a:r>
              <a:rPr lang="en-GB" sz="2200" dirty="0" smtClean="0"/>
              <a:t>The author is unknown and was originally thought to be Xenophon. Most historians today reject this and refer to the author as ‘the Old Oligarch’</a:t>
            </a:r>
          </a:p>
          <a:p>
            <a:r>
              <a:rPr lang="en-GB" sz="2200" dirty="0" smtClean="0"/>
              <a:t>Probably written in Athens in the 420s</a:t>
            </a:r>
          </a:p>
          <a:p>
            <a:r>
              <a:rPr lang="en-GB" sz="2200" dirty="0" smtClean="0"/>
              <a:t>The source is a detailed account of Athenian society and the Athenian political system</a:t>
            </a:r>
          </a:p>
          <a:p>
            <a:r>
              <a:rPr lang="en-GB" sz="2200" dirty="0" smtClean="0"/>
              <a:t>It is critical of democracy and the power that it gives to ‘common’ people </a:t>
            </a:r>
          </a:p>
          <a:p>
            <a:r>
              <a:rPr lang="en-GB" sz="2200" dirty="0" smtClean="0"/>
              <a:t>The author argues that the old system of oligarchy was a better form of government for Athens </a:t>
            </a:r>
          </a:p>
          <a:p>
            <a:r>
              <a:rPr lang="en-GB" sz="2200" dirty="0" smtClean="0"/>
              <a:t>Gives an aristocratic, conservative view of Athens and its democracy and is naturally hostile towards ordinary people. However it was written at the time and gives us evidence of the criticism that would have been made</a:t>
            </a:r>
          </a:p>
          <a:p>
            <a:r>
              <a:rPr lang="en-GB" sz="2200" b="1" dirty="0" smtClean="0"/>
              <a:t>Essential for any question on Athenian democracy or society </a:t>
            </a:r>
            <a:endParaRPr lang="en-GB" sz="2200" b="1" dirty="0"/>
          </a:p>
        </p:txBody>
      </p:sp>
      <p:pic>
        <p:nvPicPr>
          <p:cNvPr id="1026" name="Picture 2" descr="Image result for old oligarch constitution of the atheni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411" y="1673767"/>
            <a:ext cx="2921717" cy="39955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005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258110"/>
            <a:ext cx="11513128" cy="805919"/>
          </a:xfrm>
        </p:spPr>
        <p:txBody>
          <a:bodyPr>
            <a:noAutofit/>
          </a:bodyPr>
          <a:lstStyle/>
          <a:p>
            <a:pPr algn="ctr"/>
            <a:r>
              <a:rPr lang="en-GB" sz="3200" u="sng" dirty="0" smtClean="0">
                <a:solidFill>
                  <a:schemeClr val="tx2"/>
                </a:solidFill>
              </a:rPr>
              <a:t>Key Source – The Old Oligarch (Pseudo-Xenophon) </a:t>
            </a:r>
            <a:r>
              <a:rPr lang="en-GB" sz="3200" i="1" u="sng" dirty="0" smtClean="0">
                <a:solidFill>
                  <a:schemeClr val="tx2"/>
                </a:solidFill>
              </a:rPr>
              <a:t>Constitution of the Athenians</a:t>
            </a:r>
            <a:endParaRPr lang="en-GB" sz="3200" u="sng" dirty="0">
              <a:solidFill>
                <a:schemeClr val="tx2"/>
              </a:solidFill>
            </a:endParaRPr>
          </a:p>
        </p:txBody>
      </p:sp>
      <p:sp>
        <p:nvSpPr>
          <p:cNvPr id="3" name="Content Placeholder 2"/>
          <p:cNvSpPr>
            <a:spLocks noGrp="1"/>
          </p:cNvSpPr>
          <p:nvPr>
            <p:ph idx="1"/>
          </p:nvPr>
        </p:nvSpPr>
        <p:spPr>
          <a:xfrm>
            <a:off x="402336" y="1233192"/>
            <a:ext cx="11360173" cy="5215734"/>
          </a:xfrm>
        </p:spPr>
        <p:txBody>
          <a:bodyPr>
            <a:noAutofit/>
          </a:bodyPr>
          <a:lstStyle/>
          <a:p>
            <a:pPr marL="0" indent="0">
              <a:buNone/>
            </a:pPr>
            <a:r>
              <a:rPr lang="en-GB" sz="2200" b="1" i="1" u="sng" dirty="0" smtClean="0"/>
              <a:t>Some Key Points it Makes:</a:t>
            </a:r>
          </a:p>
          <a:p>
            <a:r>
              <a:rPr lang="en-GB" sz="1800" dirty="0" smtClean="0"/>
              <a:t>Ordinary people dominate in Athens because they are the rowers and crews of the ships </a:t>
            </a:r>
          </a:p>
          <a:p>
            <a:r>
              <a:rPr lang="en-GB" sz="1800" dirty="0" smtClean="0"/>
              <a:t>The positions which are elected and still controlled by the aristocracy are the best run</a:t>
            </a:r>
          </a:p>
          <a:p>
            <a:r>
              <a:rPr lang="en-GB" sz="1800" dirty="0" smtClean="0"/>
              <a:t>Claims that democracy cannot produce the ‘best city’ because it favours the interests of bad people </a:t>
            </a:r>
          </a:p>
          <a:p>
            <a:r>
              <a:rPr lang="en-GB" sz="1800" dirty="0" smtClean="0"/>
              <a:t>Slaves lead undisciplined lives and are treated softly</a:t>
            </a:r>
          </a:p>
          <a:p>
            <a:r>
              <a:rPr lang="en-GB" sz="1800" dirty="0" smtClean="0"/>
              <a:t>Metics are given freedoms due to their skills</a:t>
            </a:r>
          </a:p>
          <a:p>
            <a:r>
              <a:rPr lang="en-GB" sz="1800" dirty="0" smtClean="0"/>
              <a:t>Common Athenians expect the rich to pay for festivals for them and the city provides public sacrifices for the poor</a:t>
            </a:r>
          </a:p>
          <a:p>
            <a:r>
              <a:rPr lang="en-GB" sz="1800" dirty="0" smtClean="0"/>
              <a:t>The Athenians exploit their empire and recognise that they are hated by the ruled</a:t>
            </a:r>
          </a:p>
          <a:p>
            <a:r>
              <a:rPr lang="en-GB" sz="1800" dirty="0" smtClean="0"/>
              <a:t>Oligarchies abide by their alliances but a democracy like Athens doesn’t</a:t>
            </a:r>
          </a:p>
          <a:p>
            <a:r>
              <a:rPr lang="en-GB" sz="1800" dirty="0" smtClean="0"/>
              <a:t>The Old Oligarch disapproves of democracy but thinks that the Athenians do a good job of preserving it</a:t>
            </a:r>
          </a:p>
          <a:p>
            <a:r>
              <a:rPr lang="en-GB" sz="1800" dirty="0" smtClean="0"/>
              <a:t>The Council and Assembly are overwhelmed by business and issues can take over a year to get settled</a:t>
            </a:r>
          </a:p>
          <a:p>
            <a:r>
              <a:rPr lang="en-GB" sz="1800" dirty="0" smtClean="0"/>
              <a:t>Implies that the Council and Assembly can be bribed to get certain business done quicker</a:t>
            </a:r>
          </a:p>
          <a:p>
            <a:r>
              <a:rPr lang="en-GB" sz="1800" dirty="0" smtClean="0"/>
              <a:t>Law courts are overwhelmed by regular cases linked to appointments and festivals and the cases brought by ordinary Athenians  - very litigious </a:t>
            </a:r>
          </a:p>
          <a:p>
            <a:endParaRPr lang="en-GB" sz="1800" dirty="0" smtClean="0"/>
          </a:p>
          <a:p>
            <a:endParaRPr lang="en-GB" sz="1800" dirty="0"/>
          </a:p>
        </p:txBody>
      </p:sp>
    </p:spTree>
    <p:extLst>
      <p:ext uri="{BB962C8B-B14F-4D97-AF65-F5344CB8AC3E}">
        <p14:creationId xmlns:p14="http://schemas.microsoft.com/office/powerpoint/2010/main" val="2533751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258111"/>
            <a:ext cx="11513128" cy="706166"/>
          </a:xfrm>
        </p:spPr>
        <p:txBody>
          <a:bodyPr>
            <a:noAutofit/>
          </a:bodyPr>
          <a:lstStyle/>
          <a:p>
            <a:pPr algn="ctr"/>
            <a:r>
              <a:rPr lang="en-GB" sz="3600" u="sng" dirty="0" smtClean="0">
                <a:solidFill>
                  <a:schemeClr val="tx2"/>
                </a:solidFill>
              </a:rPr>
              <a:t>Key Source – Aristotle,</a:t>
            </a:r>
            <a:r>
              <a:rPr lang="en-GB" sz="3600" i="1" u="sng" dirty="0" smtClean="0">
                <a:solidFill>
                  <a:schemeClr val="tx2"/>
                </a:solidFill>
              </a:rPr>
              <a:t> The Athenian Constitution </a:t>
            </a:r>
            <a:endParaRPr lang="en-GB" sz="3600" u="sng" dirty="0">
              <a:solidFill>
                <a:schemeClr val="tx2"/>
              </a:solidFill>
            </a:endParaRPr>
          </a:p>
        </p:txBody>
      </p:sp>
      <p:sp>
        <p:nvSpPr>
          <p:cNvPr id="3" name="Content Placeholder 2"/>
          <p:cNvSpPr>
            <a:spLocks noGrp="1"/>
          </p:cNvSpPr>
          <p:nvPr>
            <p:ph idx="1"/>
          </p:nvPr>
        </p:nvSpPr>
        <p:spPr>
          <a:xfrm>
            <a:off x="606829" y="1346200"/>
            <a:ext cx="8113202" cy="5184233"/>
          </a:xfrm>
        </p:spPr>
        <p:txBody>
          <a:bodyPr>
            <a:normAutofit/>
          </a:bodyPr>
          <a:lstStyle/>
          <a:p>
            <a:r>
              <a:rPr lang="en-GB" sz="2400" dirty="0" smtClean="0"/>
              <a:t>Written by Aristotle or one of his pupils in the 320s BC</a:t>
            </a:r>
          </a:p>
          <a:p>
            <a:r>
              <a:rPr lang="en-GB" sz="2400" dirty="0" smtClean="0"/>
              <a:t>A detailed account of the democratic system in Athens</a:t>
            </a:r>
          </a:p>
          <a:p>
            <a:r>
              <a:rPr lang="en-GB" sz="2400" dirty="0" smtClean="0"/>
              <a:t>The work is based on records from the 5</a:t>
            </a:r>
            <a:r>
              <a:rPr lang="en-GB" sz="2400" baseline="30000" dirty="0" smtClean="0"/>
              <a:t>th</a:t>
            </a:r>
            <a:r>
              <a:rPr lang="en-GB" sz="2400" dirty="0" smtClean="0"/>
              <a:t> Century and was carefully researched (Aristotle was followed by a group of students who would do this)</a:t>
            </a:r>
          </a:p>
          <a:p>
            <a:r>
              <a:rPr lang="en-GB" sz="2400" dirty="0" smtClean="0"/>
              <a:t>Gives detail of the reforms and changes made to democracy during out period </a:t>
            </a:r>
          </a:p>
          <a:p>
            <a:r>
              <a:rPr lang="en-GB" sz="2400" dirty="0" smtClean="0"/>
              <a:t>Aristotle was not Athenian and was writing about the system as it stood in the 320s so not entirely reliable  </a:t>
            </a:r>
          </a:p>
          <a:p>
            <a:r>
              <a:rPr lang="en-GB" sz="2400" b="1" dirty="0" smtClean="0"/>
              <a:t>Essential for any question on Athenian democracy</a:t>
            </a:r>
            <a:endParaRPr lang="en-GB" sz="2400" b="1" dirty="0"/>
          </a:p>
        </p:txBody>
      </p:sp>
      <p:pic>
        <p:nvPicPr>
          <p:cNvPr id="2050" name="Picture 2" descr="Image result for aristotle athenian constitution pengu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0482" y="1595582"/>
            <a:ext cx="2422067" cy="38243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964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258111"/>
            <a:ext cx="11513128" cy="706166"/>
          </a:xfrm>
        </p:spPr>
        <p:txBody>
          <a:bodyPr>
            <a:noAutofit/>
          </a:bodyPr>
          <a:lstStyle/>
          <a:p>
            <a:pPr algn="ctr"/>
            <a:r>
              <a:rPr lang="en-GB" sz="3600" u="sng" dirty="0" smtClean="0">
                <a:solidFill>
                  <a:schemeClr val="tx2"/>
                </a:solidFill>
              </a:rPr>
              <a:t>Key Source – Aristotle,</a:t>
            </a:r>
            <a:r>
              <a:rPr lang="en-GB" sz="3600" i="1" u="sng" dirty="0" smtClean="0">
                <a:solidFill>
                  <a:schemeClr val="tx2"/>
                </a:solidFill>
              </a:rPr>
              <a:t> The Athenian Constitution </a:t>
            </a:r>
            <a:endParaRPr lang="en-GB" sz="3600" u="sng" dirty="0">
              <a:solidFill>
                <a:schemeClr val="tx2"/>
              </a:solidFill>
            </a:endParaRPr>
          </a:p>
        </p:txBody>
      </p:sp>
      <p:sp>
        <p:nvSpPr>
          <p:cNvPr id="5" name="Content Placeholder 2"/>
          <p:cNvSpPr txBox="1">
            <a:spLocks/>
          </p:cNvSpPr>
          <p:nvPr/>
        </p:nvSpPr>
        <p:spPr>
          <a:xfrm>
            <a:off x="402336" y="1088812"/>
            <a:ext cx="11360173" cy="5215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b="1" i="1" u="sng" dirty="0" smtClean="0"/>
              <a:t>Some Key Points it Makes:</a:t>
            </a:r>
          </a:p>
          <a:p>
            <a:r>
              <a:rPr lang="en-GB" sz="1800" dirty="0" smtClean="0"/>
              <a:t>The city was well led when the aristocratic Council of Areopagus had control after the Persian Wars</a:t>
            </a:r>
          </a:p>
          <a:p>
            <a:r>
              <a:rPr lang="en-GB" sz="1800" dirty="0" smtClean="0"/>
              <a:t>Athens had around 700 archons (magistrates) in the city and sent around 700 to run parts of the empire</a:t>
            </a:r>
          </a:p>
          <a:p>
            <a:r>
              <a:rPr lang="en-GB" sz="1800" dirty="0" err="1" smtClean="0"/>
              <a:t>Ephialtes</a:t>
            </a:r>
            <a:r>
              <a:rPr lang="en-GB" sz="1800" dirty="0" smtClean="0"/>
              <a:t> became the new champion of the people and reduced the power of the Council of Areopagus (462/1). The Council and law courts became more powerful</a:t>
            </a:r>
          </a:p>
          <a:p>
            <a:r>
              <a:rPr lang="en-GB" sz="1800" dirty="0" smtClean="0"/>
              <a:t>Further reforms opened up the nine archonships to lower social classes</a:t>
            </a:r>
          </a:p>
          <a:p>
            <a:r>
              <a:rPr lang="en-GB" sz="1800" dirty="0" smtClean="0"/>
              <a:t>Pericles’ citizenship laws (451/0)</a:t>
            </a:r>
          </a:p>
          <a:p>
            <a:r>
              <a:rPr lang="en-GB" sz="1800" dirty="0" smtClean="0"/>
              <a:t>Overall Pericles made the city more democratic  - reducing the power of the Council of Areopagus, strengthening the city’s naval power, and introduced jury payment (Aristotle says that corruption in the courts began after this)</a:t>
            </a:r>
          </a:p>
          <a:p>
            <a:r>
              <a:rPr lang="en-GB" sz="1800" dirty="0" smtClean="0"/>
              <a:t>Control and maintenance of democratic Athens declined after Pericles’ death – singles out Cleon: “more than anyone else he corrupted the people with his wild impulses”</a:t>
            </a:r>
          </a:p>
          <a:p>
            <a:r>
              <a:rPr lang="en-GB" sz="1800" dirty="0" smtClean="0"/>
              <a:t>Claims that the best leaders other than Pericles were Nicias and Thucydides (the politician) because they were “gentlemen” and “public-spirited”</a:t>
            </a:r>
          </a:p>
          <a:p>
            <a:r>
              <a:rPr lang="en-GB" sz="1800" dirty="0" smtClean="0"/>
              <a:t>Outlines the development of faction in the Athens – one group of the people and one of the aristocracy</a:t>
            </a:r>
            <a:endParaRPr lang="en-GB" sz="1800" dirty="0"/>
          </a:p>
        </p:txBody>
      </p:sp>
    </p:spTree>
    <p:extLst>
      <p:ext uri="{BB962C8B-B14F-4D97-AF65-F5344CB8AC3E}">
        <p14:creationId xmlns:p14="http://schemas.microsoft.com/office/powerpoint/2010/main" val="2944888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result for aristophanes wasps"/>
          <p:cNvPicPr/>
          <p:nvPr/>
        </p:nvPicPr>
        <p:blipFill>
          <a:blip r:embed="rId2">
            <a:extLst>
              <a:ext uri="{28A0092B-C50C-407E-A947-70E740481C1C}">
                <a14:useLocalDpi xmlns:a14="http://schemas.microsoft.com/office/drawing/2010/main" val="0"/>
              </a:ext>
            </a:extLst>
          </a:blip>
          <a:srcRect/>
          <a:stretch>
            <a:fillRect/>
          </a:stretch>
        </p:blipFill>
        <p:spPr bwMode="auto">
          <a:xfrm>
            <a:off x="9821164" y="773796"/>
            <a:ext cx="2070100" cy="2893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2231136" y="170013"/>
            <a:ext cx="7729728" cy="632880"/>
          </a:xfrm>
        </p:spPr>
        <p:txBody>
          <a:bodyPr>
            <a:normAutofit fontScale="90000"/>
          </a:bodyPr>
          <a:lstStyle/>
          <a:p>
            <a:r>
              <a:rPr lang="en-GB" u="sng" dirty="0" smtClean="0">
                <a:solidFill>
                  <a:schemeClr val="tx2"/>
                </a:solidFill>
              </a:rPr>
              <a:t>Aristophanes’ </a:t>
            </a:r>
            <a:r>
              <a:rPr lang="en-GB" i="1" u="sng" dirty="0" smtClean="0">
                <a:solidFill>
                  <a:schemeClr val="tx2"/>
                </a:solidFill>
              </a:rPr>
              <a:t>Wasps</a:t>
            </a:r>
            <a:endParaRPr lang="en-GB" i="1" u="sng" dirty="0">
              <a:solidFill>
                <a:schemeClr val="tx2"/>
              </a:solidFill>
            </a:endParaRPr>
          </a:p>
        </p:txBody>
      </p:sp>
      <p:sp>
        <p:nvSpPr>
          <p:cNvPr id="5" name="TextBox 4"/>
          <p:cNvSpPr txBox="1"/>
          <p:nvPr/>
        </p:nvSpPr>
        <p:spPr>
          <a:xfrm>
            <a:off x="319252" y="1017784"/>
            <a:ext cx="8075448" cy="2246769"/>
          </a:xfrm>
          <a:prstGeom prst="rect">
            <a:avLst/>
          </a:prstGeom>
          <a:noFill/>
        </p:spPr>
        <p:txBody>
          <a:bodyPr wrap="square" rtlCol="0">
            <a:spAutoFit/>
          </a:bodyPr>
          <a:lstStyle/>
          <a:p>
            <a:r>
              <a:rPr lang="en-GB" sz="2000" dirty="0" smtClean="0"/>
              <a:t>A source which gives us an important insight into the Athenian legal system is Aristophanes’ play </a:t>
            </a:r>
            <a:r>
              <a:rPr lang="en-GB" sz="2000" i="1" dirty="0" smtClean="0"/>
              <a:t>Wasps, </a:t>
            </a:r>
            <a:r>
              <a:rPr lang="en-GB" sz="2000" dirty="0" smtClean="0"/>
              <a:t>first performed in 422 BC.</a:t>
            </a:r>
          </a:p>
          <a:p>
            <a:endParaRPr lang="en-GB" sz="2000" dirty="0"/>
          </a:p>
          <a:p>
            <a:r>
              <a:rPr lang="en-GB" sz="2000" dirty="0" smtClean="0"/>
              <a:t>Aristophanes was critical of the courts and the jurors (</a:t>
            </a:r>
            <a:r>
              <a:rPr lang="en-GB" sz="2000" dirty="0" err="1" smtClean="0"/>
              <a:t>dikasts</a:t>
            </a:r>
            <a:r>
              <a:rPr lang="en-GB" sz="2000" dirty="0" smtClean="0"/>
              <a:t>). In </a:t>
            </a:r>
            <a:r>
              <a:rPr lang="en-GB" sz="2000" i="1" dirty="0" smtClean="0"/>
              <a:t>Wasps</a:t>
            </a:r>
            <a:r>
              <a:rPr lang="en-GB" sz="2000" dirty="0" smtClean="0"/>
              <a:t>, he portrays the jurors as old conservative men, at times addicted to jury service, and being the only ones in Athenian society with the time to serve on juries.</a:t>
            </a:r>
            <a:endParaRPr lang="en-GB" sz="2000" dirty="0"/>
          </a:p>
        </p:txBody>
      </p:sp>
      <p:pic>
        <p:nvPicPr>
          <p:cNvPr id="1026" name="Picture 2" descr="Image result for aristophanes was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4664" y="2737806"/>
            <a:ext cx="2152650" cy="287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aristophanes was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8070" y="3896930"/>
            <a:ext cx="1992894" cy="2812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9252" y="3582850"/>
            <a:ext cx="8075448" cy="3046988"/>
          </a:xfrm>
          <a:prstGeom prst="rect">
            <a:avLst/>
          </a:prstGeom>
          <a:noFill/>
        </p:spPr>
        <p:txBody>
          <a:bodyPr wrap="square" rtlCol="0">
            <a:spAutoFit/>
          </a:bodyPr>
          <a:lstStyle/>
          <a:p>
            <a:r>
              <a:rPr lang="en-GB" sz="2400" b="1" dirty="0" err="1">
                <a:solidFill>
                  <a:schemeClr val="accent5">
                    <a:lumMod val="60000"/>
                    <a:lumOff val="40000"/>
                  </a:schemeClr>
                </a:solidFill>
                <a:latin typeface="Adobe Caslon Pro" panose="0205050205050A020403" pitchFamily="18" charset="0"/>
              </a:rPr>
              <a:t>Philocleon</a:t>
            </a:r>
            <a:r>
              <a:rPr lang="en-GB" sz="2400" dirty="0">
                <a:solidFill>
                  <a:schemeClr val="accent5">
                    <a:lumMod val="60000"/>
                    <a:lumOff val="40000"/>
                  </a:schemeClr>
                </a:solidFill>
                <a:latin typeface="Adobe Caslon Pro" panose="0205050205050A020403" pitchFamily="18" charset="0"/>
              </a:rPr>
              <a:t> – (Cleon-lover) </a:t>
            </a:r>
            <a:r>
              <a:rPr lang="en-GB" sz="2400" dirty="0" smtClean="0">
                <a:solidFill>
                  <a:schemeClr val="accent5">
                    <a:lumMod val="60000"/>
                    <a:lumOff val="40000"/>
                  </a:schemeClr>
                </a:solidFill>
                <a:latin typeface="Adobe Caslon Pro" panose="0205050205050A020403" pitchFamily="18" charset="0"/>
              </a:rPr>
              <a:t>elderly man addicted to serving on juries and has been locked in his house by his son to cure him</a:t>
            </a:r>
          </a:p>
          <a:p>
            <a:endParaRPr lang="en-GB" sz="2400" dirty="0" smtClean="0">
              <a:solidFill>
                <a:schemeClr val="accent5">
                  <a:lumMod val="60000"/>
                  <a:lumOff val="40000"/>
                </a:schemeClr>
              </a:solidFill>
              <a:latin typeface="Adobe Caslon Pro" panose="0205050205050A020403" pitchFamily="18" charset="0"/>
            </a:endParaRPr>
          </a:p>
          <a:p>
            <a:r>
              <a:rPr lang="en-GB" sz="2400" b="1" dirty="0" err="1">
                <a:solidFill>
                  <a:schemeClr val="accent5">
                    <a:lumMod val="60000"/>
                    <a:lumOff val="40000"/>
                  </a:schemeClr>
                </a:solidFill>
                <a:latin typeface="Adobe Caslon Pro" panose="0205050205050A020403" pitchFamily="18" charset="0"/>
              </a:rPr>
              <a:t>Bdelycleon</a:t>
            </a:r>
            <a:r>
              <a:rPr lang="en-GB" sz="2400" dirty="0">
                <a:solidFill>
                  <a:schemeClr val="accent5">
                    <a:lumMod val="60000"/>
                    <a:lumOff val="40000"/>
                  </a:schemeClr>
                </a:solidFill>
                <a:latin typeface="Adobe Caslon Pro" panose="0205050205050A020403" pitchFamily="18" charset="0"/>
              </a:rPr>
              <a:t> – (Cleon-hater) </a:t>
            </a:r>
            <a:r>
              <a:rPr lang="en-GB" sz="2400" dirty="0" err="1" smtClean="0">
                <a:solidFill>
                  <a:schemeClr val="accent5">
                    <a:lumMod val="60000"/>
                    <a:lumOff val="40000"/>
                  </a:schemeClr>
                </a:solidFill>
                <a:latin typeface="Adobe Caslon Pro" panose="0205050205050A020403" pitchFamily="18" charset="0"/>
              </a:rPr>
              <a:t>Philocleon’s</a:t>
            </a:r>
            <a:r>
              <a:rPr lang="en-GB" sz="2400" dirty="0" smtClean="0">
                <a:solidFill>
                  <a:schemeClr val="accent5">
                    <a:lumMod val="60000"/>
                    <a:lumOff val="40000"/>
                  </a:schemeClr>
                </a:solidFill>
                <a:latin typeface="Adobe Caslon Pro" panose="0205050205050A020403" pitchFamily="18" charset="0"/>
              </a:rPr>
              <a:t> son who locks him in his house. As a compromise he allows his father to hold a mini-trial of the household dog</a:t>
            </a:r>
          </a:p>
          <a:p>
            <a:endParaRPr lang="en-GB" sz="2400" dirty="0" smtClean="0">
              <a:solidFill>
                <a:schemeClr val="accent5">
                  <a:lumMod val="60000"/>
                  <a:lumOff val="40000"/>
                </a:schemeClr>
              </a:solidFill>
              <a:latin typeface="Adobe Caslon Pro" panose="0205050205050A020403" pitchFamily="18" charset="0"/>
            </a:endParaRPr>
          </a:p>
          <a:p>
            <a:r>
              <a:rPr lang="en-GB" sz="2400" b="1" dirty="0" err="1" smtClean="0">
                <a:solidFill>
                  <a:schemeClr val="accent5">
                    <a:lumMod val="60000"/>
                    <a:lumOff val="40000"/>
                  </a:schemeClr>
                </a:solidFill>
                <a:latin typeface="Adobe Caslon Pro" panose="0205050205050A020403" pitchFamily="18" charset="0"/>
              </a:rPr>
              <a:t>Labes</a:t>
            </a:r>
            <a:r>
              <a:rPr lang="en-GB" sz="2400" dirty="0" smtClean="0">
                <a:solidFill>
                  <a:schemeClr val="accent5">
                    <a:lumMod val="60000"/>
                    <a:lumOff val="40000"/>
                  </a:schemeClr>
                </a:solidFill>
                <a:latin typeface="Adobe Caslon Pro" panose="0205050205050A020403" pitchFamily="18" charset="0"/>
              </a:rPr>
              <a:t> –  (Snatcher) dog standing trial accused of stealing cheese</a:t>
            </a:r>
            <a:endParaRPr lang="en-GB" sz="2400" dirty="0">
              <a:solidFill>
                <a:schemeClr val="accent5">
                  <a:lumMod val="60000"/>
                  <a:lumOff val="40000"/>
                </a:schemeClr>
              </a:solidFill>
              <a:latin typeface="Adobe Caslon Pro" panose="0205050205050A020403" pitchFamily="18" charset="0"/>
            </a:endParaRPr>
          </a:p>
        </p:txBody>
      </p:sp>
    </p:spTree>
    <p:extLst>
      <p:ext uri="{BB962C8B-B14F-4D97-AF65-F5344CB8AC3E}">
        <p14:creationId xmlns:p14="http://schemas.microsoft.com/office/powerpoint/2010/main" val="4114217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result for aristophanes wasps"/>
          <p:cNvPicPr/>
          <p:nvPr/>
        </p:nvPicPr>
        <p:blipFill>
          <a:blip r:embed="rId2">
            <a:extLst>
              <a:ext uri="{28A0092B-C50C-407E-A947-70E740481C1C}">
                <a14:useLocalDpi xmlns:a14="http://schemas.microsoft.com/office/drawing/2010/main" val="0"/>
              </a:ext>
            </a:extLst>
          </a:blip>
          <a:srcRect/>
          <a:stretch>
            <a:fillRect/>
          </a:stretch>
        </p:blipFill>
        <p:spPr bwMode="auto">
          <a:xfrm>
            <a:off x="9821164" y="773796"/>
            <a:ext cx="2070100" cy="2893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2231136" y="170013"/>
            <a:ext cx="7729728" cy="632880"/>
          </a:xfrm>
        </p:spPr>
        <p:txBody>
          <a:bodyPr>
            <a:normAutofit fontScale="90000"/>
          </a:bodyPr>
          <a:lstStyle/>
          <a:p>
            <a:r>
              <a:rPr lang="en-GB" u="sng" dirty="0" smtClean="0">
                <a:solidFill>
                  <a:schemeClr val="tx2"/>
                </a:solidFill>
              </a:rPr>
              <a:t>Aristophanes’ </a:t>
            </a:r>
            <a:r>
              <a:rPr lang="en-GB" i="1" u="sng" dirty="0" smtClean="0">
                <a:solidFill>
                  <a:schemeClr val="tx2"/>
                </a:solidFill>
              </a:rPr>
              <a:t>Wasps</a:t>
            </a:r>
            <a:endParaRPr lang="en-GB" i="1" u="sng" dirty="0">
              <a:solidFill>
                <a:schemeClr val="tx2"/>
              </a:solidFill>
            </a:endParaRPr>
          </a:p>
        </p:txBody>
      </p:sp>
      <p:pic>
        <p:nvPicPr>
          <p:cNvPr id="1026" name="Picture 2" descr="Image result for aristophanes was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4664" y="2737806"/>
            <a:ext cx="2152650" cy="287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aristophanes was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8070" y="3896930"/>
            <a:ext cx="1992894" cy="2812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279721" y="1818748"/>
            <a:ext cx="8174323" cy="41563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i="1" u="sng" dirty="0" smtClean="0"/>
              <a:t>How could you use it:</a:t>
            </a:r>
          </a:p>
          <a:p>
            <a:r>
              <a:rPr lang="en-GB" sz="2000" b="1" dirty="0" smtClean="0">
                <a:solidFill>
                  <a:srgbClr val="FFC000"/>
                </a:solidFill>
              </a:rPr>
              <a:t>In a question on democracy or participation</a:t>
            </a:r>
          </a:p>
          <a:p>
            <a:pPr lvl="1">
              <a:buFont typeface="Wingdings" panose="05000000000000000000" pitchFamily="2" charset="2"/>
              <a:buChar char="Ø"/>
            </a:pPr>
            <a:r>
              <a:rPr lang="en-GB" sz="2000" dirty="0" smtClean="0"/>
              <a:t>The play criticises the legal system for being dominated by old, prejudiced men simply out for payment (or in the case of </a:t>
            </a:r>
            <a:r>
              <a:rPr lang="en-GB" sz="2000" dirty="0" err="1" smtClean="0"/>
              <a:t>Bdelycleon</a:t>
            </a:r>
            <a:r>
              <a:rPr lang="en-GB" sz="2000" dirty="0" smtClean="0"/>
              <a:t>, soup)</a:t>
            </a:r>
          </a:p>
          <a:p>
            <a:pPr lvl="1">
              <a:buFont typeface="Wingdings" panose="05000000000000000000" pitchFamily="2" charset="2"/>
              <a:buChar char="Ø"/>
            </a:pPr>
            <a:r>
              <a:rPr lang="en-GB" sz="2000" dirty="0" smtClean="0"/>
              <a:t>This is in turn a criticism of the democratic system – the jurors are easily swayed by emotional appeals (also a point made by Socrates in the </a:t>
            </a:r>
            <a:r>
              <a:rPr lang="en-GB" sz="2000" i="1" dirty="0" smtClean="0"/>
              <a:t>Apology</a:t>
            </a:r>
            <a:r>
              <a:rPr lang="en-GB" sz="2000" dirty="0" smtClean="0"/>
              <a:t>) </a:t>
            </a:r>
          </a:p>
          <a:p>
            <a:pPr lvl="1">
              <a:buFont typeface="Wingdings" panose="05000000000000000000" pitchFamily="2" charset="2"/>
              <a:buChar char="Ø"/>
            </a:pPr>
            <a:r>
              <a:rPr lang="en-GB" sz="2000" dirty="0" smtClean="0"/>
              <a:t>However, it is also evidence of how the legal system actually worked and that it was open to participation by ordinary citizens. As an aristocrat Aristophanes may have been hostile towards the courts for this reason</a:t>
            </a:r>
          </a:p>
          <a:p>
            <a:pPr lvl="1">
              <a:buFont typeface="Wingdings" panose="05000000000000000000" pitchFamily="2" charset="2"/>
              <a:buChar char="Ø"/>
            </a:pPr>
            <a:endParaRPr lang="en-GB" sz="2000" dirty="0" smtClean="0"/>
          </a:p>
          <a:p>
            <a:pPr marL="457200" lvl="1" indent="0">
              <a:buNone/>
            </a:pPr>
            <a:endParaRPr lang="en-GB" sz="2000" dirty="0" smtClean="0"/>
          </a:p>
          <a:p>
            <a:pPr marL="0" indent="0">
              <a:buNone/>
            </a:pPr>
            <a:endParaRPr lang="en-GB" sz="2000" dirty="0" smtClean="0"/>
          </a:p>
          <a:p>
            <a:endParaRPr lang="en-GB" sz="2000" dirty="0"/>
          </a:p>
        </p:txBody>
      </p:sp>
    </p:spTree>
    <p:extLst>
      <p:ext uri="{BB962C8B-B14F-4D97-AF65-F5344CB8AC3E}">
        <p14:creationId xmlns:p14="http://schemas.microsoft.com/office/powerpoint/2010/main" val="980037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594" y="133419"/>
            <a:ext cx="7729728" cy="797606"/>
          </a:xfrm>
        </p:spPr>
        <p:txBody>
          <a:bodyPr>
            <a:normAutofit fontScale="90000"/>
          </a:bodyPr>
          <a:lstStyle/>
          <a:p>
            <a:r>
              <a:rPr lang="en-GB" u="sng" dirty="0" smtClean="0">
                <a:solidFill>
                  <a:schemeClr val="tx2"/>
                </a:solidFill>
              </a:rPr>
              <a:t>Aristophanes’ </a:t>
            </a:r>
            <a:r>
              <a:rPr lang="en-GB" i="1" u="sng" dirty="0" smtClean="0">
                <a:solidFill>
                  <a:schemeClr val="tx2"/>
                </a:solidFill>
              </a:rPr>
              <a:t>Knights</a:t>
            </a:r>
            <a:endParaRPr lang="en-GB" u="sng" dirty="0">
              <a:solidFill>
                <a:schemeClr val="tx2"/>
              </a:solidFill>
            </a:endParaRPr>
          </a:p>
        </p:txBody>
      </p:sp>
      <p:sp>
        <p:nvSpPr>
          <p:cNvPr id="3" name="Content Placeholder 2"/>
          <p:cNvSpPr>
            <a:spLocks noGrp="1"/>
          </p:cNvSpPr>
          <p:nvPr>
            <p:ph idx="1"/>
          </p:nvPr>
        </p:nvSpPr>
        <p:spPr>
          <a:xfrm>
            <a:off x="279723" y="1188166"/>
            <a:ext cx="7600742" cy="5235956"/>
          </a:xfrm>
        </p:spPr>
        <p:txBody>
          <a:bodyPr>
            <a:normAutofit/>
          </a:bodyPr>
          <a:lstStyle/>
          <a:p>
            <a:r>
              <a:rPr lang="en-GB" sz="2200" dirty="0" smtClean="0"/>
              <a:t>Performed in 424 BC</a:t>
            </a:r>
          </a:p>
          <a:p>
            <a:r>
              <a:rPr lang="en-GB" sz="2200" dirty="0" smtClean="0"/>
              <a:t>Unique as the only known play of its time to target and attack one political figure – Cleon</a:t>
            </a:r>
          </a:p>
          <a:p>
            <a:r>
              <a:rPr lang="en-GB" sz="2200" dirty="0" smtClean="0"/>
              <a:t>Cleon had previously prosecuted Aristophanes for Slandering Athens in 426 BC</a:t>
            </a:r>
          </a:p>
          <a:p>
            <a:r>
              <a:rPr lang="en-GB" sz="2200" dirty="0" smtClean="0"/>
              <a:t>A criticism more generally of how demagogues like Cleon manipulate the people</a:t>
            </a:r>
          </a:p>
          <a:p>
            <a:r>
              <a:rPr lang="en-GB" sz="2200" i="1" dirty="0" smtClean="0"/>
              <a:t>Knights</a:t>
            </a:r>
            <a:r>
              <a:rPr lang="en-GB" sz="2200" dirty="0" smtClean="0"/>
              <a:t> presents the city of Athens as a household run by a bad-tempered and gullible man called </a:t>
            </a:r>
            <a:r>
              <a:rPr lang="en-GB" sz="2200" b="1" dirty="0" smtClean="0"/>
              <a:t>Demos </a:t>
            </a:r>
            <a:r>
              <a:rPr lang="en-GB" sz="2200" dirty="0" smtClean="0"/>
              <a:t>(‘the people’)</a:t>
            </a:r>
          </a:p>
          <a:p>
            <a:r>
              <a:rPr lang="en-GB" sz="2200" dirty="0" smtClean="0"/>
              <a:t>A new slave called </a:t>
            </a:r>
            <a:r>
              <a:rPr lang="en-GB" sz="2200" b="1" dirty="0" err="1" smtClean="0"/>
              <a:t>Paphlagonian</a:t>
            </a:r>
            <a:r>
              <a:rPr lang="en-GB" sz="2200" b="1" dirty="0" smtClean="0"/>
              <a:t> </a:t>
            </a:r>
            <a:r>
              <a:rPr lang="en-GB" sz="2200" dirty="0" smtClean="0"/>
              <a:t>(Cleon) tricks Demos and claims credit for the work of other slaves</a:t>
            </a:r>
          </a:p>
          <a:p>
            <a:r>
              <a:rPr lang="en-GB" sz="2200" dirty="0" smtClean="0"/>
              <a:t>The other slaves – </a:t>
            </a:r>
            <a:r>
              <a:rPr lang="en-GB" sz="2200" b="1" dirty="0" smtClean="0"/>
              <a:t>Demosthenes </a:t>
            </a:r>
            <a:r>
              <a:rPr lang="en-GB" sz="2200" dirty="0" smtClean="0"/>
              <a:t>and </a:t>
            </a:r>
            <a:r>
              <a:rPr lang="en-GB" sz="2200" b="1" dirty="0" smtClean="0"/>
              <a:t>Nicias</a:t>
            </a:r>
            <a:r>
              <a:rPr lang="en-GB" sz="2200" dirty="0" smtClean="0"/>
              <a:t> try to find some one to replace the </a:t>
            </a:r>
            <a:r>
              <a:rPr lang="en-GB" sz="2200" b="1" dirty="0" err="1" smtClean="0"/>
              <a:t>Paphlagonian</a:t>
            </a:r>
            <a:r>
              <a:rPr lang="en-GB" sz="2200" dirty="0" smtClean="0"/>
              <a:t> in the household who is even more ignorant and selfish – the </a:t>
            </a:r>
            <a:r>
              <a:rPr lang="en-GB" sz="2200" b="1" dirty="0" smtClean="0"/>
              <a:t>Sausage-Seller</a:t>
            </a:r>
            <a:endParaRPr lang="en-GB" sz="2200" dirty="0" smtClean="0"/>
          </a:p>
          <a:p>
            <a:endParaRPr lang="en-GB" sz="2200" dirty="0"/>
          </a:p>
        </p:txBody>
      </p:sp>
      <p:pic>
        <p:nvPicPr>
          <p:cNvPr id="1028" name="Picture 4" descr="Image result for aristophanes kn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512" y="1554480"/>
            <a:ext cx="3422826" cy="401227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862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594" y="133419"/>
            <a:ext cx="7729728" cy="797606"/>
          </a:xfrm>
        </p:spPr>
        <p:txBody>
          <a:bodyPr>
            <a:normAutofit fontScale="90000"/>
          </a:bodyPr>
          <a:lstStyle/>
          <a:p>
            <a:r>
              <a:rPr lang="en-GB" u="sng" dirty="0" smtClean="0">
                <a:solidFill>
                  <a:schemeClr val="tx2"/>
                </a:solidFill>
              </a:rPr>
              <a:t>Aristophanes’ </a:t>
            </a:r>
            <a:r>
              <a:rPr lang="en-GB" i="1" u="sng" dirty="0" smtClean="0">
                <a:solidFill>
                  <a:schemeClr val="tx2"/>
                </a:solidFill>
              </a:rPr>
              <a:t>Knights</a:t>
            </a:r>
            <a:endParaRPr lang="en-GB" u="sng" dirty="0">
              <a:solidFill>
                <a:schemeClr val="tx2"/>
              </a:solidFill>
            </a:endParaRPr>
          </a:p>
        </p:txBody>
      </p:sp>
      <p:pic>
        <p:nvPicPr>
          <p:cNvPr id="1028" name="Picture 4" descr="Image result for aristophanes kn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3224" y="2489130"/>
            <a:ext cx="2262186" cy="265176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79721" y="931025"/>
            <a:ext cx="9328197" cy="27016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i="1" u="sng" dirty="0" smtClean="0"/>
              <a:t>How could you use it:</a:t>
            </a:r>
          </a:p>
          <a:p>
            <a:r>
              <a:rPr lang="en-GB" sz="2000" b="1" dirty="0" smtClean="0">
                <a:solidFill>
                  <a:srgbClr val="FFC000"/>
                </a:solidFill>
              </a:rPr>
              <a:t>In a question on democracy or leadership in democratic Athens</a:t>
            </a:r>
          </a:p>
          <a:p>
            <a:pPr lvl="1">
              <a:buFont typeface="Wingdings" panose="05000000000000000000" pitchFamily="2" charset="2"/>
              <a:buChar char="Ø"/>
            </a:pPr>
            <a:r>
              <a:rPr lang="en-GB" sz="2000" dirty="0" smtClean="0"/>
              <a:t>The play attacks the character and behaviour of Cleon claiming that he is violent and impulsive, and holds power as a demagogue i.e. he can whip up the mob </a:t>
            </a:r>
          </a:p>
          <a:p>
            <a:pPr lvl="1">
              <a:buFont typeface="Wingdings" panose="05000000000000000000" pitchFamily="2" charset="2"/>
              <a:buChar char="Ø"/>
            </a:pPr>
            <a:r>
              <a:rPr lang="en-GB" sz="2000" dirty="0" smtClean="0"/>
              <a:t>Aristophanes is also indirectly criticising the democratic system by suggesting that it rewards people who can shout the loudest not the most able politicians and leaders. This matches Socrates’ views on Democracy (analogies of the ship and lion-tamer) and the those of the Old Oligarch </a:t>
            </a:r>
          </a:p>
          <a:p>
            <a:pPr lvl="1">
              <a:buFont typeface="Wingdings" panose="05000000000000000000" pitchFamily="2" charset="2"/>
              <a:buChar char="Ø"/>
            </a:pPr>
            <a:endParaRPr lang="en-GB" sz="2000" dirty="0" smtClean="0"/>
          </a:p>
          <a:p>
            <a:pPr marL="457200" lvl="1" indent="0">
              <a:buNone/>
            </a:pPr>
            <a:endParaRPr lang="en-GB" sz="2000" dirty="0" smtClean="0"/>
          </a:p>
          <a:p>
            <a:pPr marL="0" indent="0">
              <a:buNone/>
            </a:pPr>
            <a:endParaRPr lang="en-GB" sz="2000" dirty="0" smtClean="0"/>
          </a:p>
          <a:p>
            <a:endParaRPr lang="en-GB" sz="2000" dirty="0"/>
          </a:p>
        </p:txBody>
      </p:sp>
      <p:sp>
        <p:nvSpPr>
          <p:cNvPr id="7" name="Content Placeholder 2"/>
          <p:cNvSpPr txBox="1">
            <a:spLocks/>
          </p:cNvSpPr>
          <p:nvPr/>
        </p:nvSpPr>
        <p:spPr>
          <a:xfrm>
            <a:off x="385027" y="4156363"/>
            <a:ext cx="9328197" cy="27016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smtClean="0">
                <a:solidFill>
                  <a:srgbClr val="FFC000"/>
                </a:solidFill>
              </a:rPr>
              <a:t>In a period study question on leadership</a:t>
            </a:r>
          </a:p>
          <a:p>
            <a:pPr lvl="1">
              <a:buFont typeface="Wingdings" panose="05000000000000000000" pitchFamily="2" charset="2"/>
              <a:buChar char="Ø"/>
            </a:pPr>
            <a:r>
              <a:rPr lang="en-GB" sz="2000" dirty="0" smtClean="0"/>
              <a:t>A theme in the play is that Cleon takes credit for the work of Demosthenes and Nicias. This is a reference to Pylos and </a:t>
            </a:r>
            <a:r>
              <a:rPr lang="en-GB" sz="2000" dirty="0" err="1" smtClean="0"/>
              <a:t>Sphacteria</a:t>
            </a:r>
            <a:r>
              <a:rPr lang="en-GB" sz="2000" dirty="0" smtClean="0"/>
              <a:t> where Aristophanes thought that Cleon arrived to take the glory after the hard work of Demosthenes</a:t>
            </a:r>
          </a:p>
          <a:p>
            <a:pPr lvl="1">
              <a:buFont typeface="Wingdings" panose="05000000000000000000" pitchFamily="2" charset="2"/>
              <a:buChar char="Ø"/>
            </a:pPr>
            <a:r>
              <a:rPr lang="en-GB" sz="2000" dirty="0" smtClean="0"/>
              <a:t>This would be useful to suggest that Cleon’s leadership during he </a:t>
            </a:r>
            <a:r>
              <a:rPr lang="en-GB" sz="2000" dirty="0" err="1" smtClean="0"/>
              <a:t>Archidamian</a:t>
            </a:r>
            <a:r>
              <a:rPr lang="en-GB" sz="2000" dirty="0" smtClean="0"/>
              <a:t> War was limited</a:t>
            </a:r>
          </a:p>
          <a:p>
            <a:pPr marL="457200" lvl="1" indent="0">
              <a:buNone/>
            </a:pPr>
            <a:endParaRPr lang="en-GB" sz="2000" dirty="0" smtClean="0"/>
          </a:p>
          <a:p>
            <a:pPr marL="0" indent="0">
              <a:buNone/>
            </a:pPr>
            <a:endParaRPr lang="en-GB" sz="2000" dirty="0" smtClean="0"/>
          </a:p>
          <a:p>
            <a:endParaRPr lang="en-GB" sz="2000" dirty="0"/>
          </a:p>
        </p:txBody>
      </p:sp>
    </p:spTree>
    <p:extLst>
      <p:ext uri="{BB962C8B-B14F-4D97-AF65-F5344CB8AC3E}">
        <p14:creationId xmlns:p14="http://schemas.microsoft.com/office/powerpoint/2010/main" val="272183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594" y="133419"/>
            <a:ext cx="7729728" cy="797606"/>
          </a:xfrm>
        </p:spPr>
        <p:txBody>
          <a:bodyPr>
            <a:normAutofit fontScale="90000"/>
          </a:bodyPr>
          <a:lstStyle/>
          <a:p>
            <a:r>
              <a:rPr lang="en-GB" u="sng" dirty="0" smtClean="0">
                <a:solidFill>
                  <a:schemeClr val="tx2"/>
                </a:solidFill>
              </a:rPr>
              <a:t>Aristophanes’ </a:t>
            </a:r>
            <a:r>
              <a:rPr lang="en-GB" i="1" u="sng" dirty="0" smtClean="0">
                <a:solidFill>
                  <a:schemeClr val="tx2"/>
                </a:solidFill>
              </a:rPr>
              <a:t>Clouds</a:t>
            </a:r>
            <a:endParaRPr lang="en-GB" u="sng" dirty="0">
              <a:solidFill>
                <a:schemeClr val="tx2"/>
              </a:solidFill>
            </a:endParaRPr>
          </a:p>
        </p:txBody>
      </p:sp>
      <p:sp>
        <p:nvSpPr>
          <p:cNvPr id="3" name="Content Placeholder 2"/>
          <p:cNvSpPr>
            <a:spLocks noGrp="1"/>
          </p:cNvSpPr>
          <p:nvPr>
            <p:ph idx="1"/>
          </p:nvPr>
        </p:nvSpPr>
        <p:spPr>
          <a:xfrm>
            <a:off x="279722" y="1188166"/>
            <a:ext cx="8795114" cy="5235956"/>
          </a:xfrm>
        </p:spPr>
        <p:txBody>
          <a:bodyPr>
            <a:normAutofit/>
          </a:bodyPr>
          <a:lstStyle/>
          <a:p>
            <a:r>
              <a:rPr lang="en-GB" sz="2200" dirty="0" smtClean="0"/>
              <a:t>First performed in 423 BC and then re-written around 419 (the re-write survives)</a:t>
            </a:r>
          </a:p>
          <a:p>
            <a:r>
              <a:rPr lang="en-GB" sz="2200" dirty="0" err="1" smtClean="0"/>
              <a:t>Pheidippides</a:t>
            </a:r>
            <a:r>
              <a:rPr lang="en-GB" sz="2200" dirty="0" smtClean="0"/>
              <a:t> is sent to the ‘thinker’ by his father </a:t>
            </a:r>
            <a:r>
              <a:rPr lang="en-GB" sz="2200" dirty="0" err="1" smtClean="0"/>
              <a:t>Strepsiades</a:t>
            </a:r>
            <a:r>
              <a:rPr lang="en-GB" sz="2200" dirty="0" smtClean="0"/>
              <a:t> to learn the art of rhetoric so that he can talk his way out of his gambling debts. </a:t>
            </a:r>
          </a:p>
          <a:p>
            <a:r>
              <a:rPr lang="en-GB" sz="2200" dirty="0" smtClean="0"/>
              <a:t>The thinker is run by Socrates who is used a symbol/character to represent new thinking altogether</a:t>
            </a:r>
          </a:p>
          <a:p>
            <a:r>
              <a:rPr lang="en-GB" sz="2200" dirty="0" err="1" smtClean="0"/>
              <a:t>Pheidippides</a:t>
            </a:r>
            <a:r>
              <a:rPr lang="en-GB" sz="2200" dirty="0" smtClean="0"/>
              <a:t> initially refuses to go and his father goes in his place. He fails to learn anything properly and his son eventually attends.</a:t>
            </a:r>
          </a:p>
          <a:p>
            <a:r>
              <a:rPr lang="en-GB" sz="2200" dirty="0" smtClean="0"/>
              <a:t>He chooses ‘wrong’ to teach him how to make the weaker argument the stronger and talks his way out of his gambling debts. He goes on, however, to argue that children are allowed to beat their parents and the play ends with him doing this to </a:t>
            </a:r>
            <a:r>
              <a:rPr lang="en-GB" sz="2200" dirty="0" err="1" smtClean="0"/>
              <a:t>Strepsiades</a:t>
            </a:r>
            <a:r>
              <a:rPr lang="en-GB" sz="2200" dirty="0" smtClean="0"/>
              <a:t>. </a:t>
            </a:r>
            <a:endParaRPr lang="en-GB" sz="2200" dirty="0"/>
          </a:p>
        </p:txBody>
      </p:sp>
      <p:pic>
        <p:nvPicPr>
          <p:cNvPr id="5" name="Picture 4" descr="Image result for aristophanes clouds"/>
          <p:cNvPicPr/>
          <p:nvPr/>
        </p:nvPicPr>
        <p:blipFill>
          <a:blip r:embed="rId2">
            <a:extLst>
              <a:ext uri="{28A0092B-C50C-407E-A947-70E740481C1C}">
                <a14:useLocalDpi xmlns:a14="http://schemas.microsoft.com/office/drawing/2010/main" val="0"/>
              </a:ext>
            </a:extLst>
          </a:blip>
          <a:srcRect/>
          <a:stretch>
            <a:fillRect/>
          </a:stretch>
        </p:blipFill>
        <p:spPr bwMode="auto">
          <a:xfrm>
            <a:off x="9074836" y="1476923"/>
            <a:ext cx="2915938" cy="4089687"/>
          </a:xfrm>
          <a:prstGeom prst="rect">
            <a:avLst/>
          </a:prstGeom>
          <a:noFill/>
          <a:ln>
            <a:solidFill>
              <a:schemeClr val="tx1"/>
            </a:solidFill>
          </a:ln>
        </p:spPr>
      </p:pic>
    </p:spTree>
    <p:extLst>
      <p:ext uri="{BB962C8B-B14F-4D97-AF65-F5344CB8AC3E}">
        <p14:creationId xmlns:p14="http://schemas.microsoft.com/office/powerpoint/2010/main" val="2308525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594" y="133419"/>
            <a:ext cx="7729728" cy="797606"/>
          </a:xfrm>
        </p:spPr>
        <p:txBody>
          <a:bodyPr>
            <a:normAutofit fontScale="90000"/>
          </a:bodyPr>
          <a:lstStyle/>
          <a:p>
            <a:r>
              <a:rPr lang="en-GB" u="sng" dirty="0" smtClean="0">
                <a:solidFill>
                  <a:schemeClr val="tx2"/>
                </a:solidFill>
              </a:rPr>
              <a:t>Aristophanes’ </a:t>
            </a:r>
            <a:r>
              <a:rPr lang="en-GB" i="1" u="sng" dirty="0" smtClean="0">
                <a:solidFill>
                  <a:schemeClr val="tx2"/>
                </a:solidFill>
              </a:rPr>
              <a:t>Clouds</a:t>
            </a:r>
            <a:endParaRPr lang="en-GB" u="sng" dirty="0">
              <a:solidFill>
                <a:schemeClr val="tx2"/>
              </a:solidFill>
            </a:endParaRPr>
          </a:p>
        </p:txBody>
      </p:sp>
      <p:sp>
        <p:nvSpPr>
          <p:cNvPr id="3" name="Content Placeholder 2"/>
          <p:cNvSpPr>
            <a:spLocks noGrp="1"/>
          </p:cNvSpPr>
          <p:nvPr>
            <p:ph idx="1"/>
          </p:nvPr>
        </p:nvSpPr>
        <p:spPr>
          <a:xfrm>
            <a:off x="279721" y="931025"/>
            <a:ext cx="9328197" cy="5235956"/>
          </a:xfrm>
        </p:spPr>
        <p:txBody>
          <a:bodyPr>
            <a:noAutofit/>
          </a:bodyPr>
          <a:lstStyle/>
          <a:p>
            <a:pPr marL="0" indent="0">
              <a:buNone/>
            </a:pPr>
            <a:r>
              <a:rPr lang="en-GB" sz="2400" b="1" i="1" u="sng" dirty="0" smtClean="0"/>
              <a:t>How could you use it:</a:t>
            </a:r>
          </a:p>
          <a:p>
            <a:r>
              <a:rPr lang="en-GB" sz="2000" b="1" dirty="0">
                <a:solidFill>
                  <a:srgbClr val="FFC000"/>
                </a:solidFill>
              </a:rPr>
              <a:t>E</a:t>
            </a:r>
            <a:r>
              <a:rPr lang="en-GB" sz="2000" b="1" dirty="0" smtClean="0">
                <a:solidFill>
                  <a:srgbClr val="FFC000"/>
                </a:solidFill>
              </a:rPr>
              <a:t>vidence of opposition to the sophists and ‘new thinking’</a:t>
            </a:r>
            <a:r>
              <a:rPr lang="en-GB" sz="2000" dirty="0" smtClean="0"/>
              <a:t>. The moral of the play is that Athenians should not be lured or distracted by clever new thinking and should instead stick with traditional values</a:t>
            </a:r>
          </a:p>
          <a:p>
            <a:r>
              <a:rPr lang="en-GB" sz="2000" b="1" dirty="0" smtClean="0">
                <a:solidFill>
                  <a:srgbClr val="FFC000"/>
                </a:solidFill>
              </a:rPr>
              <a:t>Evidence of criticism of rhetoric</a:t>
            </a:r>
            <a:r>
              <a:rPr lang="en-GB" sz="2000" dirty="0" smtClean="0"/>
              <a:t>. ‘Wrong’ boasts of the power of his rhetorical skills in making the weaker argument appear the stronger. He claims he can teach </a:t>
            </a:r>
            <a:r>
              <a:rPr lang="en-GB" sz="2000" dirty="0" err="1" smtClean="0"/>
              <a:t>Pheidippides</a:t>
            </a:r>
            <a:r>
              <a:rPr lang="en-GB" sz="2000" dirty="0" smtClean="0"/>
              <a:t> to be able to talk his way out of adultery. This criticism of rhetoric matches lots of other sources – Mytilene debate, Plato, Aristotle, Hippolytus </a:t>
            </a:r>
          </a:p>
          <a:p>
            <a:r>
              <a:rPr lang="en-GB" sz="2000" b="1" dirty="0" smtClean="0">
                <a:solidFill>
                  <a:srgbClr val="FFC000"/>
                </a:solidFill>
              </a:rPr>
              <a:t>In a question on religion</a:t>
            </a:r>
            <a:r>
              <a:rPr lang="en-GB" sz="2000" b="1" dirty="0" smtClean="0"/>
              <a:t>. </a:t>
            </a:r>
            <a:r>
              <a:rPr lang="en-GB" sz="2000" dirty="0" smtClean="0"/>
              <a:t>Part of the new thinking taught in the </a:t>
            </a:r>
            <a:r>
              <a:rPr lang="en-GB" sz="2000" dirty="0" err="1" smtClean="0"/>
              <a:t>thinkery</a:t>
            </a:r>
            <a:r>
              <a:rPr lang="en-GB" sz="2000" dirty="0" smtClean="0"/>
              <a:t> is to challenge traditional religion (</a:t>
            </a:r>
            <a:r>
              <a:rPr lang="en-GB" sz="2000" dirty="0" err="1" smtClean="0"/>
              <a:t>Strepsiades</a:t>
            </a:r>
            <a:r>
              <a:rPr lang="en-GB" sz="2000" dirty="0" smtClean="0"/>
              <a:t> comes back laughing at his son for believing in Zeus). Aristophanes would only have included this theme if people were genuinely challenging traditional belief at the time. However, Aristophanes remains very critical of new religious thinking suggesting new ideas were limited and controversial.</a:t>
            </a:r>
          </a:p>
          <a:p>
            <a:r>
              <a:rPr lang="en-GB" sz="2000" b="1" dirty="0" smtClean="0">
                <a:solidFill>
                  <a:srgbClr val="FFC000"/>
                </a:solidFill>
              </a:rPr>
              <a:t>In a question on Socrates</a:t>
            </a:r>
            <a:r>
              <a:rPr lang="en-GB" sz="2000" dirty="0" smtClean="0"/>
              <a:t>. He would claim in his defence speech that the portrayal of him in C</a:t>
            </a:r>
            <a:r>
              <a:rPr lang="en-GB" sz="2000" i="1" dirty="0" smtClean="0"/>
              <a:t>louds </a:t>
            </a:r>
            <a:r>
              <a:rPr lang="en-GB" sz="2000" dirty="0" smtClean="0"/>
              <a:t>and the association of him with the sophists would start to turn opinion against him </a:t>
            </a:r>
            <a:endParaRPr lang="en-GB" sz="2000" b="1" dirty="0" smtClean="0"/>
          </a:p>
          <a:p>
            <a:endParaRPr lang="en-GB" sz="2000" dirty="0" smtClean="0"/>
          </a:p>
          <a:p>
            <a:endParaRPr lang="en-GB" sz="2000" dirty="0"/>
          </a:p>
        </p:txBody>
      </p:sp>
      <p:pic>
        <p:nvPicPr>
          <p:cNvPr id="5" name="Picture 4" descr="Image result for aristophanes clouds"/>
          <p:cNvPicPr/>
          <p:nvPr/>
        </p:nvPicPr>
        <p:blipFill>
          <a:blip r:embed="rId2">
            <a:extLst>
              <a:ext uri="{28A0092B-C50C-407E-A947-70E740481C1C}">
                <a14:useLocalDpi xmlns:a14="http://schemas.microsoft.com/office/drawing/2010/main" val="0"/>
              </a:ext>
            </a:extLst>
          </a:blip>
          <a:srcRect/>
          <a:stretch>
            <a:fillRect/>
          </a:stretch>
        </p:blipFill>
        <p:spPr bwMode="auto">
          <a:xfrm>
            <a:off x="9607919" y="1637345"/>
            <a:ext cx="2218806" cy="3544256"/>
          </a:xfrm>
          <a:prstGeom prst="rect">
            <a:avLst/>
          </a:prstGeom>
          <a:noFill/>
          <a:ln>
            <a:solidFill>
              <a:schemeClr val="tx1"/>
            </a:solidFill>
          </a:ln>
        </p:spPr>
      </p:pic>
    </p:spTree>
    <p:extLst>
      <p:ext uri="{BB962C8B-B14F-4D97-AF65-F5344CB8AC3E}">
        <p14:creationId xmlns:p14="http://schemas.microsoft.com/office/powerpoint/2010/main" val="4241641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8039"/>
          </a:xfrm>
        </p:spPr>
        <p:txBody>
          <a:bodyPr>
            <a:normAutofit fontScale="90000"/>
          </a:bodyPr>
          <a:lstStyle/>
          <a:p>
            <a:pPr algn="ctr"/>
            <a:r>
              <a:rPr lang="en-GB" dirty="0" smtClean="0"/>
              <a:t>Structure and Technique – The Basics  </a:t>
            </a:r>
            <a:endParaRPr lang="en-GB" dirty="0"/>
          </a:p>
        </p:txBody>
      </p:sp>
      <p:sp>
        <p:nvSpPr>
          <p:cNvPr id="3" name="Content Placeholder 2"/>
          <p:cNvSpPr>
            <a:spLocks noGrp="1"/>
          </p:cNvSpPr>
          <p:nvPr>
            <p:ph idx="1"/>
          </p:nvPr>
        </p:nvSpPr>
        <p:spPr>
          <a:xfrm>
            <a:off x="979100" y="1742498"/>
            <a:ext cx="10233800" cy="4351338"/>
          </a:xfrm>
        </p:spPr>
        <p:txBody>
          <a:bodyPr>
            <a:normAutofit/>
          </a:bodyPr>
          <a:lstStyle/>
          <a:p>
            <a:r>
              <a:rPr lang="en-GB" sz="2400" dirty="0" smtClean="0"/>
              <a:t>Examined in Section B of the exam – should aim to spend approximately 1 hour 15 minutes on this section</a:t>
            </a:r>
          </a:p>
          <a:p>
            <a:endParaRPr lang="en-GB" sz="2400" dirty="0" smtClean="0"/>
          </a:p>
          <a:p>
            <a:r>
              <a:rPr lang="en-GB" sz="2400" dirty="0" smtClean="0"/>
              <a:t>One 36 mark essay questions from a choice of two – 54 minutes</a:t>
            </a:r>
          </a:p>
          <a:p>
            <a:endParaRPr lang="en-GB" sz="2400" dirty="0" smtClean="0"/>
          </a:p>
          <a:p>
            <a:r>
              <a:rPr lang="en-GB" sz="2400" dirty="0" smtClean="0"/>
              <a:t>One compulsory source utility question  (12 marks) – 18 minutes </a:t>
            </a:r>
          </a:p>
          <a:p>
            <a:endParaRPr lang="en-GB" sz="2400" dirty="0" smtClean="0"/>
          </a:p>
          <a:p>
            <a:r>
              <a:rPr lang="en-GB" sz="2400" dirty="0" smtClean="0"/>
              <a:t>The focus of this section is on examining the depth of your understanding of the unit rather than the range – questions are likely to focus on one topic at a time</a:t>
            </a:r>
            <a:endParaRPr lang="en-GB" sz="2400" b="1" dirty="0"/>
          </a:p>
        </p:txBody>
      </p:sp>
    </p:spTree>
    <p:extLst>
      <p:ext uri="{BB962C8B-B14F-4D97-AF65-F5344CB8AC3E}">
        <p14:creationId xmlns:p14="http://schemas.microsoft.com/office/powerpoint/2010/main" val="1610317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567" y="224589"/>
            <a:ext cx="10921262" cy="1193562"/>
          </a:xfrm>
        </p:spPr>
        <p:txBody>
          <a:bodyPr>
            <a:normAutofit/>
          </a:bodyPr>
          <a:lstStyle/>
          <a:p>
            <a:r>
              <a:rPr lang="en-GB" sz="4800" u="sng" dirty="0" smtClean="0">
                <a:solidFill>
                  <a:schemeClr val="tx2"/>
                </a:solidFill>
              </a:rPr>
              <a:t>Key Source - Plato’s </a:t>
            </a:r>
            <a:r>
              <a:rPr lang="en-GB" sz="4800" i="1" u="sng" dirty="0" smtClean="0">
                <a:solidFill>
                  <a:schemeClr val="tx2"/>
                </a:solidFill>
              </a:rPr>
              <a:t>Apology</a:t>
            </a:r>
            <a:r>
              <a:rPr lang="en-GB" sz="4800" u="sng" dirty="0" smtClean="0">
                <a:solidFill>
                  <a:schemeClr val="tx2"/>
                </a:solidFill>
              </a:rPr>
              <a:t> </a:t>
            </a:r>
            <a:endParaRPr lang="en-GB" sz="4800" u="sng" dirty="0">
              <a:solidFill>
                <a:schemeClr val="tx2"/>
              </a:solidFill>
            </a:endParaRPr>
          </a:p>
        </p:txBody>
      </p:sp>
      <p:sp>
        <p:nvSpPr>
          <p:cNvPr id="4" name="Content Placeholder 3"/>
          <p:cNvSpPr>
            <a:spLocks noGrp="1"/>
          </p:cNvSpPr>
          <p:nvPr>
            <p:ph idx="1"/>
          </p:nvPr>
        </p:nvSpPr>
        <p:spPr>
          <a:xfrm>
            <a:off x="3250277" y="2095967"/>
            <a:ext cx="8786552" cy="3588776"/>
          </a:xfrm>
          <a:ln>
            <a:noFill/>
          </a:ln>
        </p:spPr>
        <p:txBody>
          <a:bodyPr>
            <a:normAutofit/>
          </a:bodyPr>
          <a:lstStyle/>
          <a:p>
            <a:pPr marL="0" indent="0">
              <a:buNone/>
            </a:pPr>
            <a:r>
              <a:rPr lang="en-GB" sz="2400" b="1" u="sng" dirty="0" smtClean="0">
                <a:solidFill>
                  <a:schemeClr val="tx1"/>
                </a:solidFill>
              </a:rPr>
              <a:t>The Nature and Reliability of the source:</a:t>
            </a:r>
          </a:p>
          <a:p>
            <a:pPr>
              <a:buFont typeface="Arial" panose="020B0604020202020204" pitchFamily="34" charset="0"/>
              <a:buChar char="•"/>
            </a:pPr>
            <a:r>
              <a:rPr lang="en-GB" sz="2400" dirty="0" smtClean="0"/>
              <a:t>Plato was a student of Socrates and was present at his trial</a:t>
            </a:r>
          </a:p>
          <a:p>
            <a:pPr>
              <a:buFont typeface="Arial" panose="020B0604020202020204" pitchFamily="34" charset="0"/>
              <a:buChar char="•"/>
            </a:pPr>
            <a:r>
              <a:rPr lang="en-GB" sz="2400" dirty="0" smtClean="0"/>
              <a:t>However, the </a:t>
            </a:r>
            <a:r>
              <a:rPr lang="en-GB" sz="2400" i="1" dirty="0" smtClean="0"/>
              <a:t>Apology</a:t>
            </a:r>
            <a:r>
              <a:rPr lang="en-GB" sz="2400" dirty="0" smtClean="0"/>
              <a:t> was written some time after the trial (possibly 10 years) and is not, therefore, a word-for-word account</a:t>
            </a:r>
          </a:p>
          <a:p>
            <a:pPr>
              <a:buFont typeface="Arial" panose="020B0604020202020204" pitchFamily="34" charset="0"/>
              <a:buChar char="•"/>
            </a:pPr>
            <a:r>
              <a:rPr lang="en-GB" sz="2400" dirty="0" smtClean="0"/>
              <a:t>Xenophon also left an account of Socrates’ trial which has significant differences to Plato’s </a:t>
            </a:r>
            <a:r>
              <a:rPr lang="en-GB" sz="2400" i="1" dirty="0" smtClean="0"/>
              <a:t>Apology</a:t>
            </a:r>
          </a:p>
          <a:p>
            <a:pPr>
              <a:buFont typeface="Arial" panose="020B0604020202020204" pitchFamily="34" charset="0"/>
              <a:buChar char="•"/>
            </a:pPr>
            <a:r>
              <a:rPr lang="en-GB" sz="2400" dirty="0" smtClean="0"/>
              <a:t>The purpose of the </a:t>
            </a:r>
            <a:r>
              <a:rPr lang="en-GB" sz="2400" i="1" dirty="0" smtClean="0"/>
              <a:t>Apology</a:t>
            </a:r>
            <a:r>
              <a:rPr lang="en-GB" sz="2400" dirty="0" smtClean="0"/>
              <a:t> was to present Socrates in the best light possible and to distinguish him from the Sophists </a:t>
            </a:r>
          </a:p>
          <a:p>
            <a:pPr marL="0" indent="0">
              <a:buNone/>
            </a:pPr>
            <a:endParaRPr lang="en-GB" dirty="0"/>
          </a:p>
        </p:txBody>
      </p:sp>
      <p:pic>
        <p:nvPicPr>
          <p:cNvPr id="7" name="Picture 2" descr="Image result for trial of socr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03" y="1942493"/>
            <a:ext cx="2924175" cy="3895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199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567" y="224589"/>
            <a:ext cx="10921262" cy="1193562"/>
          </a:xfrm>
        </p:spPr>
        <p:txBody>
          <a:bodyPr>
            <a:normAutofit/>
          </a:bodyPr>
          <a:lstStyle/>
          <a:p>
            <a:r>
              <a:rPr lang="en-GB" sz="4800" u="sng" dirty="0" smtClean="0">
                <a:solidFill>
                  <a:schemeClr val="tx2"/>
                </a:solidFill>
              </a:rPr>
              <a:t>Key Source - Plato’s </a:t>
            </a:r>
            <a:r>
              <a:rPr lang="en-GB" sz="4800" i="1" u="sng" dirty="0" smtClean="0">
                <a:solidFill>
                  <a:schemeClr val="tx2"/>
                </a:solidFill>
              </a:rPr>
              <a:t>Apology</a:t>
            </a:r>
            <a:r>
              <a:rPr lang="en-GB" sz="4800" u="sng" dirty="0" smtClean="0">
                <a:solidFill>
                  <a:schemeClr val="tx2"/>
                </a:solidFill>
              </a:rPr>
              <a:t> </a:t>
            </a:r>
            <a:endParaRPr lang="en-GB" sz="4800" u="sng" dirty="0">
              <a:solidFill>
                <a:schemeClr val="tx2"/>
              </a:solidFill>
            </a:endParaRPr>
          </a:p>
        </p:txBody>
      </p:sp>
      <p:sp>
        <p:nvSpPr>
          <p:cNvPr id="8" name="Content Placeholder 2"/>
          <p:cNvSpPr txBox="1">
            <a:spLocks/>
          </p:cNvSpPr>
          <p:nvPr/>
        </p:nvSpPr>
        <p:spPr>
          <a:xfrm>
            <a:off x="402335" y="1418151"/>
            <a:ext cx="11494390" cy="5215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b="1" i="1" u="sng" dirty="0" smtClean="0"/>
              <a:t>Some Key Points it Makes:</a:t>
            </a:r>
          </a:p>
          <a:p>
            <a:r>
              <a:rPr lang="en-GB" sz="2000" dirty="0" smtClean="0"/>
              <a:t>Socrates is accused of corrupting the youth and of denying the gods/inventing new ones</a:t>
            </a:r>
          </a:p>
          <a:p>
            <a:r>
              <a:rPr lang="en-GB" sz="2000" dirty="0" smtClean="0"/>
              <a:t>He rejects the claim that he is a sophist as he does not receive payment and does not have any expertise – he just asks questions </a:t>
            </a:r>
          </a:p>
          <a:p>
            <a:r>
              <a:rPr lang="en-GB" sz="2000" dirty="0" smtClean="0"/>
              <a:t>Understands that his method of questioning has made him unpopular by exposing the ignorance of others</a:t>
            </a:r>
          </a:p>
          <a:p>
            <a:r>
              <a:rPr lang="en-GB" sz="2000" dirty="0" smtClean="0"/>
              <a:t>Socrates </a:t>
            </a:r>
            <a:r>
              <a:rPr lang="en-GB" sz="2000" dirty="0"/>
              <a:t>begins his defence humbly but becomes increasingly defiant as he lectures the jury</a:t>
            </a:r>
          </a:p>
          <a:p>
            <a:r>
              <a:rPr lang="en-GB" sz="2000" dirty="0"/>
              <a:t>He criticises democracy when he explains his refusal to perform public service. The jury would have been strongly democratic</a:t>
            </a:r>
          </a:p>
          <a:p>
            <a:r>
              <a:rPr lang="en-GB" sz="2000" dirty="0"/>
              <a:t>He criticises traditional conventions in law courts by refusing to make emotional pleas and by suggesting a ridiculous punishment </a:t>
            </a:r>
          </a:p>
          <a:p>
            <a:r>
              <a:rPr lang="en-GB" sz="2000" dirty="0"/>
              <a:t>He uses his Socratic method to cross-examine </a:t>
            </a:r>
            <a:r>
              <a:rPr lang="en-GB" sz="2000" dirty="0" err="1"/>
              <a:t>Meletus</a:t>
            </a:r>
            <a:r>
              <a:rPr lang="en-GB" sz="2000" dirty="0"/>
              <a:t> – this is remarkable when you consider that he is accused of corrupting the youth through this </a:t>
            </a:r>
            <a:r>
              <a:rPr lang="en-GB" sz="2000" dirty="0" smtClean="0"/>
              <a:t>method</a:t>
            </a:r>
          </a:p>
          <a:p>
            <a:r>
              <a:rPr lang="en-GB" sz="2000" dirty="0" smtClean="0"/>
              <a:t>Gives an example of how the courts work – he suggests his own punishment after he has been found guilty</a:t>
            </a:r>
            <a:endParaRPr lang="en-GB" sz="2000" dirty="0"/>
          </a:p>
          <a:p>
            <a:pPr marL="0" indent="0">
              <a:buFont typeface="Arial" panose="020B0604020202020204" pitchFamily="34" charset="0"/>
              <a:buNone/>
            </a:pPr>
            <a:endParaRPr lang="en-GB" sz="2200" b="1" i="1" u="sng" dirty="0" smtClean="0"/>
          </a:p>
        </p:txBody>
      </p:sp>
    </p:spTree>
    <p:extLst>
      <p:ext uri="{BB962C8B-B14F-4D97-AF65-F5344CB8AC3E}">
        <p14:creationId xmlns:p14="http://schemas.microsoft.com/office/powerpoint/2010/main" val="1051367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258111"/>
            <a:ext cx="11513128" cy="706166"/>
          </a:xfrm>
        </p:spPr>
        <p:txBody>
          <a:bodyPr>
            <a:noAutofit/>
          </a:bodyPr>
          <a:lstStyle/>
          <a:p>
            <a:pPr algn="ctr"/>
            <a:r>
              <a:rPr lang="en-GB" sz="4000" u="sng" dirty="0" smtClean="0">
                <a:solidFill>
                  <a:schemeClr val="tx2"/>
                </a:solidFill>
              </a:rPr>
              <a:t>Key Source – Euripides,</a:t>
            </a:r>
            <a:r>
              <a:rPr lang="en-GB" sz="4000" i="1" u="sng" dirty="0" smtClean="0">
                <a:solidFill>
                  <a:schemeClr val="tx2"/>
                </a:solidFill>
              </a:rPr>
              <a:t> Hippolytus</a:t>
            </a:r>
            <a:endParaRPr lang="en-GB" sz="4000" u="sng" dirty="0">
              <a:solidFill>
                <a:schemeClr val="tx2"/>
              </a:solidFill>
            </a:endParaRP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721" y="2762250"/>
            <a:ext cx="3062288" cy="2089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69900" y="1222388"/>
            <a:ext cx="8255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rgbClr val="FFC000"/>
                </a:solidFill>
                <a:effectLst/>
                <a:latin typeface="+mn-lt"/>
                <a:ea typeface="Calibri" panose="020F0502020204030204" pitchFamily="34" charset="0"/>
                <a:cs typeface="Calibri" panose="020F0502020204030204" pitchFamily="34" charset="0"/>
              </a:rPr>
              <a:t>The Plot of Hippolytus: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smtClean="0">
              <a:ln>
                <a:noFill/>
              </a:ln>
              <a:solidFill>
                <a:srgbClr val="FFC000"/>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The goddess Aphrodite wants revenge against the young man Hippolytus (son of the Athenian king Theseus) because he has declared that he has no interest in sex and love</a:t>
            </a:r>
            <a:endParaRPr lang="en-GB" altLang="en-US" sz="2000" dirty="0">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Aphrodite makes Theseus’ wife Phaedra fall in love with her step-son Hippolytus </a:t>
            </a:r>
            <a:endParaRPr lang="en-GB" altLang="en-US" sz="2000" dirty="0">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Phaedra hides her love but is tricked into revealing it to her nurse who tells Hippolytus who in turn threatens to tell Theseus</a:t>
            </a:r>
            <a:endParaRPr lang="en-GB" altLang="en-US" sz="2000" dirty="0">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Phaedra commits suicide and leaves a note claiming that she had been raped by Hippolytus</a:t>
            </a:r>
            <a:endParaRPr lang="en-GB" altLang="en-US" sz="2000" dirty="0">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Theseus curses an exiles his son Hippolytus who is killed by a bull sent by Poseidon</a:t>
            </a:r>
            <a:endParaRPr lang="en-GB" altLang="en-US" sz="2000" dirty="0">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0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At the end of the play the goddess Artemis reveals the truth about what has happened to the dying Hippolytus who forgives his father </a:t>
            </a:r>
            <a:endParaRPr kumimoji="0" lang="en-GB" altLang="en-US" sz="20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3798123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258111"/>
            <a:ext cx="11513128" cy="706166"/>
          </a:xfrm>
        </p:spPr>
        <p:txBody>
          <a:bodyPr>
            <a:noAutofit/>
          </a:bodyPr>
          <a:lstStyle/>
          <a:p>
            <a:pPr algn="ctr"/>
            <a:r>
              <a:rPr lang="en-GB" sz="4000" u="sng" dirty="0" smtClean="0">
                <a:solidFill>
                  <a:schemeClr val="tx2"/>
                </a:solidFill>
              </a:rPr>
              <a:t>Key Source – Euripides,</a:t>
            </a:r>
            <a:r>
              <a:rPr lang="en-GB" sz="4000" i="1" u="sng" dirty="0" smtClean="0">
                <a:solidFill>
                  <a:schemeClr val="tx2"/>
                </a:solidFill>
              </a:rPr>
              <a:t> Hippolytus</a:t>
            </a:r>
            <a:endParaRPr lang="en-GB" sz="4000" u="sng" dirty="0">
              <a:solidFill>
                <a:schemeClr val="tx2"/>
              </a:solidFill>
            </a:endParaRP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Content Placeholder 2"/>
          <p:cNvSpPr txBox="1">
            <a:spLocks/>
          </p:cNvSpPr>
          <p:nvPr/>
        </p:nvSpPr>
        <p:spPr>
          <a:xfrm>
            <a:off x="296301" y="964277"/>
            <a:ext cx="11419288" cy="20964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i="1" u="sng" dirty="0" smtClean="0"/>
              <a:t>How could you use it:</a:t>
            </a:r>
          </a:p>
          <a:p>
            <a:r>
              <a:rPr lang="en-GB" sz="2000" b="1" dirty="0" smtClean="0">
                <a:solidFill>
                  <a:srgbClr val="FFC000"/>
                </a:solidFill>
              </a:rPr>
              <a:t>As evidence of the impact of rhetoric on tragedy (The influence of the sophists)</a:t>
            </a:r>
          </a:p>
          <a:p>
            <a:pPr lvl="1">
              <a:buFont typeface="Wingdings" panose="05000000000000000000" pitchFamily="2" charset="2"/>
              <a:buChar char="Ø"/>
            </a:pPr>
            <a:r>
              <a:rPr lang="en-GB" sz="2000" dirty="0" smtClean="0"/>
              <a:t>Two scenes are full of rhetoric: Hippolytus’ ‘defence speech’ when confronted by Theseus (known as the </a:t>
            </a:r>
            <a:r>
              <a:rPr lang="en-GB" sz="2000" i="1" dirty="0" err="1" smtClean="0"/>
              <a:t>Agon</a:t>
            </a:r>
            <a:r>
              <a:rPr lang="en-GB" sz="2000" dirty="0" smtClean="0"/>
              <a:t>) &amp; the tricks used by the Nurse to persuade Phaedra to reveal her desire for Hippolytus. This shows that rhetoric was a common part of Athenian society, recognisable to the audience but is also a criticism of its power to persuade/manipulate</a:t>
            </a:r>
          </a:p>
          <a:p>
            <a:pPr marL="457200" lvl="1" indent="0">
              <a:buNone/>
            </a:pPr>
            <a:endParaRPr lang="en-GB" sz="2000" dirty="0" smtClean="0"/>
          </a:p>
          <a:p>
            <a:pPr marL="0" indent="0">
              <a:buNone/>
            </a:pPr>
            <a:endParaRPr lang="en-GB" sz="2000" dirty="0" smtClean="0"/>
          </a:p>
          <a:p>
            <a:endParaRPr lang="en-GB" sz="2000" dirty="0"/>
          </a:p>
        </p:txBody>
      </p:sp>
      <p:sp>
        <p:nvSpPr>
          <p:cNvPr id="8" name="Content Placeholder 2"/>
          <p:cNvSpPr txBox="1">
            <a:spLocks/>
          </p:cNvSpPr>
          <p:nvPr/>
        </p:nvSpPr>
        <p:spPr>
          <a:xfrm>
            <a:off x="249381" y="3567777"/>
            <a:ext cx="11419288" cy="30145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smtClean="0">
                <a:solidFill>
                  <a:srgbClr val="FFC000"/>
                </a:solidFill>
              </a:rPr>
              <a:t>In a question on drama or dramatic festivals </a:t>
            </a:r>
          </a:p>
          <a:p>
            <a:pPr lvl="1">
              <a:buFont typeface="Wingdings" panose="05000000000000000000" pitchFamily="2" charset="2"/>
              <a:buChar char="Ø"/>
            </a:pPr>
            <a:r>
              <a:rPr lang="en-GB" sz="2000" dirty="0" smtClean="0"/>
              <a:t>Hippolytus reveals a lot about these – it shows how seriously the competition at the City Dionysia was taken as the play that was performed and won 1</a:t>
            </a:r>
            <a:r>
              <a:rPr lang="en-GB" sz="2000" baseline="30000" dirty="0" smtClean="0"/>
              <a:t>st</a:t>
            </a:r>
            <a:r>
              <a:rPr lang="en-GB" sz="2000" dirty="0" smtClean="0"/>
              <a:t> place in 428 was a re-write of an earlier version (Hippolytus Veiled), which had not done so well  because it was thought too controversial. Euripides, therefore, was not trying to shock or overly-challenge his audience and wanted his play to be popular</a:t>
            </a:r>
          </a:p>
          <a:p>
            <a:pPr lvl="1">
              <a:buFont typeface="Wingdings" panose="05000000000000000000" pitchFamily="2" charset="2"/>
              <a:buChar char="Ø"/>
            </a:pPr>
            <a:r>
              <a:rPr lang="en-GB" sz="2000" dirty="0" smtClean="0"/>
              <a:t>Linked to this, Hippolytus is an example of a tragedy being set in a mythological scene. Almost all tragedies did this as it was viewed as ‘safer’. Serious points could still be made but without being too controversial</a:t>
            </a:r>
          </a:p>
          <a:p>
            <a:pPr marL="457200" lvl="1" indent="0">
              <a:buNone/>
            </a:pPr>
            <a:endParaRPr lang="en-GB" sz="2000" dirty="0" smtClean="0"/>
          </a:p>
          <a:p>
            <a:pPr marL="0" indent="0">
              <a:buNone/>
            </a:pPr>
            <a:endParaRPr lang="en-GB" sz="2000" dirty="0" smtClean="0"/>
          </a:p>
          <a:p>
            <a:endParaRPr lang="en-GB" sz="2000" dirty="0"/>
          </a:p>
        </p:txBody>
      </p:sp>
    </p:spTree>
    <p:extLst>
      <p:ext uri="{BB962C8B-B14F-4D97-AF65-F5344CB8AC3E}">
        <p14:creationId xmlns:p14="http://schemas.microsoft.com/office/powerpoint/2010/main" val="121720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258111"/>
            <a:ext cx="11513128" cy="706166"/>
          </a:xfrm>
        </p:spPr>
        <p:txBody>
          <a:bodyPr>
            <a:noAutofit/>
          </a:bodyPr>
          <a:lstStyle/>
          <a:p>
            <a:pPr algn="ctr"/>
            <a:r>
              <a:rPr lang="en-GB" sz="4000" u="sng" dirty="0" smtClean="0">
                <a:solidFill>
                  <a:schemeClr val="tx2"/>
                </a:solidFill>
              </a:rPr>
              <a:t>Key Source – Euripides,</a:t>
            </a:r>
            <a:r>
              <a:rPr lang="en-GB" sz="4000" i="1" u="sng" dirty="0" smtClean="0">
                <a:solidFill>
                  <a:schemeClr val="tx2"/>
                </a:solidFill>
              </a:rPr>
              <a:t> Hippolytus</a:t>
            </a:r>
            <a:endParaRPr lang="en-GB" sz="4000" u="sng" dirty="0">
              <a:solidFill>
                <a:schemeClr val="tx2"/>
              </a:solidFill>
            </a:endParaRP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Content Placeholder 2"/>
          <p:cNvSpPr txBox="1">
            <a:spLocks/>
          </p:cNvSpPr>
          <p:nvPr/>
        </p:nvSpPr>
        <p:spPr>
          <a:xfrm>
            <a:off x="296301" y="964277"/>
            <a:ext cx="11419288" cy="30268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i="1" u="sng" dirty="0" smtClean="0"/>
              <a:t>How could you use it cont.:</a:t>
            </a:r>
          </a:p>
          <a:p>
            <a:r>
              <a:rPr lang="en-GB" sz="2000" b="1" dirty="0" smtClean="0">
                <a:solidFill>
                  <a:srgbClr val="FFC000"/>
                </a:solidFill>
              </a:rPr>
              <a:t>In a question on religion </a:t>
            </a:r>
          </a:p>
          <a:p>
            <a:pPr lvl="1">
              <a:buFont typeface="Wingdings" panose="05000000000000000000" pitchFamily="2" charset="2"/>
              <a:buChar char="Ø"/>
            </a:pPr>
            <a:r>
              <a:rPr lang="en-GB" sz="2000" dirty="0" smtClean="0">
                <a:solidFill>
                  <a:schemeClr val="tx1">
                    <a:lumMod val="95000"/>
                  </a:schemeClr>
                </a:solidFill>
              </a:rPr>
              <a:t>On the one hand </a:t>
            </a:r>
            <a:r>
              <a:rPr lang="en-GB" sz="2000" i="1" dirty="0" smtClean="0">
                <a:solidFill>
                  <a:schemeClr val="tx1">
                    <a:lumMod val="95000"/>
                  </a:schemeClr>
                </a:solidFill>
              </a:rPr>
              <a:t>Hippolytus </a:t>
            </a:r>
            <a:r>
              <a:rPr lang="en-GB" sz="2000" dirty="0" smtClean="0">
                <a:solidFill>
                  <a:schemeClr val="tx1">
                    <a:lumMod val="95000"/>
                  </a:schemeClr>
                </a:solidFill>
              </a:rPr>
              <a:t>presents a very traditional image of the gods and religion, suggesting that this wasn’t being challenged in the 5</a:t>
            </a:r>
            <a:r>
              <a:rPr lang="en-GB" sz="2000" baseline="30000" dirty="0" smtClean="0">
                <a:solidFill>
                  <a:schemeClr val="tx1">
                    <a:lumMod val="95000"/>
                  </a:schemeClr>
                </a:solidFill>
              </a:rPr>
              <a:t>th</a:t>
            </a:r>
            <a:r>
              <a:rPr lang="en-GB" sz="2000" dirty="0" smtClean="0">
                <a:solidFill>
                  <a:schemeClr val="tx1">
                    <a:lumMod val="95000"/>
                  </a:schemeClr>
                </a:solidFill>
              </a:rPr>
              <a:t> Century. Hippolytus is punished for showing disrespect towards Aphrodite and gods are shown as having human characteristics e.g. Aphrodite's envy and spite</a:t>
            </a:r>
          </a:p>
          <a:p>
            <a:pPr lvl="1">
              <a:buFont typeface="Wingdings" panose="05000000000000000000" pitchFamily="2" charset="2"/>
              <a:buChar char="Ø"/>
            </a:pPr>
            <a:r>
              <a:rPr lang="en-GB" sz="2000" dirty="0" smtClean="0">
                <a:solidFill>
                  <a:schemeClr val="tx1">
                    <a:lumMod val="95000"/>
                  </a:schemeClr>
                </a:solidFill>
              </a:rPr>
              <a:t>However, there is some evidence that traditional religion was being challenged or questioned – the punishment of Hippolytus and the treatment of Phaedra are portrayed as disproportionate to their offences and the gods as cruel – this is expressed by the Messenger towards the end of the play</a:t>
            </a:r>
          </a:p>
          <a:p>
            <a:pPr marL="0" indent="0">
              <a:buNone/>
            </a:pPr>
            <a:endParaRPr lang="en-GB" sz="2000" dirty="0" smtClean="0"/>
          </a:p>
          <a:p>
            <a:endParaRPr lang="en-GB" sz="2000" dirty="0"/>
          </a:p>
        </p:txBody>
      </p:sp>
      <p:sp>
        <p:nvSpPr>
          <p:cNvPr id="8" name="Content Placeholder 2"/>
          <p:cNvSpPr txBox="1">
            <a:spLocks/>
          </p:cNvSpPr>
          <p:nvPr/>
        </p:nvSpPr>
        <p:spPr>
          <a:xfrm>
            <a:off x="386356" y="4209462"/>
            <a:ext cx="11419288" cy="23998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smtClean="0">
                <a:solidFill>
                  <a:srgbClr val="FFC000"/>
                </a:solidFill>
              </a:rPr>
              <a:t>In a question on women</a:t>
            </a:r>
          </a:p>
          <a:p>
            <a:pPr lvl="1">
              <a:buFont typeface="Wingdings" panose="05000000000000000000" pitchFamily="2" charset="2"/>
              <a:buChar char="Ø"/>
            </a:pPr>
            <a:r>
              <a:rPr lang="en-GB" sz="2000" dirty="0" smtClean="0">
                <a:solidFill>
                  <a:schemeClr val="tx1"/>
                </a:solidFill>
              </a:rPr>
              <a:t> Evidence that women were viewed as  second class (link here to a topic 1 question on society and participation). The play contains stereotypical views of women – the Nurse is interfering and manipulative whilst Hippolytus delivers an anti-women rant  (“evil pest”)</a:t>
            </a:r>
          </a:p>
          <a:p>
            <a:pPr lvl="1">
              <a:buFont typeface="Wingdings" panose="05000000000000000000" pitchFamily="2" charset="2"/>
              <a:buChar char="Ø"/>
            </a:pPr>
            <a:r>
              <a:rPr lang="en-GB" sz="2000" dirty="0" smtClean="0">
                <a:solidFill>
                  <a:schemeClr val="tx1"/>
                </a:solidFill>
              </a:rPr>
              <a:t>However, the play is also dominated by a number of strong female characters – Aphrodite, Artemis and Phaedra. Phaedra fights against the curse placed on her by Aphrodite and commits suicide rather than give in to it. She also complains of the treatment of women – “how cruel a curse it is to be born a woman,”</a:t>
            </a:r>
          </a:p>
          <a:p>
            <a:pPr lvl="1">
              <a:buFont typeface="Wingdings" panose="05000000000000000000" pitchFamily="2" charset="2"/>
              <a:buChar char="Ø"/>
            </a:pPr>
            <a:endParaRPr lang="en-GB" sz="2000" dirty="0" smtClean="0"/>
          </a:p>
          <a:p>
            <a:pPr marL="0" indent="0">
              <a:buNone/>
            </a:pPr>
            <a:endParaRPr lang="en-GB" sz="2000" dirty="0" smtClean="0"/>
          </a:p>
          <a:p>
            <a:endParaRPr lang="en-GB" sz="2000" dirty="0"/>
          </a:p>
        </p:txBody>
      </p:sp>
    </p:spTree>
    <p:extLst>
      <p:ext uri="{BB962C8B-B14F-4D97-AF65-F5344CB8AC3E}">
        <p14:creationId xmlns:p14="http://schemas.microsoft.com/office/powerpoint/2010/main" val="250070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6" y="95208"/>
            <a:ext cx="9404723" cy="810026"/>
          </a:xfrm>
        </p:spPr>
        <p:txBody>
          <a:bodyPr>
            <a:normAutofit/>
          </a:bodyPr>
          <a:lstStyle/>
          <a:p>
            <a:r>
              <a:rPr lang="en-GB" sz="3600" dirty="0" smtClean="0">
                <a:solidFill>
                  <a:srgbClr val="FFC000"/>
                </a:solidFill>
              </a:rPr>
              <a:t>Key Sources - </a:t>
            </a:r>
            <a:r>
              <a:rPr lang="en-GB" sz="3600" b="1" dirty="0" smtClean="0">
                <a:solidFill>
                  <a:srgbClr val="FFC000"/>
                </a:solidFill>
              </a:rPr>
              <a:t>Others</a:t>
            </a:r>
            <a:endParaRPr lang="en-GB" sz="3600" b="1" dirty="0">
              <a:solidFill>
                <a:srgbClr val="FFC000"/>
              </a:solidFill>
            </a:endParaRPr>
          </a:p>
        </p:txBody>
      </p:sp>
      <p:sp>
        <p:nvSpPr>
          <p:cNvPr id="3" name="Content Placeholder 2"/>
          <p:cNvSpPr>
            <a:spLocks noGrp="1"/>
          </p:cNvSpPr>
          <p:nvPr>
            <p:ph idx="1"/>
          </p:nvPr>
        </p:nvSpPr>
        <p:spPr>
          <a:xfrm>
            <a:off x="245516" y="2237885"/>
            <a:ext cx="11567659" cy="1307418"/>
          </a:xfrm>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GB" sz="2000" b="1" dirty="0" smtClean="0">
                <a:solidFill>
                  <a:srgbClr val="C00000"/>
                </a:solidFill>
              </a:rPr>
              <a:t>Gorgias – </a:t>
            </a:r>
            <a:r>
              <a:rPr lang="en-GB" sz="2000" b="1" i="1" dirty="0" smtClean="0">
                <a:solidFill>
                  <a:srgbClr val="C00000"/>
                </a:solidFill>
              </a:rPr>
              <a:t>The Encomium of Helen</a:t>
            </a:r>
            <a:endParaRPr lang="en-GB" sz="2000" b="1" dirty="0" smtClean="0">
              <a:solidFill>
                <a:srgbClr val="C00000"/>
              </a:solidFill>
            </a:endParaRPr>
          </a:p>
          <a:p>
            <a:pPr marL="0" indent="0">
              <a:buNone/>
            </a:pPr>
            <a:r>
              <a:rPr lang="en-GB" sz="2000" dirty="0" smtClean="0"/>
              <a:t>Show speech from the 420s advertising Gorgias’ rhetorical skill – a speech designed to argue that Helen was not to blame for going to Troy. Important link to the law courts and Assembly where this skill would have been needed.</a:t>
            </a:r>
          </a:p>
          <a:p>
            <a:pPr marL="457200" lvl="1" indent="0">
              <a:buNone/>
            </a:pPr>
            <a:endParaRPr lang="en-GB" sz="2000" b="1" dirty="0">
              <a:solidFill>
                <a:srgbClr val="FFC000"/>
              </a:solidFill>
              <a:latin typeface="Bell MT" panose="02020503060305020303" pitchFamily="18" charset="0"/>
            </a:endParaRPr>
          </a:p>
        </p:txBody>
      </p:sp>
      <p:sp>
        <p:nvSpPr>
          <p:cNvPr id="6" name="Content Placeholder 2"/>
          <p:cNvSpPr txBox="1">
            <a:spLocks/>
          </p:cNvSpPr>
          <p:nvPr/>
        </p:nvSpPr>
        <p:spPr>
          <a:xfrm>
            <a:off x="245516" y="3654240"/>
            <a:ext cx="11567659" cy="80380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dirty="0" smtClean="0">
                <a:solidFill>
                  <a:srgbClr val="C00000"/>
                </a:solidFill>
              </a:rPr>
              <a:t>Plato </a:t>
            </a:r>
            <a:r>
              <a:rPr lang="en-GB" b="1" i="1" dirty="0" smtClean="0">
                <a:solidFill>
                  <a:srgbClr val="C00000"/>
                </a:solidFill>
              </a:rPr>
              <a:t>Republic </a:t>
            </a:r>
            <a:endParaRPr lang="en-GB" b="1" dirty="0" smtClean="0">
              <a:solidFill>
                <a:srgbClr val="C00000"/>
              </a:solidFill>
            </a:endParaRPr>
          </a:p>
          <a:p>
            <a:pPr marL="0" indent="0">
              <a:buNone/>
            </a:pPr>
            <a:r>
              <a:rPr lang="en-GB" dirty="0" smtClean="0">
                <a:solidFill>
                  <a:schemeClr val="bg1"/>
                </a:solidFill>
              </a:rPr>
              <a:t>Analogies of the ‘Ship’ and the ‘Lion Tamer’ – Socrates expresses critical views on democracy</a:t>
            </a:r>
            <a:endParaRPr lang="en-GB" sz="2400" b="1" dirty="0">
              <a:solidFill>
                <a:schemeClr val="bg1"/>
              </a:solidFill>
              <a:latin typeface="Bell MT" panose="02020503060305020303" pitchFamily="18" charset="0"/>
            </a:endParaRPr>
          </a:p>
          <a:p>
            <a:pPr marL="0" indent="0">
              <a:buFont typeface="Wingdings 3" charset="2"/>
              <a:buNone/>
            </a:pPr>
            <a:endParaRPr lang="en-GB" b="1" dirty="0" smtClean="0">
              <a:latin typeface="Bell MT" panose="02020503060305020303" pitchFamily="18" charset="0"/>
            </a:endParaRPr>
          </a:p>
          <a:p>
            <a:pPr marL="457200" lvl="1" indent="0">
              <a:buFont typeface="Wingdings 3" charset="2"/>
              <a:buNone/>
            </a:pPr>
            <a:endParaRPr lang="en-GB" sz="2000" b="1" dirty="0">
              <a:solidFill>
                <a:srgbClr val="FFC000"/>
              </a:solidFill>
              <a:latin typeface="Bell MT" panose="02020503060305020303" pitchFamily="18" charset="0"/>
            </a:endParaRPr>
          </a:p>
        </p:txBody>
      </p:sp>
      <p:sp>
        <p:nvSpPr>
          <p:cNvPr id="7" name="Content Placeholder 2"/>
          <p:cNvSpPr txBox="1">
            <a:spLocks/>
          </p:cNvSpPr>
          <p:nvPr/>
        </p:nvSpPr>
        <p:spPr>
          <a:xfrm>
            <a:off x="245516" y="4547687"/>
            <a:ext cx="11567659" cy="217395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9pPr>
          </a:lstStyle>
          <a:p>
            <a:pPr marL="0" indent="0">
              <a:buFont typeface="Wingdings 3" charset="2"/>
              <a:buNone/>
            </a:pPr>
            <a:r>
              <a:rPr lang="en-GB" b="1" dirty="0" smtClean="0">
                <a:solidFill>
                  <a:srgbClr val="C00000"/>
                </a:solidFill>
              </a:rPr>
              <a:t>Plutarch</a:t>
            </a:r>
          </a:p>
          <a:p>
            <a:pPr>
              <a:buFont typeface="Wingdings" panose="05000000000000000000" pitchFamily="2" charset="2"/>
              <a:buChar char="§"/>
            </a:pPr>
            <a:r>
              <a:rPr lang="en-GB" dirty="0" smtClean="0">
                <a:solidFill>
                  <a:schemeClr val="bg1"/>
                </a:solidFill>
              </a:rPr>
              <a:t>Gives an account of the </a:t>
            </a:r>
            <a:r>
              <a:rPr lang="en-GB" dirty="0" err="1" smtClean="0">
                <a:solidFill>
                  <a:schemeClr val="bg1"/>
                </a:solidFill>
              </a:rPr>
              <a:t>Periclean</a:t>
            </a:r>
            <a:r>
              <a:rPr lang="en-GB" dirty="0" smtClean="0">
                <a:solidFill>
                  <a:schemeClr val="bg1"/>
                </a:solidFill>
              </a:rPr>
              <a:t> building project and how it was justified</a:t>
            </a:r>
          </a:p>
          <a:p>
            <a:pPr>
              <a:buFont typeface="Wingdings" panose="05000000000000000000" pitchFamily="2" charset="2"/>
              <a:buChar char="§"/>
            </a:pPr>
            <a:r>
              <a:rPr lang="en-GB" dirty="0" smtClean="0">
                <a:solidFill>
                  <a:schemeClr val="bg1"/>
                </a:solidFill>
              </a:rPr>
              <a:t>Pericles’ citizenship laws</a:t>
            </a:r>
          </a:p>
          <a:p>
            <a:pPr>
              <a:buFont typeface="Wingdings" panose="05000000000000000000" pitchFamily="2" charset="2"/>
              <a:buChar char="§"/>
            </a:pPr>
            <a:r>
              <a:rPr lang="en-GB" dirty="0" smtClean="0">
                <a:solidFill>
                  <a:schemeClr val="bg1"/>
                </a:solidFill>
              </a:rPr>
              <a:t>Role of Aspasia – evidence of opportunities for metics </a:t>
            </a:r>
          </a:p>
          <a:p>
            <a:pPr>
              <a:buFont typeface="Wingdings" panose="05000000000000000000" pitchFamily="2" charset="2"/>
              <a:buChar char="§"/>
            </a:pPr>
            <a:r>
              <a:rPr lang="en-GB" dirty="0" smtClean="0">
                <a:solidFill>
                  <a:schemeClr val="bg1"/>
                </a:solidFill>
              </a:rPr>
              <a:t>Accounts of Pericles, Cleon, Nicias and Alcibiades’ leadership</a:t>
            </a:r>
          </a:p>
          <a:p>
            <a:pPr>
              <a:buFont typeface="Wingdings" panose="05000000000000000000" pitchFamily="2" charset="2"/>
              <a:buChar char="§"/>
            </a:pPr>
            <a:endParaRPr lang="en-GB" sz="2400" b="1" dirty="0">
              <a:solidFill>
                <a:schemeClr val="bg1"/>
              </a:solidFill>
              <a:latin typeface="Bell MT" panose="02020503060305020303" pitchFamily="18" charset="0"/>
            </a:endParaRPr>
          </a:p>
          <a:p>
            <a:pPr marL="0" indent="0">
              <a:buFont typeface="Wingdings 3" charset="2"/>
              <a:buNone/>
            </a:pPr>
            <a:endParaRPr lang="en-GB" b="1" dirty="0" smtClean="0">
              <a:latin typeface="Bell MT" panose="02020503060305020303" pitchFamily="18" charset="0"/>
            </a:endParaRPr>
          </a:p>
          <a:p>
            <a:pPr marL="457200" lvl="1" indent="0">
              <a:buFont typeface="Wingdings 3" charset="2"/>
              <a:buNone/>
            </a:pPr>
            <a:endParaRPr lang="en-GB" sz="2000" b="1" dirty="0">
              <a:solidFill>
                <a:srgbClr val="FFC000"/>
              </a:solidFill>
              <a:latin typeface="Bell MT" panose="02020503060305020303" pitchFamily="18" charset="0"/>
            </a:endParaRPr>
          </a:p>
        </p:txBody>
      </p:sp>
      <p:sp>
        <p:nvSpPr>
          <p:cNvPr id="8" name="Content Placeholder 2"/>
          <p:cNvSpPr txBox="1">
            <a:spLocks/>
          </p:cNvSpPr>
          <p:nvPr/>
        </p:nvSpPr>
        <p:spPr>
          <a:xfrm>
            <a:off x="245516" y="825024"/>
            <a:ext cx="11567659" cy="130741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2000" b="1" dirty="0" smtClean="0">
                <a:solidFill>
                  <a:srgbClr val="C00000"/>
                </a:solidFill>
              </a:rPr>
              <a:t>Aristophanes – </a:t>
            </a:r>
            <a:r>
              <a:rPr lang="en-GB" sz="2000" b="1" i="1" dirty="0" smtClean="0">
                <a:solidFill>
                  <a:srgbClr val="C00000"/>
                </a:solidFill>
              </a:rPr>
              <a:t>Women at the </a:t>
            </a:r>
            <a:r>
              <a:rPr lang="en-GB" sz="2000" b="1" i="1" dirty="0" err="1" smtClean="0">
                <a:solidFill>
                  <a:srgbClr val="C00000"/>
                </a:solidFill>
              </a:rPr>
              <a:t>Thesmophoria</a:t>
            </a:r>
            <a:endParaRPr lang="en-GB" sz="2000" b="1" dirty="0" smtClean="0">
              <a:solidFill>
                <a:srgbClr val="C00000"/>
              </a:solidFill>
            </a:endParaRPr>
          </a:p>
          <a:p>
            <a:pPr marL="0" indent="0">
              <a:buFont typeface="Arial" panose="020B0604020202020204" pitchFamily="34" charset="0"/>
              <a:buNone/>
            </a:pPr>
            <a:r>
              <a:rPr lang="en-GB" sz="2000" dirty="0" smtClean="0"/>
              <a:t>The </a:t>
            </a:r>
            <a:r>
              <a:rPr lang="en-GB" sz="2000" dirty="0" err="1" smtClean="0"/>
              <a:t>parabasis</a:t>
            </a:r>
            <a:r>
              <a:rPr lang="en-GB" sz="2000" dirty="0" smtClean="0"/>
              <a:t> of the play outlines the complaints of </a:t>
            </a:r>
            <a:r>
              <a:rPr lang="en-GB" sz="2000" dirty="0" smtClean="0"/>
              <a:t>women </a:t>
            </a:r>
            <a:r>
              <a:rPr lang="en-GB" sz="2000" dirty="0" smtClean="0"/>
              <a:t>in Athens and their second-class status. Shows that women were not docile victims. Also evidence of the importance of religious festivals for women where they were often given a leading role</a:t>
            </a:r>
            <a:endParaRPr lang="en-GB" sz="2000" b="1" dirty="0">
              <a:solidFill>
                <a:srgbClr val="FFC000"/>
              </a:solidFill>
              <a:latin typeface="Bell MT" panose="02020503060305020303" pitchFamily="18" charset="0"/>
            </a:endParaRPr>
          </a:p>
        </p:txBody>
      </p:sp>
    </p:spTree>
    <p:extLst>
      <p:ext uri="{BB962C8B-B14F-4D97-AF65-F5344CB8AC3E}">
        <p14:creationId xmlns:p14="http://schemas.microsoft.com/office/powerpoint/2010/main" val="11650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14" y="-65213"/>
            <a:ext cx="9404723" cy="682834"/>
          </a:xfrm>
        </p:spPr>
        <p:txBody>
          <a:bodyPr>
            <a:normAutofit/>
          </a:bodyPr>
          <a:lstStyle/>
          <a:p>
            <a:r>
              <a:rPr lang="en-GB" sz="2800" dirty="0" smtClean="0">
                <a:solidFill>
                  <a:srgbClr val="FFC000"/>
                </a:solidFill>
              </a:rPr>
              <a:t>Key Sources – </a:t>
            </a:r>
            <a:r>
              <a:rPr lang="en-GB" sz="2800" b="1" dirty="0" smtClean="0">
                <a:solidFill>
                  <a:srgbClr val="FFC000"/>
                </a:solidFill>
              </a:rPr>
              <a:t>Others cont. </a:t>
            </a:r>
            <a:endParaRPr lang="en-GB" sz="2800" b="1" dirty="0">
              <a:solidFill>
                <a:srgbClr val="FFC000"/>
              </a:solidFill>
            </a:endParaRPr>
          </a:p>
        </p:txBody>
      </p:sp>
      <p:sp>
        <p:nvSpPr>
          <p:cNvPr id="8" name="Content Placeholder 2"/>
          <p:cNvSpPr txBox="1">
            <a:spLocks/>
          </p:cNvSpPr>
          <p:nvPr/>
        </p:nvSpPr>
        <p:spPr>
          <a:xfrm>
            <a:off x="245514" y="461719"/>
            <a:ext cx="11567659" cy="224338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1800" b="1" dirty="0" smtClean="0">
                <a:solidFill>
                  <a:srgbClr val="C00000"/>
                </a:solidFill>
              </a:rPr>
              <a:t>Xenophon</a:t>
            </a:r>
          </a:p>
          <a:p>
            <a:r>
              <a:rPr lang="en-GB" sz="1800" dirty="0" smtClean="0">
                <a:solidFill>
                  <a:schemeClr val="bg1"/>
                </a:solidFill>
              </a:rPr>
              <a:t>Slavery of ‘friends’ is thought wrong but of enemies natural – according to Socrates (</a:t>
            </a:r>
            <a:r>
              <a:rPr lang="en-GB" sz="1800" i="1" dirty="0" smtClean="0">
                <a:solidFill>
                  <a:schemeClr val="bg1"/>
                </a:solidFill>
              </a:rPr>
              <a:t>Memorabilia</a:t>
            </a:r>
            <a:r>
              <a:rPr lang="en-GB" sz="1800" dirty="0" smtClean="0">
                <a:solidFill>
                  <a:schemeClr val="bg1"/>
                </a:solidFill>
              </a:rPr>
              <a:t>)</a:t>
            </a:r>
          </a:p>
          <a:p>
            <a:r>
              <a:rPr lang="en-GB" sz="1800" dirty="0" smtClean="0">
                <a:solidFill>
                  <a:schemeClr val="bg1"/>
                </a:solidFill>
              </a:rPr>
              <a:t>Argued for giving metics more rights as they were ‘our finest resource’ (</a:t>
            </a:r>
            <a:r>
              <a:rPr lang="en-GB" sz="1800" i="1" dirty="0" err="1" smtClean="0">
                <a:solidFill>
                  <a:schemeClr val="bg1"/>
                </a:solidFill>
              </a:rPr>
              <a:t>Poroi</a:t>
            </a:r>
            <a:r>
              <a:rPr lang="en-GB" sz="1800" dirty="0" smtClean="0">
                <a:solidFill>
                  <a:schemeClr val="bg1"/>
                </a:solidFill>
              </a:rPr>
              <a:t>)</a:t>
            </a:r>
          </a:p>
          <a:p>
            <a:r>
              <a:rPr lang="en-GB" sz="1800" dirty="0" smtClean="0">
                <a:solidFill>
                  <a:schemeClr val="bg1"/>
                </a:solidFill>
              </a:rPr>
              <a:t>Compares sophists as paid teachers to prostitutes (</a:t>
            </a:r>
            <a:r>
              <a:rPr lang="en-GB" sz="1800" i="1" dirty="0" smtClean="0">
                <a:solidFill>
                  <a:schemeClr val="bg1"/>
                </a:solidFill>
              </a:rPr>
              <a:t>Memorabilia</a:t>
            </a:r>
            <a:r>
              <a:rPr lang="en-GB" sz="1800" dirty="0" smtClean="0">
                <a:solidFill>
                  <a:schemeClr val="bg1"/>
                </a:solidFill>
              </a:rPr>
              <a:t>)</a:t>
            </a:r>
          </a:p>
          <a:p>
            <a:r>
              <a:rPr lang="en-GB" sz="1800" dirty="0" smtClean="0">
                <a:solidFill>
                  <a:schemeClr val="bg1"/>
                </a:solidFill>
              </a:rPr>
              <a:t>Described the type of thought Socrates was interested in – human ethics (</a:t>
            </a:r>
            <a:r>
              <a:rPr lang="en-GB" sz="1800" i="1" dirty="0" smtClean="0">
                <a:solidFill>
                  <a:schemeClr val="bg1"/>
                </a:solidFill>
              </a:rPr>
              <a:t>Memorabilia</a:t>
            </a:r>
            <a:r>
              <a:rPr lang="en-GB" sz="1800" dirty="0" smtClean="0">
                <a:solidFill>
                  <a:schemeClr val="bg1"/>
                </a:solidFill>
              </a:rPr>
              <a:t>)</a:t>
            </a:r>
          </a:p>
          <a:p>
            <a:r>
              <a:rPr lang="en-GB" sz="1800" dirty="0" smtClean="0">
                <a:solidFill>
                  <a:schemeClr val="bg1"/>
                </a:solidFill>
              </a:rPr>
              <a:t>Defended Socrates saying that he did not introduce new gods or deny old ones (</a:t>
            </a:r>
            <a:r>
              <a:rPr lang="en-GB" sz="1800" i="1" dirty="0" smtClean="0">
                <a:solidFill>
                  <a:schemeClr val="bg1"/>
                </a:solidFill>
              </a:rPr>
              <a:t>Memorabilia</a:t>
            </a:r>
            <a:r>
              <a:rPr lang="en-GB" sz="1800" dirty="0" smtClean="0">
                <a:solidFill>
                  <a:schemeClr val="bg1"/>
                </a:solidFill>
              </a:rPr>
              <a:t>)</a:t>
            </a:r>
            <a:endParaRPr lang="en-GB" sz="1800" dirty="0">
              <a:solidFill>
                <a:schemeClr val="bg1"/>
              </a:solidFill>
            </a:endParaRPr>
          </a:p>
          <a:p>
            <a:pPr marL="0" indent="0">
              <a:buNone/>
            </a:pPr>
            <a:endParaRPr lang="en-GB" sz="1800" dirty="0" smtClean="0">
              <a:solidFill>
                <a:schemeClr val="bg1"/>
              </a:solidFill>
            </a:endParaRPr>
          </a:p>
        </p:txBody>
      </p:sp>
      <p:sp>
        <p:nvSpPr>
          <p:cNvPr id="10" name="Content Placeholder 2"/>
          <p:cNvSpPr txBox="1">
            <a:spLocks/>
          </p:cNvSpPr>
          <p:nvPr/>
        </p:nvSpPr>
        <p:spPr>
          <a:xfrm>
            <a:off x="245513" y="2769253"/>
            <a:ext cx="11567659" cy="96454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1800" b="1" dirty="0" smtClean="0">
                <a:solidFill>
                  <a:srgbClr val="C00000"/>
                </a:solidFill>
              </a:rPr>
              <a:t>Plato </a:t>
            </a:r>
            <a:r>
              <a:rPr lang="en-GB" sz="1800" b="1" i="1" dirty="0" smtClean="0">
                <a:solidFill>
                  <a:srgbClr val="C00000"/>
                </a:solidFill>
              </a:rPr>
              <a:t>Dialogues</a:t>
            </a:r>
            <a:endParaRPr lang="en-GB" sz="1800" b="1" dirty="0" smtClean="0">
              <a:solidFill>
                <a:srgbClr val="C00000"/>
              </a:solidFill>
            </a:endParaRPr>
          </a:p>
          <a:p>
            <a:r>
              <a:rPr lang="en-GB" sz="1800" dirty="0" smtClean="0">
                <a:solidFill>
                  <a:schemeClr val="bg1"/>
                </a:solidFill>
              </a:rPr>
              <a:t>Recorded supposed conversations between Socrates and a number of Sophists designed to criticise their behaviour (i.e. payment) and distinguish Socrates from them – Hippias, Gorgias, Protagoras </a:t>
            </a:r>
          </a:p>
        </p:txBody>
      </p:sp>
      <p:sp>
        <p:nvSpPr>
          <p:cNvPr id="11" name="Content Placeholder 2"/>
          <p:cNvSpPr txBox="1">
            <a:spLocks/>
          </p:cNvSpPr>
          <p:nvPr/>
        </p:nvSpPr>
        <p:spPr>
          <a:xfrm>
            <a:off x="245513" y="3823353"/>
            <a:ext cx="11567659" cy="69646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1800" b="1" dirty="0" smtClean="0">
                <a:solidFill>
                  <a:srgbClr val="C00000"/>
                </a:solidFill>
              </a:rPr>
              <a:t>Aristotle</a:t>
            </a:r>
          </a:p>
          <a:p>
            <a:pPr marL="0" indent="0">
              <a:buFont typeface="Arial" panose="020B0604020202020204" pitchFamily="34" charset="0"/>
              <a:buNone/>
            </a:pPr>
            <a:r>
              <a:rPr lang="en-GB" sz="1800" dirty="0" smtClean="0">
                <a:solidFill>
                  <a:schemeClr val="bg1"/>
                </a:solidFill>
              </a:rPr>
              <a:t>Claimed that rhetoric made the weaker argument the stronger</a:t>
            </a:r>
          </a:p>
        </p:txBody>
      </p:sp>
      <p:sp>
        <p:nvSpPr>
          <p:cNvPr id="12" name="Content Placeholder 2"/>
          <p:cNvSpPr txBox="1">
            <a:spLocks/>
          </p:cNvSpPr>
          <p:nvPr/>
        </p:nvSpPr>
        <p:spPr>
          <a:xfrm>
            <a:off x="245513" y="4596668"/>
            <a:ext cx="11567659" cy="69265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1800" b="1" dirty="0" smtClean="0">
                <a:solidFill>
                  <a:srgbClr val="C00000"/>
                </a:solidFill>
              </a:rPr>
              <a:t>Isocrates</a:t>
            </a:r>
          </a:p>
          <a:p>
            <a:pPr marL="0" indent="0">
              <a:buFont typeface="Arial" panose="020B0604020202020204" pitchFamily="34" charset="0"/>
              <a:buNone/>
            </a:pPr>
            <a:r>
              <a:rPr lang="en-GB" sz="1800" dirty="0" smtClean="0">
                <a:solidFill>
                  <a:schemeClr val="bg1"/>
                </a:solidFill>
              </a:rPr>
              <a:t>Explained the worship of chthonic gods</a:t>
            </a:r>
          </a:p>
        </p:txBody>
      </p:sp>
      <p:sp>
        <p:nvSpPr>
          <p:cNvPr id="7" name="Content Placeholder 2"/>
          <p:cNvSpPr txBox="1">
            <a:spLocks/>
          </p:cNvSpPr>
          <p:nvPr/>
        </p:nvSpPr>
        <p:spPr>
          <a:xfrm>
            <a:off x="245513" y="5340127"/>
            <a:ext cx="11567659" cy="141636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sz="1800" b="1" dirty="0" smtClean="0">
                <a:solidFill>
                  <a:srgbClr val="C00000"/>
                </a:solidFill>
              </a:rPr>
              <a:t>Pausanias </a:t>
            </a:r>
            <a:r>
              <a:rPr lang="en-GB" sz="1800" b="1" i="1" dirty="0" smtClean="0">
                <a:solidFill>
                  <a:srgbClr val="C00000"/>
                </a:solidFill>
              </a:rPr>
              <a:t>Description of Greece</a:t>
            </a:r>
            <a:endParaRPr lang="en-GB" sz="1800" b="1" dirty="0" smtClean="0">
              <a:solidFill>
                <a:srgbClr val="C00000"/>
              </a:solidFill>
            </a:endParaRPr>
          </a:p>
          <a:p>
            <a:r>
              <a:rPr lang="en-GB" sz="1800" dirty="0"/>
              <a:t>This was a detailed account of the monuments of Greece, written somewhere between c.110-c.180 AD. Pausanias’ strength is his detail but he was describing buildings as he found them in his day, over 500 years later. He was also particularly interested in religious buildings meaning he gives lots of attention to those he viewed as important and less to others. </a:t>
            </a:r>
          </a:p>
        </p:txBody>
      </p:sp>
    </p:spTree>
    <p:extLst>
      <p:ext uri="{BB962C8B-B14F-4D97-AF65-F5344CB8AC3E}">
        <p14:creationId xmlns:p14="http://schemas.microsoft.com/office/powerpoint/2010/main" val="426272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100" y="127556"/>
            <a:ext cx="10515600" cy="1014496"/>
          </a:xfrm>
        </p:spPr>
        <p:txBody>
          <a:bodyPr>
            <a:noAutofit/>
          </a:bodyPr>
          <a:lstStyle/>
          <a:p>
            <a:pPr lvl="0" algn="ctr"/>
            <a:r>
              <a:rPr lang="en-GB" sz="2800" dirty="0"/>
              <a:t>To what extent do the sources enable us to understand how the Sophists affected the intellectual climate in Athens?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5370110"/>
              </p:ext>
            </p:extLst>
          </p:nvPr>
        </p:nvGraphicFramePr>
        <p:xfrm>
          <a:off x="264563" y="1243732"/>
          <a:ext cx="11714076" cy="5370336"/>
        </p:xfrm>
        <a:graphic>
          <a:graphicData uri="http://schemas.openxmlformats.org/drawingml/2006/table">
            <a:tbl>
              <a:tblPr firstRow="1" bandRow="1">
                <a:tableStyleId>{5C22544A-7EE6-4342-B048-85BDC9FD1C3A}</a:tableStyleId>
              </a:tblPr>
              <a:tblGrid>
                <a:gridCol w="6777921">
                  <a:extLst>
                    <a:ext uri="{9D8B030D-6E8A-4147-A177-3AD203B41FA5}">
                      <a16:colId xmlns:a16="http://schemas.microsoft.com/office/drawing/2014/main" val="3265599197"/>
                    </a:ext>
                  </a:extLst>
                </a:gridCol>
                <a:gridCol w="4936155">
                  <a:extLst>
                    <a:ext uri="{9D8B030D-6E8A-4147-A177-3AD203B41FA5}">
                      <a16:colId xmlns:a16="http://schemas.microsoft.com/office/drawing/2014/main" val="679618147"/>
                    </a:ext>
                  </a:extLst>
                </a:gridCol>
              </a:tblGrid>
              <a:tr h="645936">
                <a:tc>
                  <a:txBody>
                    <a:bodyPr/>
                    <a:lstStyle/>
                    <a:p>
                      <a:pPr algn="ctr"/>
                      <a:r>
                        <a:rPr lang="en-GB" i="1" dirty="0" smtClean="0"/>
                        <a:t>They do help us to understand how sophists affected the intellectual climate in Athens </a:t>
                      </a:r>
                      <a:endParaRPr lang="en-GB" i="1" dirty="0"/>
                    </a:p>
                  </a:txBody>
                  <a:tcPr/>
                </a:tc>
                <a:tc>
                  <a:txBody>
                    <a:bodyPr/>
                    <a:lstStyle/>
                    <a:p>
                      <a:pPr algn="ctr"/>
                      <a:r>
                        <a:rPr lang="en-GB" i="1" dirty="0" smtClean="0"/>
                        <a:t>They do not help us to understand how sophists affected the intellectual climate in Athens </a:t>
                      </a:r>
                      <a:endParaRPr lang="en-GB" i="1" dirty="0"/>
                    </a:p>
                  </a:txBody>
                  <a:tcPr/>
                </a:tc>
                <a:extLst>
                  <a:ext uri="{0D108BD9-81ED-4DB2-BD59-A6C34878D82A}">
                    <a16:rowId xmlns:a16="http://schemas.microsoft.com/office/drawing/2014/main" val="332408516"/>
                  </a:ext>
                </a:extLst>
              </a:tr>
              <a:tr h="4619197">
                <a:tc>
                  <a:txBody>
                    <a:bodyPr/>
                    <a:lstStyle/>
                    <a:p>
                      <a:pPr marL="285750" indent="-285750">
                        <a:buFont typeface="Arial" panose="020B0604020202020204" pitchFamily="34" charset="0"/>
                        <a:buChar char="•"/>
                      </a:pPr>
                      <a:r>
                        <a:rPr lang="en-GB" sz="1600" b="0" i="0" dirty="0" smtClean="0"/>
                        <a:t>Evidence that</a:t>
                      </a:r>
                      <a:r>
                        <a:rPr lang="en-GB" sz="1600" b="1" i="0" dirty="0" smtClean="0"/>
                        <a:t> </a:t>
                      </a:r>
                      <a:r>
                        <a:rPr lang="en-GB" sz="1600" b="0" i="0" dirty="0" smtClean="0"/>
                        <a:t>sophist</a:t>
                      </a:r>
                      <a:r>
                        <a:rPr lang="en-GB" sz="1600" b="0" i="0" baseline="0" dirty="0" smtClean="0"/>
                        <a:t> ideas influenced Athenian tragedy – </a:t>
                      </a:r>
                      <a:r>
                        <a:rPr lang="en-GB" sz="1600" b="0" i="1" baseline="0" dirty="0" smtClean="0"/>
                        <a:t>Hippolytus </a:t>
                      </a:r>
                      <a:r>
                        <a:rPr lang="en-GB" sz="1600" b="0" i="0" baseline="0" dirty="0" smtClean="0"/>
                        <a:t>heavily influenced by rhetoric e.g. Hippolytus’ defence speech when accused by Theseus &amp; the Nurses’ persuasion</a:t>
                      </a:r>
                    </a:p>
                    <a:p>
                      <a:pPr marL="285750" indent="-285750">
                        <a:buFont typeface="Arial" panose="020B0604020202020204" pitchFamily="34" charset="0"/>
                        <a:buChar char="•"/>
                      </a:pPr>
                      <a:r>
                        <a:rPr lang="en-GB" sz="1600" b="0" i="0" baseline="0" dirty="0" smtClean="0"/>
                        <a:t>Evidence that the sophists influenced Athenian Comedy – Aristophanes’ </a:t>
                      </a:r>
                      <a:r>
                        <a:rPr lang="en-GB" sz="1600" b="0" i="1" baseline="0" dirty="0" smtClean="0"/>
                        <a:t>Clouds </a:t>
                      </a:r>
                      <a:r>
                        <a:rPr lang="en-GB" sz="1600" b="0" i="0" baseline="0" dirty="0" smtClean="0"/>
                        <a:t>and the portrayal of new thinking e.g. ‘Wrong’ making the weaker argument the stronger  </a:t>
                      </a:r>
                    </a:p>
                    <a:p>
                      <a:pPr marL="285750" indent="-285750">
                        <a:buFont typeface="Arial" panose="020B0604020202020204" pitchFamily="34" charset="0"/>
                        <a:buChar char="•"/>
                      </a:pPr>
                      <a:r>
                        <a:rPr lang="en-GB" sz="1600" b="0" i="0" baseline="0" dirty="0" smtClean="0"/>
                        <a:t>Evidence that it affected debate and discussion in the Assembly and law courts – Thucydides’ account of the Mytilene Debate shows the presence of rhetoric (Cleon criticises it and both speakers use it). Aristophanes’ </a:t>
                      </a:r>
                      <a:r>
                        <a:rPr lang="en-GB" sz="1600" b="0" i="1" baseline="0" dirty="0" smtClean="0"/>
                        <a:t>Wasps </a:t>
                      </a:r>
                      <a:r>
                        <a:rPr lang="en-GB" sz="1600" b="0" i="0" baseline="0" dirty="0" smtClean="0"/>
                        <a:t>shows a clear impact on defence speeches as citizens used the techniques developed by Gorgias (</a:t>
                      </a:r>
                      <a:r>
                        <a:rPr lang="en-GB" sz="1600" b="0" i="1" baseline="0" dirty="0" smtClean="0"/>
                        <a:t>Encomium of Helen)</a:t>
                      </a:r>
                    </a:p>
                    <a:p>
                      <a:pPr marL="285750" indent="-285750">
                        <a:buFont typeface="Arial" panose="020B0604020202020204" pitchFamily="34" charset="0"/>
                        <a:buChar char="•"/>
                      </a:pPr>
                      <a:r>
                        <a:rPr lang="en-GB" sz="1600" b="0" i="0" baseline="0" dirty="0" smtClean="0"/>
                        <a:t>Could ague that the sophists were changing the way people viewed religion e.g. Anaxagoras argued that the moon was a rock which reflected sunlight (Plato </a:t>
                      </a:r>
                      <a:r>
                        <a:rPr lang="en-GB" sz="1600" b="0" i="1" baseline="0" dirty="0" smtClean="0"/>
                        <a:t>Apology</a:t>
                      </a:r>
                      <a:r>
                        <a:rPr lang="en-GB" sz="1600" b="0" i="0" baseline="0" dirty="0" smtClean="0"/>
                        <a:t>) whilst Protagoras developed ideas of relativism ‘man is the measure of all things’ which challenged the ideas of set rules from the gods</a:t>
                      </a:r>
                    </a:p>
                    <a:p>
                      <a:pPr marL="285750" indent="-285750">
                        <a:buFont typeface="Arial" panose="020B0604020202020204" pitchFamily="34" charset="0"/>
                        <a:buChar char="•"/>
                      </a:pPr>
                      <a:r>
                        <a:rPr lang="en-GB" sz="1600" b="0" i="0" baseline="0" dirty="0" smtClean="0"/>
                        <a:t>Philosophical thought shows the impact of the sophists – Socrates was not a sophist but from </a:t>
                      </a:r>
                      <a:r>
                        <a:rPr lang="en-GB" sz="1600" b="0" i="1" baseline="0" dirty="0" smtClean="0"/>
                        <a:t>Apology</a:t>
                      </a:r>
                      <a:r>
                        <a:rPr lang="en-GB" sz="1600" b="0" i="0" baseline="0" dirty="0" smtClean="0"/>
                        <a:t> was clearly associated with them and spent a lot of his defence speech talking about them. </a:t>
                      </a:r>
                      <a:endParaRPr lang="en-GB" sz="1600" b="1" i="0" dirty="0"/>
                    </a:p>
                  </a:txBody>
                  <a:tcPr/>
                </a:tc>
                <a:tc>
                  <a:txBody>
                    <a:bodyPr/>
                    <a:lstStyle/>
                    <a:p>
                      <a:pPr marL="285750" indent="-285750">
                        <a:buFont typeface="Arial" panose="020B0604020202020204" pitchFamily="34" charset="0"/>
                        <a:buChar char="•"/>
                      </a:pPr>
                      <a:r>
                        <a:rPr lang="en-GB" sz="1600" dirty="0" smtClean="0"/>
                        <a:t>Difficult</a:t>
                      </a:r>
                      <a:r>
                        <a:rPr lang="en-GB" sz="1600" baseline="0" dirty="0" smtClean="0"/>
                        <a:t> from the sources to understand how much of this change was due to the sophists directly e.g. were changes in debate in the Assembly and the courts due to the sophists or developments in democracy</a:t>
                      </a:r>
                    </a:p>
                    <a:p>
                      <a:pPr marL="285750" indent="-285750">
                        <a:buFont typeface="Arial" panose="020B0604020202020204" pitchFamily="34" charset="0"/>
                        <a:buChar char="•"/>
                      </a:pPr>
                      <a:r>
                        <a:rPr lang="en-GB" sz="1600" baseline="0" dirty="0" smtClean="0"/>
                        <a:t>The sources might suggest that the sophists and their ideas were an unpopular minority in the 5</a:t>
                      </a:r>
                      <a:r>
                        <a:rPr lang="en-GB" sz="1600" baseline="30000" dirty="0" smtClean="0"/>
                        <a:t>th</a:t>
                      </a:r>
                      <a:r>
                        <a:rPr lang="en-GB" sz="1600" baseline="0" dirty="0" smtClean="0"/>
                        <a:t>-century and therefore had minimal impact  e.g. Aristophanes warns against new ideas in </a:t>
                      </a:r>
                      <a:r>
                        <a:rPr lang="en-GB" sz="1600" i="1" baseline="0" dirty="0" smtClean="0"/>
                        <a:t>Clouds</a:t>
                      </a:r>
                      <a:r>
                        <a:rPr lang="en-GB" sz="1600" i="0" baseline="0" dirty="0" smtClean="0"/>
                        <a:t> rather than supporting them</a:t>
                      </a:r>
                    </a:p>
                    <a:p>
                      <a:pPr marL="285750" indent="-285750">
                        <a:buFont typeface="Arial" panose="020B0604020202020204" pitchFamily="34" charset="0"/>
                        <a:buChar char="•"/>
                      </a:pPr>
                      <a:r>
                        <a:rPr lang="en-GB" sz="1600" i="0" baseline="0" dirty="0" smtClean="0"/>
                        <a:t>Religious ideas remained largely traditional during this period – e.g. the construction of the </a:t>
                      </a:r>
                      <a:r>
                        <a:rPr lang="en-GB" sz="1600" i="0" baseline="0" dirty="0" err="1" smtClean="0"/>
                        <a:t>Erechtheion</a:t>
                      </a:r>
                      <a:r>
                        <a:rPr lang="en-GB" sz="1600" i="0" baseline="0" dirty="0" smtClean="0"/>
                        <a:t> and the trial of Socrates</a:t>
                      </a:r>
                    </a:p>
                    <a:p>
                      <a:pPr marL="285750" indent="-285750">
                        <a:buFont typeface="Arial" panose="020B0604020202020204" pitchFamily="34" charset="0"/>
                        <a:buChar char="•"/>
                      </a:pPr>
                      <a:r>
                        <a:rPr lang="en-GB" sz="1600" i="0" baseline="0" dirty="0" smtClean="0"/>
                        <a:t>A number of sources are themselves hostile to the sophists so might exaggerate their impact on Athenian society – Plato and Xenophon give us most of our understanding of the sophists and yet wanted to make them look worse and distinguish them from Socrates.</a:t>
                      </a:r>
                      <a:endParaRPr lang="en-GB" sz="1600" dirty="0"/>
                    </a:p>
                  </a:txBody>
                  <a:tcPr/>
                </a:tc>
                <a:extLst>
                  <a:ext uri="{0D108BD9-81ED-4DB2-BD59-A6C34878D82A}">
                    <a16:rowId xmlns:a16="http://schemas.microsoft.com/office/drawing/2014/main" val="1689515354"/>
                  </a:ext>
                </a:extLst>
              </a:tr>
            </a:tbl>
          </a:graphicData>
        </a:graphic>
      </p:graphicFrame>
    </p:spTree>
    <p:extLst>
      <p:ext uri="{BB962C8B-B14F-4D97-AF65-F5344CB8AC3E}">
        <p14:creationId xmlns:p14="http://schemas.microsoft.com/office/powerpoint/2010/main" val="3039487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100" y="127556"/>
            <a:ext cx="10515600" cy="1014496"/>
          </a:xfrm>
        </p:spPr>
        <p:txBody>
          <a:bodyPr>
            <a:noAutofit/>
          </a:bodyPr>
          <a:lstStyle/>
          <a:p>
            <a:pPr lvl="0" algn="ctr"/>
            <a:r>
              <a:rPr lang="en-GB" sz="2800" dirty="0"/>
              <a:t>‘The dramatic festivals in Athens were primarily concerned with religion.’ To what extent do the sources support this 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7491576"/>
              </p:ext>
            </p:extLst>
          </p:nvPr>
        </p:nvGraphicFramePr>
        <p:xfrm>
          <a:off x="264563" y="1243732"/>
          <a:ext cx="11714076" cy="5265133"/>
        </p:xfrm>
        <a:graphic>
          <a:graphicData uri="http://schemas.openxmlformats.org/drawingml/2006/table">
            <a:tbl>
              <a:tblPr firstRow="1" bandRow="1">
                <a:tableStyleId>{00A15C55-8517-42AA-B614-E9B94910E393}</a:tableStyleId>
              </a:tblPr>
              <a:tblGrid>
                <a:gridCol w="4602712">
                  <a:extLst>
                    <a:ext uri="{9D8B030D-6E8A-4147-A177-3AD203B41FA5}">
                      <a16:colId xmlns:a16="http://schemas.microsoft.com/office/drawing/2014/main" val="3265599197"/>
                    </a:ext>
                  </a:extLst>
                </a:gridCol>
                <a:gridCol w="7111364">
                  <a:extLst>
                    <a:ext uri="{9D8B030D-6E8A-4147-A177-3AD203B41FA5}">
                      <a16:colId xmlns:a16="http://schemas.microsoft.com/office/drawing/2014/main" val="679618147"/>
                    </a:ext>
                  </a:extLst>
                </a:gridCol>
              </a:tblGrid>
              <a:tr h="645936">
                <a:tc>
                  <a:txBody>
                    <a:bodyPr/>
                    <a:lstStyle/>
                    <a:p>
                      <a:pPr algn="ctr"/>
                      <a:r>
                        <a:rPr lang="en-GB" dirty="0" smtClean="0"/>
                        <a:t>YES</a:t>
                      </a:r>
                      <a:endParaRPr lang="en-GB" i="1" dirty="0"/>
                    </a:p>
                  </a:txBody>
                  <a:tcPr anchor="ctr"/>
                </a:tc>
                <a:tc>
                  <a:txBody>
                    <a:bodyPr/>
                    <a:lstStyle/>
                    <a:p>
                      <a:pPr algn="ctr"/>
                      <a:r>
                        <a:rPr lang="en-GB" dirty="0" smtClean="0"/>
                        <a:t>NO</a:t>
                      </a:r>
                      <a:endParaRPr lang="en-GB" i="1" dirty="0"/>
                    </a:p>
                  </a:txBody>
                  <a:tcPr anchor="ctr"/>
                </a:tc>
                <a:extLst>
                  <a:ext uri="{0D108BD9-81ED-4DB2-BD59-A6C34878D82A}">
                    <a16:rowId xmlns:a16="http://schemas.microsoft.com/office/drawing/2014/main" val="332408516"/>
                  </a:ext>
                </a:extLst>
              </a:tr>
              <a:tr h="4619197">
                <a:tc>
                  <a:txBody>
                    <a:bodyPr/>
                    <a:lstStyle/>
                    <a:p>
                      <a:pPr marL="285750" indent="-285750">
                        <a:buFont typeface="Arial" panose="020B0604020202020204" pitchFamily="34" charset="0"/>
                        <a:buChar char="•"/>
                      </a:pPr>
                      <a:r>
                        <a:rPr lang="en-GB" sz="1600" b="0" i="0" dirty="0" smtClean="0"/>
                        <a:t>Dramatic festivals were forms of religious worship – the City Dionysia and the Lenaea were in honour of Dionysus </a:t>
                      </a:r>
                    </a:p>
                    <a:p>
                      <a:pPr marL="285750" indent="-285750">
                        <a:buFont typeface="Arial" panose="020B0604020202020204" pitchFamily="34" charset="0"/>
                        <a:buChar char="•"/>
                      </a:pPr>
                      <a:r>
                        <a:rPr lang="en-GB" sz="1600" b="0" i="0" dirty="0" smtClean="0"/>
                        <a:t>The festival was full</a:t>
                      </a:r>
                      <a:r>
                        <a:rPr lang="en-GB" sz="1600" b="0" i="0" baseline="0" dirty="0" smtClean="0"/>
                        <a:t> of acts of religious worship e.g. on day 2 a ceremony was held in the Theatre of Dionysus starting with the sacrifice of a piglet followed by poured offerings (libations) from the ten generals</a:t>
                      </a:r>
                    </a:p>
                    <a:p>
                      <a:pPr marL="285750" indent="-285750">
                        <a:buFont typeface="Arial" panose="020B0604020202020204" pitchFamily="34" charset="0"/>
                        <a:buChar char="•"/>
                      </a:pPr>
                      <a:r>
                        <a:rPr lang="en-GB" sz="1600" b="0" i="0" baseline="0" dirty="0" smtClean="0"/>
                        <a:t>The themes and contents of the plays often reinforced traditional religion and worship of the gods – </a:t>
                      </a:r>
                      <a:r>
                        <a:rPr lang="en-GB" sz="1600" b="0" i="1" baseline="0" dirty="0" smtClean="0"/>
                        <a:t>Hippolytus </a:t>
                      </a:r>
                      <a:r>
                        <a:rPr lang="en-GB" sz="1600" b="0" i="0" baseline="0" dirty="0" smtClean="0"/>
                        <a:t>tells the audience to act with respect towards the gods and not neglect their worship as Hippolytus did that of Aphrodite</a:t>
                      </a:r>
                    </a:p>
                    <a:p>
                      <a:pPr marL="285750" indent="-285750">
                        <a:buFont typeface="Arial" panose="020B0604020202020204" pitchFamily="34" charset="0"/>
                        <a:buChar char="•"/>
                      </a:pPr>
                      <a:r>
                        <a:rPr lang="en-GB" sz="1600" b="0" i="0" baseline="0" dirty="0" smtClean="0"/>
                        <a:t>Comedies also reinforced religious worship – Aristophanes’ </a:t>
                      </a:r>
                      <a:r>
                        <a:rPr lang="en-GB" sz="1600" b="0" i="1" baseline="0" dirty="0" smtClean="0"/>
                        <a:t>Women at the </a:t>
                      </a:r>
                      <a:r>
                        <a:rPr lang="en-GB" sz="1600" b="0" i="1" baseline="0" dirty="0" err="1" smtClean="0"/>
                        <a:t>Thesmophoria</a:t>
                      </a:r>
                      <a:r>
                        <a:rPr lang="en-GB" sz="1600" b="0" i="1" baseline="0" dirty="0" smtClean="0"/>
                        <a:t> </a:t>
                      </a:r>
                      <a:r>
                        <a:rPr lang="en-GB" sz="1600" b="0" i="0" baseline="0" dirty="0" smtClean="0"/>
                        <a:t>is set against the backdrop of a religious festival whilst in </a:t>
                      </a:r>
                      <a:r>
                        <a:rPr lang="en-GB" sz="1600" b="0" i="1" baseline="0" dirty="0" smtClean="0"/>
                        <a:t>Clouds </a:t>
                      </a:r>
                      <a:r>
                        <a:rPr lang="en-GB" sz="1600" b="0" i="0" baseline="0" dirty="0" smtClean="0"/>
                        <a:t>Aristophanes satirises those who were challenging traditional religion - </a:t>
                      </a:r>
                      <a:r>
                        <a:rPr lang="en-GB" sz="1600" b="0" i="0" baseline="0" dirty="0" err="1" smtClean="0"/>
                        <a:t>Strepsiades</a:t>
                      </a:r>
                      <a:endParaRPr lang="en-GB" sz="1600" b="0" i="0" dirty="0"/>
                    </a:p>
                  </a:txBody>
                  <a:tcPr/>
                </a:tc>
                <a:tc>
                  <a:txBody>
                    <a:bodyPr/>
                    <a:lstStyle/>
                    <a:p>
                      <a:pPr marL="0" indent="0">
                        <a:buFont typeface="Arial" panose="020B0604020202020204" pitchFamily="34" charset="0"/>
                        <a:buNone/>
                      </a:pPr>
                      <a:r>
                        <a:rPr lang="en-GB" sz="1600" dirty="0" smtClean="0"/>
                        <a:t>Religious festivals concerned a variety of other issues/motives:</a:t>
                      </a:r>
                    </a:p>
                    <a:p>
                      <a:pPr marL="285750" indent="-285750">
                        <a:buFont typeface="Arial" panose="020B0604020202020204" pitchFamily="34" charset="0"/>
                        <a:buChar char="•"/>
                      </a:pPr>
                      <a:r>
                        <a:rPr lang="en-GB" sz="1600" dirty="0" smtClean="0"/>
                        <a:t>They</a:t>
                      </a:r>
                      <a:r>
                        <a:rPr lang="en-GB" sz="1600" baseline="0" dirty="0" smtClean="0"/>
                        <a:t> were concerned with political issues – festivals were opportunities to emphasise the power of Athens and the strength of its empire. For example day 2 of the City Dionysia included the ‘Parades’: the Parade of Tribute demonstrated Athens’ control of its empire</a:t>
                      </a:r>
                    </a:p>
                    <a:p>
                      <a:pPr marL="285750" indent="-285750">
                        <a:buFont typeface="Arial" panose="020B0604020202020204" pitchFamily="34" charset="0"/>
                        <a:buChar char="•"/>
                      </a:pPr>
                      <a:r>
                        <a:rPr lang="en-GB" sz="1600" baseline="0" dirty="0" smtClean="0"/>
                        <a:t>Dramatic festivals also provided opportunities for ambitious individuals to gain a reputation and influence. Each playwright was funded by a </a:t>
                      </a:r>
                      <a:r>
                        <a:rPr lang="en-GB" sz="1600" b="0" kern="1200" dirty="0" err="1" smtClean="0">
                          <a:solidFill>
                            <a:schemeClr val="dk1"/>
                          </a:solidFill>
                          <a:effectLst/>
                          <a:latin typeface="+mn-lt"/>
                          <a:ea typeface="+mn-ea"/>
                          <a:cs typeface="+mn-cs"/>
                        </a:rPr>
                        <a:t>chorēgos</a:t>
                      </a:r>
                      <a:r>
                        <a:rPr lang="en-GB" sz="1600" b="0" kern="1200" dirty="0" smtClean="0">
                          <a:solidFill>
                            <a:schemeClr val="dk1"/>
                          </a:solidFill>
                          <a:effectLst/>
                          <a:latin typeface="+mn-lt"/>
                          <a:ea typeface="+mn-ea"/>
                          <a:cs typeface="+mn-cs"/>
                        </a:rPr>
                        <a:t> who</a:t>
                      </a:r>
                      <a:r>
                        <a:rPr lang="en-GB" sz="1600" b="0" kern="1200" baseline="0" dirty="0" smtClean="0">
                          <a:solidFill>
                            <a:schemeClr val="dk1"/>
                          </a:solidFill>
                          <a:effectLst/>
                          <a:latin typeface="+mn-lt"/>
                          <a:ea typeface="+mn-ea"/>
                          <a:cs typeface="+mn-cs"/>
                        </a:rPr>
                        <a:t> would have their name engraved on a victory monument if they won (Pericles did this in 472)</a:t>
                      </a:r>
                    </a:p>
                    <a:p>
                      <a:pPr marL="285750" indent="-285750">
                        <a:buFont typeface="Arial" panose="020B0604020202020204" pitchFamily="34" charset="0"/>
                        <a:buChar char="•"/>
                      </a:pPr>
                      <a:r>
                        <a:rPr lang="en-GB" sz="1600" b="0" kern="1200" baseline="0" dirty="0" smtClean="0">
                          <a:solidFill>
                            <a:schemeClr val="dk1"/>
                          </a:solidFill>
                          <a:effectLst/>
                          <a:latin typeface="+mn-lt"/>
                          <a:ea typeface="+mn-ea"/>
                          <a:cs typeface="+mn-cs"/>
                        </a:rPr>
                        <a:t>Dramatic festivals were concerned with social issues – they helped to create a strong sense of community and Athenian identity. The seating in the theatre was divided into tribes whilst the Parade of Orphans reinforced the common care Athenians took for one another</a:t>
                      </a:r>
                    </a:p>
                    <a:p>
                      <a:pPr marL="285750" indent="-285750">
                        <a:buFont typeface="Arial" panose="020B0604020202020204" pitchFamily="34" charset="0"/>
                        <a:buChar char="•"/>
                      </a:pPr>
                      <a:endParaRPr lang="en-GB" sz="1600" b="0" kern="1200" baseline="0" dirty="0" smtClean="0">
                        <a:solidFill>
                          <a:schemeClr val="dk1"/>
                        </a:solidFill>
                        <a:effectLst/>
                        <a:latin typeface="+mn-lt"/>
                        <a:ea typeface="+mn-ea"/>
                        <a:cs typeface="+mn-cs"/>
                      </a:endParaRPr>
                    </a:p>
                    <a:p>
                      <a:pPr marL="0" indent="0">
                        <a:buFont typeface="Arial" panose="020B0604020202020204" pitchFamily="34" charset="0"/>
                        <a:buNone/>
                      </a:pPr>
                      <a:r>
                        <a:rPr lang="en-GB" sz="1600" b="0" kern="1200" baseline="0" dirty="0" smtClean="0">
                          <a:solidFill>
                            <a:schemeClr val="dk1"/>
                          </a:solidFill>
                          <a:effectLst/>
                          <a:latin typeface="+mn-lt"/>
                          <a:ea typeface="+mn-ea"/>
                          <a:cs typeface="+mn-cs"/>
                        </a:rPr>
                        <a:t>It could be questioned, however, whether the Athenians would have seen any distinction between religion, politics and society. For them this would have all been the same thing</a:t>
                      </a:r>
                      <a:endParaRPr lang="en-GB" sz="1400" b="0" dirty="0" smtClean="0"/>
                    </a:p>
                    <a:p>
                      <a:pPr marL="0" indent="0">
                        <a:buFont typeface="Arial" panose="020B0604020202020204" pitchFamily="34" charset="0"/>
                        <a:buNone/>
                      </a:pPr>
                      <a:endParaRPr lang="en-GB" sz="1600" dirty="0"/>
                    </a:p>
                  </a:txBody>
                  <a:tcPr/>
                </a:tc>
                <a:extLst>
                  <a:ext uri="{0D108BD9-81ED-4DB2-BD59-A6C34878D82A}">
                    <a16:rowId xmlns:a16="http://schemas.microsoft.com/office/drawing/2014/main" val="1689515354"/>
                  </a:ext>
                </a:extLst>
              </a:tr>
            </a:tbl>
          </a:graphicData>
        </a:graphic>
      </p:graphicFrame>
    </p:spTree>
    <p:extLst>
      <p:ext uri="{BB962C8B-B14F-4D97-AF65-F5344CB8AC3E}">
        <p14:creationId xmlns:p14="http://schemas.microsoft.com/office/powerpoint/2010/main" val="2371531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100" y="127556"/>
            <a:ext cx="10515600" cy="1014496"/>
          </a:xfrm>
        </p:spPr>
        <p:txBody>
          <a:bodyPr>
            <a:noAutofit/>
          </a:bodyPr>
          <a:lstStyle/>
          <a:p>
            <a:pPr lvl="0" algn="ctr"/>
            <a:r>
              <a:rPr lang="en-GB" sz="3200" dirty="0"/>
              <a:t>How far do the sources help us to understand the impact of religious festivals on the lives of the people of Attica?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4961056"/>
              </p:ext>
            </p:extLst>
          </p:nvPr>
        </p:nvGraphicFramePr>
        <p:xfrm>
          <a:off x="264563" y="1243732"/>
          <a:ext cx="11714076" cy="5265133"/>
        </p:xfrm>
        <a:graphic>
          <a:graphicData uri="http://schemas.openxmlformats.org/drawingml/2006/table">
            <a:tbl>
              <a:tblPr firstRow="1" bandRow="1">
                <a:tableStyleId>{93296810-A885-4BE3-A3E7-6D5BEEA58F35}</a:tableStyleId>
              </a:tblPr>
              <a:tblGrid>
                <a:gridCol w="7339395">
                  <a:extLst>
                    <a:ext uri="{9D8B030D-6E8A-4147-A177-3AD203B41FA5}">
                      <a16:colId xmlns:a16="http://schemas.microsoft.com/office/drawing/2014/main" val="3265599197"/>
                    </a:ext>
                  </a:extLst>
                </a:gridCol>
                <a:gridCol w="4374681">
                  <a:extLst>
                    <a:ext uri="{9D8B030D-6E8A-4147-A177-3AD203B41FA5}">
                      <a16:colId xmlns:a16="http://schemas.microsoft.com/office/drawing/2014/main" val="679618147"/>
                    </a:ext>
                  </a:extLst>
                </a:gridCol>
              </a:tblGrid>
              <a:tr h="645936">
                <a:tc>
                  <a:txBody>
                    <a:bodyPr/>
                    <a:lstStyle/>
                    <a:p>
                      <a:pPr algn="ctr"/>
                      <a:r>
                        <a:rPr lang="en-GB" dirty="0" smtClean="0"/>
                        <a:t>YES</a:t>
                      </a:r>
                      <a:endParaRPr lang="en-GB" i="1" dirty="0"/>
                    </a:p>
                  </a:txBody>
                  <a:tcPr anchor="ctr"/>
                </a:tc>
                <a:tc>
                  <a:txBody>
                    <a:bodyPr/>
                    <a:lstStyle/>
                    <a:p>
                      <a:pPr algn="ctr"/>
                      <a:r>
                        <a:rPr lang="en-GB" dirty="0" smtClean="0"/>
                        <a:t>NO</a:t>
                      </a:r>
                      <a:endParaRPr lang="en-GB" i="1" dirty="0"/>
                    </a:p>
                  </a:txBody>
                  <a:tcPr anchor="ctr"/>
                </a:tc>
                <a:extLst>
                  <a:ext uri="{0D108BD9-81ED-4DB2-BD59-A6C34878D82A}">
                    <a16:rowId xmlns:a16="http://schemas.microsoft.com/office/drawing/2014/main" val="332408516"/>
                  </a:ext>
                </a:extLst>
              </a:tr>
              <a:tr h="4619197">
                <a:tc>
                  <a:txBody>
                    <a:bodyPr/>
                    <a:lstStyle/>
                    <a:p>
                      <a:pPr marL="285750" indent="-285750">
                        <a:buFont typeface="Arial" panose="020B0604020202020204" pitchFamily="34" charset="0"/>
                        <a:buChar char="•"/>
                      </a:pPr>
                      <a:r>
                        <a:rPr lang="en-GB" sz="1600" b="0" i="0" dirty="0" smtClean="0"/>
                        <a:t>The Panathenaia festival</a:t>
                      </a:r>
                      <a:r>
                        <a:rPr lang="en-GB" sz="1600" b="0" i="0" baseline="0" dirty="0" smtClean="0"/>
                        <a:t> and its importance is reflected in the Parthenon Frieze which most historians think depicts the preparation and events of the festival. This was the largest celebration in the Athenian calendar and the Great Panathenaia held every four years included 8 days of contest and worship. This was also relatively inclusive – women were involved in production of the </a:t>
                      </a:r>
                      <a:r>
                        <a:rPr lang="en-GB" sz="1600" b="0" i="0" baseline="0" dirty="0" err="1" smtClean="0"/>
                        <a:t>peplos</a:t>
                      </a:r>
                      <a:r>
                        <a:rPr lang="en-GB" sz="1600" b="0" i="0" baseline="0" dirty="0" smtClean="0"/>
                        <a:t> and metics were allowed to take part in the procession to the Acropolis </a:t>
                      </a:r>
                    </a:p>
                    <a:p>
                      <a:pPr marL="285750" indent="-285750">
                        <a:buFont typeface="Arial" panose="020B0604020202020204" pitchFamily="34" charset="0"/>
                        <a:buChar char="•"/>
                      </a:pPr>
                      <a:r>
                        <a:rPr lang="en-GB" sz="1600" b="0" i="0" baseline="0" dirty="0" smtClean="0"/>
                        <a:t>Aristophanes’ </a:t>
                      </a:r>
                      <a:r>
                        <a:rPr lang="en-GB" sz="1600" b="0" i="1" baseline="0" dirty="0" smtClean="0"/>
                        <a:t>Women at the </a:t>
                      </a:r>
                      <a:r>
                        <a:rPr lang="en-GB" sz="1600" b="0" i="1" baseline="0" dirty="0" err="1" smtClean="0"/>
                        <a:t>Thesmophoria</a:t>
                      </a:r>
                      <a:r>
                        <a:rPr lang="en-GB" sz="1600" b="0" i="1" baseline="0" dirty="0" smtClean="0"/>
                        <a:t> </a:t>
                      </a:r>
                      <a:r>
                        <a:rPr lang="en-GB" sz="1600" b="0" i="0" baseline="0" dirty="0" smtClean="0"/>
                        <a:t>demonstrates the impact of festivals on women in particular, for whom a religious festival was a rare opportunity to have a public role and to be free of male supervision</a:t>
                      </a:r>
                    </a:p>
                    <a:p>
                      <a:pPr marL="285750" indent="-285750">
                        <a:buFont typeface="Arial" panose="020B0604020202020204" pitchFamily="34" charset="0"/>
                        <a:buChar char="•"/>
                      </a:pPr>
                      <a:r>
                        <a:rPr lang="en-GB" sz="1600" b="0" i="0" baseline="0" dirty="0" smtClean="0"/>
                        <a:t>The Old Oligarch details the impact to religious festivals saying that the Athenians celebrate more than any other city and that slows down the rate at which government and legal business can be done</a:t>
                      </a:r>
                    </a:p>
                    <a:p>
                      <a:pPr marL="285750" indent="-285750">
                        <a:buFont typeface="Arial" panose="020B0604020202020204" pitchFamily="34" charset="0"/>
                        <a:buChar char="•"/>
                      </a:pPr>
                      <a:r>
                        <a:rPr lang="en-GB" sz="1600" b="0" i="0" baseline="0" dirty="0" smtClean="0"/>
                        <a:t>Euripides’ and Aristophanes’ works show the significance of the dramatic festivals (City Dionysia and Lenaea) – must have had a considerable impact as attendance (male citizens) was widespread and eventually paid for through the </a:t>
                      </a:r>
                      <a:r>
                        <a:rPr lang="en-GB" sz="1600" b="0" i="0" baseline="0" dirty="0" err="1" smtClean="0"/>
                        <a:t>theoric</a:t>
                      </a:r>
                      <a:r>
                        <a:rPr lang="en-GB" sz="1600" b="0" i="0" baseline="0" dirty="0" smtClean="0"/>
                        <a:t> fund </a:t>
                      </a:r>
                    </a:p>
                    <a:p>
                      <a:pPr marL="285750" indent="-285750">
                        <a:buFont typeface="Arial" panose="020B0604020202020204" pitchFamily="34" charset="0"/>
                        <a:buChar char="•"/>
                      </a:pPr>
                      <a:r>
                        <a:rPr lang="en-GB" sz="1600" b="0" i="0" baseline="0" dirty="0" smtClean="0"/>
                        <a:t>The worship of the Eleusinian Mysteries was also clearly very significant – Sanctuary at Eleusis was built and </a:t>
                      </a:r>
                      <a:r>
                        <a:rPr lang="en-GB" sz="1600" b="0" i="0" baseline="0" dirty="0" err="1" smtClean="0"/>
                        <a:t>Alicibiades</a:t>
                      </a:r>
                      <a:r>
                        <a:rPr lang="en-GB" sz="1600" b="0" i="0" baseline="0" dirty="0" smtClean="0"/>
                        <a:t> announced his return to Athens in 407 by restoring the pilgrimage to Eleusis (Plutarch)</a:t>
                      </a:r>
                      <a:endParaRPr lang="en-GB" sz="1600" b="0" i="0" dirty="0"/>
                    </a:p>
                  </a:txBody>
                  <a:tcPr/>
                </a:tc>
                <a:tc>
                  <a:txBody>
                    <a:bodyPr/>
                    <a:lstStyle/>
                    <a:p>
                      <a:pPr marL="285750" indent="-285750">
                        <a:buFont typeface="Arial" panose="020B0604020202020204" pitchFamily="34" charset="0"/>
                        <a:buChar char="•"/>
                      </a:pPr>
                      <a:r>
                        <a:rPr lang="en-GB" sz="1600" dirty="0" smtClean="0"/>
                        <a:t>The</a:t>
                      </a:r>
                      <a:r>
                        <a:rPr lang="en-GB" sz="1600" baseline="0" dirty="0" smtClean="0"/>
                        <a:t> sources, such as the Parthenon frieze, show us what took place in the Panathenaia but don’t help us to understand what impact they had on ordinary people. For example, did the annual festival have as much impact as the Great Panathenaia?</a:t>
                      </a:r>
                    </a:p>
                    <a:p>
                      <a:pPr marL="285750" indent="-285750">
                        <a:buFont typeface="Arial" panose="020B0604020202020204" pitchFamily="34" charset="0"/>
                        <a:buChar char="•"/>
                      </a:pPr>
                      <a:endParaRPr lang="en-GB" sz="1600" baseline="0" dirty="0" smtClean="0"/>
                    </a:p>
                    <a:p>
                      <a:pPr marL="285750" indent="-285750">
                        <a:buFont typeface="Arial" panose="020B0604020202020204" pitchFamily="34" charset="0"/>
                        <a:buChar char="•"/>
                      </a:pPr>
                      <a:r>
                        <a:rPr lang="en-GB" sz="1600" baseline="0" dirty="0" smtClean="0"/>
                        <a:t>Sources also do not reveal whether all groups participated in the festivals to the same degree – religious festivals clearly had a considerable impact on citizens but this was much more limited for women, metics and slaves</a:t>
                      </a:r>
                      <a:endParaRPr lang="en-GB" sz="1600" dirty="0"/>
                    </a:p>
                  </a:txBody>
                  <a:tcPr/>
                </a:tc>
                <a:extLst>
                  <a:ext uri="{0D108BD9-81ED-4DB2-BD59-A6C34878D82A}">
                    <a16:rowId xmlns:a16="http://schemas.microsoft.com/office/drawing/2014/main" val="1689515354"/>
                  </a:ext>
                </a:extLst>
              </a:tr>
            </a:tbl>
          </a:graphicData>
        </a:graphic>
      </p:graphicFrame>
    </p:spTree>
    <p:extLst>
      <p:ext uri="{BB962C8B-B14F-4D97-AF65-F5344CB8AC3E}">
        <p14:creationId xmlns:p14="http://schemas.microsoft.com/office/powerpoint/2010/main" val="3351225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7769"/>
            <a:ext cx="6500553" cy="1325563"/>
          </a:xfrm>
        </p:spPr>
        <p:style>
          <a:lnRef idx="2">
            <a:schemeClr val="accent6"/>
          </a:lnRef>
          <a:fillRef idx="1">
            <a:schemeClr val="lt1"/>
          </a:fillRef>
          <a:effectRef idx="0">
            <a:schemeClr val="accent6"/>
          </a:effectRef>
          <a:fontRef idx="minor">
            <a:schemeClr val="dk1"/>
          </a:fontRef>
        </p:style>
        <p:txBody>
          <a:bodyPr/>
          <a:lstStyle/>
          <a:p>
            <a:pPr algn="ctr"/>
            <a:r>
              <a:rPr lang="en-GB" dirty="0" smtClean="0"/>
              <a:t>The Essay Question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6462596"/>
              </p:ext>
            </p:extLst>
          </p:nvPr>
        </p:nvGraphicFramePr>
        <p:xfrm>
          <a:off x="6966065" y="198871"/>
          <a:ext cx="5054139" cy="1483360"/>
        </p:xfrm>
        <a:graphic>
          <a:graphicData uri="http://schemas.openxmlformats.org/drawingml/2006/table">
            <a:tbl>
              <a:tblPr firstRow="1" bandRow="1">
                <a:tableStyleId>{5C22544A-7EE6-4342-B048-85BDC9FD1C3A}</a:tableStyleId>
              </a:tblPr>
              <a:tblGrid>
                <a:gridCol w="4289368">
                  <a:extLst>
                    <a:ext uri="{9D8B030D-6E8A-4147-A177-3AD203B41FA5}">
                      <a16:colId xmlns:a16="http://schemas.microsoft.com/office/drawing/2014/main" val="14887771"/>
                    </a:ext>
                  </a:extLst>
                </a:gridCol>
                <a:gridCol w="764771">
                  <a:extLst>
                    <a:ext uri="{9D8B030D-6E8A-4147-A177-3AD203B41FA5}">
                      <a16:colId xmlns:a16="http://schemas.microsoft.com/office/drawing/2014/main" val="240494520"/>
                    </a:ext>
                  </a:extLst>
                </a:gridCol>
              </a:tblGrid>
              <a:tr h="370840">
                <a:tc gridSpan="2">
                  <a:txBody>
                    <a:bodyPr/>
                    <a:lstStyle/>
                    <a:p>
                      <a:pPr algn="ctr"/>
                      <a:r>
                        <a:rPr lang="en-GB" dirty="0" smtClean="0"/>
                        <a:t>36</a:t>
                      </a:r>
                      <a:r>
                        <a:rPr lang="en-GB" baseline="0" dirty="0" smtClean="0"/>
                        <a:t> marks</a:t>
                      </a:r>
                      <a:endParaRPr lang="en-GB" dirty="0"/>
                    </a:p>
                  </a:txBody>
                  <a:tcPr anchor="ctr"/>
                </a:tc>
                <a:tc hMerge="1">
                  <a:txBody>
                    <a:bodyPr/>
                    <a:lstStyle/>
                    <a:p>
                      <a:endParaRPr lang="en-GB" dirty="0"/>
                    </a:p>
                  </a:txBody>
                  <a:tcPr/>
                </a:tc>
                <a:extLst>
                  <a:ext uri="{0D108BD9-81ED-4DB2-BD59-A6C34878D82A}">
                    <a16:rowId xmlns:a16="http://schemas.microsoft.com/office/drawing/2014/main" val="3905283992"/>
                  </a:ext>
                </a:extLst>
              </a:tr>
              <a:tr h="370840">
                <a:tc>
                  <a:txBody>
                    <a:bodyPr/>
                    <a:lstStyle/>
                    <a:p>
                      <a:r>
                        <a:rPr lang="en-GB" dirty="0" smtClean="0"/>
                        <a:t>Use and evaluation of the ancient sources</a:t>
                      </a:r>
                      <a:endParaRPr lang="en-GB" dirty="0"/>
                    </a:p>
                  </a:txBody>
                  <a:tcPr/>
                </a:tc>
                <a:tc>
                  <a:txBody>
                    <a:bodyPr/>
                    <a:lstStyle/>
                    <a:p>
                      <a:pPr algn="ctr"/>
                      <a:r>
                        <a:rPr lang="en-GB" dirty="0" smtClean="0"/>
                        <a:t>18/30</a:t>
                      </a:r>
                      <a:endParaRPr lang="en-GB" dirty="0"/>
                    </a:p>
                  </a:txBody>
                  <a:tcPr anchor="ctr"/>
                </a:tc>
                <a:extLst>
                  <a:ext uri="{0D108BD9-81ED-4DB2-BD59-A6C34878D82A}">
                    <a16:rowId xmlns:a16="http://schemas.microsoft.com/office/drawing/2014/main" val="3652193348"/>
                  </a:ext>
                </a:extLst>
              </a:tr>
              <a:tr h="370840">
                <a:tc>
                  <a:txBody>
                    <a:bodyPr/>
                    <a:lstStyle/>
                    <a:p>
                      <a:r>
                        <a:rPr lang="en-GB" dirty="0" smtClean="0"/>
                        <a:t>Analysis</a:t>
                      </a:r>
                      <a:r>
                        <a:rPr lang="en-GB" baseline="0" dirty="0" smtClean="0"/>
                        <a:t> and Evaluation</a:t>
                      </a:r>
                      <a:endParaRPr lang="en-GB" dirty="0"/>
                    </a:p>
                  </a:txBody>
                  <a:tcPr/>
                </a:tc>
                <a:tc>
                  <a:txBody>
                    <a:bodyPr/>
                    <a:lstStyle/>
                    <a:p>
                      <a:pPr algn="ctr"/>
                      <a:r>
                        <a:rPr lang="en-GB" dirty="0" smtClean="0"/>
                        <a:t>12/30</a:t>
                      </a:r>
                      <a:endParaRPr lang="en-GB" dirty="0"/>
                    </a:p>
                  </a:txBody>
                  <a:tcPr anchor="ctr"/>
                </a:tc>
                <a:extLst>
                  <a:ext uri="{0D108BD9-81ED-4DB2-BD59-A6C34878D82A}">
                    <a16:rowId xmlns:a16="http://schemas.microsoft.com/office/drawing/2014/main" val="2124522670"/>
                  </a:ext>
                </a:extLst>
              </a:tr>
              <a:tr h="370840">
                <a:tc>
                  <a:txBody>
                    <a:bodyPr/>
                    <a:lstStyle/>
                    <a:p>
                      <a:r>
                        <a:rPr lang="en-GB" dirty="0" smtClean="0"/>
                        <a:t>Own Knowledge </a:t>
                      </a:r>
                      <a:endParaRPr lang="en-GB" dirty="0"/>
                    </a:p>
                  </a:txBody>
                  <a:tcPr/>
                </a:tc>
                <a:tc>
                  <a:txBody>
                    <a:bodyPr/>
                    <a:lstStyle/>
                    <a:p>
                      <a:pPr algn="ctr"/>
                      <a:r>
                        <a:rPr lang="en-GB" dirty="0" smtClean="0"/>
                        <a:t>6/30</a:t>
                      </a:r>
                      <a:endParaRPr lang="en-GB" dirty="0"/>
                    </a:p>
                  </a:txBody>
                  <a:tcPr anchor="ctr"/>
                </a:tc>
                <a:extLst>
                  <a:ext uri="{0D108BD9-81ED-4DB2-BD59-A6C34878D82A}">
                    <a16:rowId xmlns:a16="http://schemas.microsoft.com/office/drawing/2014/main" val="914602638"/>
                  </a:ext>
                </a:extLst>
              </a:tr>
            </a:tbl>
          </a:graphicData>
        </a:graphic>
      </p:graphicFrame>
      <p:sp>
        <p:nvSpPr>
          <p:cNvPr id="6" name="TextBox 5"/>
          <p:cNvSpPr txBox="1"/>
          <p:nvPr/>
        </p:nvSpPr>
        <p:spPr>
          <a:xfrm>
            <a:off x="340822" y="1928553"/>
            <a:ext cx="11546378"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The structure and technique of this essay question is the same as the period study 30 mark question – see previous impact sessions</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The questions will focus on a more specific issue  i.e. one of the five topics and it is your depth of understanding of this topic and the sources surrounding it which is being assessed</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You have 54 minutes for this question so should be looking to develop 4-5 points per essay </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Prioritise including and evaluating a range of ancient sources – for the Greek side of the course this is wider in the depth study than the period study </a:t>
            </a:r>
          </a:p>
        </p:txBody>
      </p:sp>
    </p:spTree>
    <p:extLst>
      <p:ext uri="{BB962C8B-B14F-4D97-AF65-F5344CB8AC3E}">
        <p14:creationId xmlns:p14="http://schemas.microsoft.com/office/powerpoint/2010/main" val="46347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47" y="406103"/>
            <a:ext cx="6500553" cy="1068893"/>
          </a:xfrm>
        </p:spPr>
        <p:style>
          <a:lnRef idx="2">
            <a:schemeClr val="accent6"/>
          </a:lnRef>
          <a:fillRef idx="1">
            <a:schemeClr val="lt1"/>
          </a:fillRef>
          <a:effectRef idx="0">
            <a:schemeClr val="accent6"/>
          </a:effectRef>
          <a:fontRef idx="minor">
            <a:schemeClr val="dk1"/>
          </a:fontRef>
        </p:style>
        <p:txBody>
          <a:bodyPr>
            <a:normAutofit/>
          </a:bodyPr>
          <a:lstStyle/>
          <a:p>
            <a:pPr algn="ctr"/>
            <a:r>
              <a:rPr lang="en-GB" sz="4000" dirty="0" smtClean="0"/>
              <a:t>The Source Utility Question </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56092"/>
              </p:ext>
            </p:extLst>
          </p:nvPr>
        </p:nvGraphicFramePr>
        <p:xfrm>
          <a:off x="6966065" y="384290"/>
          <a:ext cx="5054139" cy="1112520"/>
        </p:xfrm>
        <a:graphic>
          <a:graphicData uri="http://schemas.openxmlformats.org/drawingml/2006/table">
            <a:tbl>
              <a:tblPr firstRow="1" bandRow="1">
                <a:tableStyleId>{5C22544A-7EE6-4342-B048-85BDC9FD1C3A}</a:tableStyleId>
              </a:tblPr>
              <a:tblGrid>
                <a:gridCol w="4289368">
                  <a:extLst>
                    <a:ext uri="{9D8B030D-6E8A-4147-A177-3AD203B41FA5}">
                      <a16:colId xmlns:a16="http://schemas.microsoft.com/office/drawing/2014/main" val="14887771"/>
                    </a:ext>
                  </a:extLst>
                </a:gridCol>
                <a:gridCol w="764771">
                  <a:extLst>
                    <a:ext uri="{9D8B030D-6E8A-4147-A177-3AD203B41FA5}">
                      <a16:colId xmlns:a16="http://schemas.microsoft.com/office/drawing/2014/main" val="240494520"/>
                    </a:ext>
                  </a:extLst>
                </a:gridCol>
              </a:tblGrid>
              <a:tr h="370840">
                <a:tc gridSpan="2">
                  <a:txBody>
                    <a:bodyPr/>
                    <a:lstStyle/>
                    <a:p>
                      <a:pPr algn="ctr"/>
                      <a:r>
                        <a:rPr lang="en-GB" baseline="0" dirty="0" smtClean="0"/>
                        <a:t>12 marks</a:t>
                      </a:r>
                      <a:endParaRPr lang="en-GB" dirty="0"/>
                    </a:p>
                  </a:txBody>
                  <a:tcPr anchor="ctr"/>
                </a:tc>
                <a:tc hMerge="1">
                  <a:txBody>
                    <a:bodyPr/>
                    <a:lstStyle/>
                    <a:p>
                      <a:endParaRPr lang="en-GB" dirty="0"/>
                    </a:p>
                  </a:txBody>
                  <a:tcPr/>
                </a:tc>
                <a:extLst>
                  <a:ext uri="{0D108BD9-81ED-4DB2-BD59-A6C34878D82A}">
                    <a16:rowId xmlns:a16="http://schemas.microsoft.com/office/drawing/2014/main" val="3905283992"/>
                  </a:ext>
                </a:extLst>
              </a:tr>
              <a:tr h="370840">
                <a:tc>
                  <a:txBody>
                    <a:bodyPr/>
                    <a:lstStyle/>
                    <a:p>
                      <a:r>
                        <a:rPr lang="en-GB" dirty="0" smtClean="0"/>
                        <a:t>Use and evaluation of the ancient sources</a:t>
                      </a:r>
                      <a:endParaRPr lang="en-GB" dirty="0"/>
                    </a:p>
                  </a:txBody>
                  <a:tcPr/>
                </a:tc>
                <a:tc>
                  <a:txBody>
                    <a:bodyPr/>
                    <a:lstStyle/>
                    <a:p>
                      <a:pPr algn="ctr"/>
                      <a:r>
                        <a:rPr lang="en-GB" dirty="0" smtClean="0"/>
                        <a:t>6/12</a:t>
                      </a:r>
                      <a:endParaRPr lang="en-GB" dirty="0"/>
                    </a:p>
                  </a:txBody>
                  <a:tcPr anchor="ctr"/>
                </a:tc>
                <a:extLst>
                  <a:ext uri="{0D108BD9-81ED-4DB2-BD59-A6C34878D82A}">
                    <a16:rowId xmlns:a16="http://schemas.microsoft.com/office/drawing/2014/main" val="2124522670"/>
                  </a:ext>
                </a:extLst>
              </a:tr>
              <a:tr h="370840">
                <a:tc>
                  <a:txBody>
                    <a:bodyPr/>
                    <a:lstStyle/>
                    <a:p>
                      <a:r>
                        <a:rPr lang="en-GB" dirty="0" smtClean="0"/>
                        <a:t>Own Knowledge </a:t>
                      </a:r>
                      <a:endParaRPr lang="en-GB" dirty="0"/>
                    </a:p>
                  </a:txBody>
                  <a:tcPr/>
                </a:tc>
                <a:tc>
                  <a:txBody>
                    <a:bodyPr/>
                    <a:lstStyle/>
                    <a:p>
                      <a:pPr algn="ctr"/>
                      <a:r>
                        <a:rPr lang="en-GB" dirty="0" smtClean="0"/>
                        <a:t>6/12</a:t>
                      </a:r>
                      <a:endParaRPr lang="en-GB" dirty="0"/>
                    </a:p>
                  </a:txBody>
                  <a:tcPr anchor="ctr"/>
                </a:tc>
                <a:extLst>
                  <a:ext uri="{0D108BD9-81ED-4DB2-BD59-A6C34878D82A}">
                    <a16:rowId xmlns:a16="http://schemas.microsoft.com/office/drawing/2014/main" val="914602638"/>
                  </a:ext>
                </a:extLst>
              </a:tr>
            </a:tbl>
          </a:graphicData>
        </a:graphic>
      </p:graphicFrame>
      <p:sp>
        <p:nvSpPr>
          <p:cNvPr id="6" name="TextBox 5"/>
          <p:cNvSpPr txBox="1"/>
          <p:nvPr/>
        </p:nvSpPr>
        <p:spPr>
          <a:xfrm>
            <a:off x="357447" y="1961804"/>
            <a:ext cx="11546378" cy="1323439"/>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solidFill>
                  <a:schemeClr val="accent2">
                    <a:lumMod val="75000"/>
                  </a:schemeClr>
                </a:solidFill>
              </a:rPr>
              <a:t>The nature of the question –</a:t>
            </a:r>
          </a:p>
          <a:p>
            <a:pPr marL="800100" lvl="1" indent="-342900">
              <a:buFont typeface="Wingdings" panose="05000000000000000000" pitchFamily="2" charset="2"/>
              <a:buChar char="Ø"/>
            </a:pPr>
            <a:r>
              <a:rPr lang="en-GB" sz="2000" dirty="0" smtClean="0"/>
              <a:t>You will be given between 1 and 4 extracts from the prescribed sources you have studied </a:t>
            </a:r>
          </a:p>
          <a:p>
            <a:pPr marL="800100" lvl="1" indent="-342900">
              <a:buFont typeface="Wingdings" panose="05000000000000000000" pitchFamily="2" charset="2"/>
              <a:buChar char="Ø"/>
            </a:pPr>
            <a:r>
              <a:rPr lang="en-GB" sz="2000" dirty="0" smtClean="0"/>
              <a:t>You are being asked how useful they are in understanding a particular issue </a:t>
            </a:r>
            <a:endParaRPr lang="en-GB" sz="2000" dirty="0"/>
          </a:p>
          <a:p>
            <a:pPr marL="800100" lvl="1" indent="-342900">
              <a:buFont typeface="Wingdings" panose="05000000000000000000" pitchFamily="2" charset="2"/>
              <a:buChar char="Ø"/>
            </a:pPr>
            <a:r>
              <a:rPr lang="en-GB" sz="2000" dirty="0" smtClean="0"/>
              <a:t>It is not an essay question but will require an overall judgement </a:t>
            </a:r>
          </a:p>
        </p:txBody>
      </p:sp>
      <p:sp>
        <p:nvSpPr>
          <p:cNvPr id="8" name="TextBox 7"/>
          <p:cNvSpPr txBox="1"/>
          <p:nvPr/>
        </p:nvSpPr>
        <p:spPr>
          <a:xfrm>
            <a:off x="357447" y="3951317"/>
            <a:ext cx="11546378" cy="2246769"/>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solidFill>
                  <a:schemeClr val="accent2">
                    <a:lumMod val="75000"/>
                  </a:schemeClr>
                </a:solidFill>
              </a:rPr>
              <a:t>How to approach it –</a:t>
            </a:r>
          </a:p>
          <a:p>
            <a:pPr marL="800100" lvl="1" indent="-342900">
              <a:buFont typeface="Wingdings" panose="05000000000000000000" pitchFamily="2" charset="2"/>
              <a:buChar char="Ø"/>
            </a:pPr>
            <a:r>
              <a:rPr lang="en-GB" sz="2000" dirty="0" smtClean="0"/>
              <a:t>Focus in the first place on the contents of the source or sources – what information do they give to you directly that is useful in understanding the issue in the question </a:t>
            </a:r>
          </a:p>
          <a:p>
            <a:pPr marL="800100" lvl="1" indent="-342900">
              <a:buFont typeface="Wingdings" panose="05000000000000000000" pitchFamily="2" charset="2"/>
              <a:buChar char="Ø"/>
            </a:pPr>
            <a:r>
              <a:rPr lang="en-GB" sz="2000" dirty="0" smtClean="0"/>
              <a:t>Use other sources which show something similar/different to the extracts given</a:t>
            </a:r>
          </a:p>
          <a:p>
            <a:pPr marL="800100" lvl="1" indent="-342900">
              <a:buFont typeface="Wingdings" panose="05000000000000000000" pitchFamily="2" charset="2"/>
              <a:buChar char="Ø"/>
            </a:pPr>
            <a:r>
              <a:rPr lang="en-GB" sz="2000" dirty="0" smtClean="0"/>
              <a:t>Consider the provenance and reliability of the extracts – does this make their views more or less useful?</a:t>
            </a:r>
          </a:p>
          <a:p>
            <a:pPr marL="800100" lvl="1" indent="-342900">
              <a:buFont typeface="Wingdings" panose="05000000000000000000" pitchFamily="2" charset="2"/>
              <a:buChar char="Ø"/>
            </a:pPr>
            <a:endParaRPr lang="en-GB" sz="2000" dirty="0" smtClean="0"/>
          </a:p>
        </p:txBody>
      </p:sp>
    </p:spTree>
    <p:extLst>
      <p:ext uri="{BB962C8B-B14F-4D97-AF65-F5344CB8AC3E}">
        <p14:creationId xmlns:p14="http://schemas.microsoft.com/office/powerpoint/2010/main" val="227373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47" y="406103"/>
            <a:ext cx="6500553" cy="1068893"/>
          </a:xfrm>
        </p:spPr>
        <p:style>
          <a:lnRef idx="2">
            <a:schemeClr val="accent6"/>
          </a:lnRef>
          <a:fillRef idx="1">
            <a:schemeClr val="lt1"/>
          </a:fillRef>
          <a:effectRef idx="0">
            <a:schemeClr val="accent6"/>
          </a:effectRef>
          <a:fontRef idx="minor">
            <a:schemeClr val="dk1"/>
          </a:fontRef>
        </p:style>
        <p:txBody>
          <a:bodyPr>
            <a:normAutofit/>
          </a:bodyPr>
          <a:lstStyle/>
          <a:p>
            <a:pPr algn="ctr"/>
            <a:r>
              <a:rPr lang="en-GB" sz="4000" dirty="0" smtClean="0"/>
              <a:t>The Source Utility Question </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56092"/>
              </p:ext>
            </p:extLst>
          </p:nvPr>
        </p:nvGraphicFramePr>
        <p:xfrm>
          <a:off x="6966065" y="384290"/>
          <a:ext cx="5054139" cy="1112520"/>
        </p:xfrm>
        <a:graphic>
          <a:graphicData uri="http://schemas.openxmlformats.org/drawingml/2006/table">
            <a:tbl>
              <a:tblPr firstRow="1" bandRow="1">
                <a:tableStyleId>{5C22544A-7EE6-4342-B048-85BDC9FD1C3A}</a:tableStyleId>
              </a:tblPr>
              <a:tblGrid>
                <a:gridCol w="4289368">
                  <a:extLst>
                    <a:ext uri="{9D8B030D-6E8A-4147-A177-3AD203B41FA5}">
                      <a16:colId xmlns:a16="http://schemas.microsoft.com/office/drawing/2014/main" val="14887771"/>
                    </a:ext>
                  </a:extLst>
                </a:gridCol>
                <a:gridCol w="764771">
                  <a:extLst>
                    <a:ext uri="{9D8B030D-6E8A-4147-A177-3AD203B41FA5}">
                      <a16:colId xmlns:a16="http://schemas.microsoft.com/office/drawing/2014/main" val="240494520"/>
                    </a:ext>
                  </a:extLst>
                </a:gridCol>
              </a:tblGrid>
              <a:tr h="370840">
                <a:tc gridSpan="2">
                  <a:txBody>
                    <a:bodyPr/>
                    <a:lstStyle/>
                    <a:p>
                      <a:pPr algn="ctr"/>
                      <a:r>
                        <a:rPr lang="en-GB" baseline="0" dirty="0" smtClean="0"/>
                        <a:t>12 marks</a:t>
                      </a:r>
                      <a:endParaRPr lang="en-GB" dirty="0"/>
                    </a:p>
                  </a:txBody>
                  <a:tcPr anchor="ctr"/>
                </a:tc>
                <a:tc hMerge="1">
                  <a:txBody>
                    <a:bodyPr/>
                    <a:lstStyle/>
                    <a:p>
                      <a:endParaRPr lang="en-GB" dirty="0"/>
                    </a:p>
                  </a:txBody>
                  <a:tcPr/>
                </a:tc>
                <a:extLst>
                  <a:ext uri="{0D108BD9-81ED-4DB2-BD59-A6C34878D82A}">
                    <a16:rowId xmlns:a16="http://schemas.microsoft.com/office/drawing/2014/main" val="3905283992"/>
                  </a:ext>
                </a:extLst>
              </a:tr>
              <a:tr h="370840">
                <a:tc>
                  <a:txBody>
                    <a:bodyPr/>
                    <a:lstStyle/>
                    <a:p>
                      <a:r>
                        <a:rPr lang="en-GB" dirty="0" smtClean="0"/>
                        <a:t>Use and evaluation of the ancient sources</a:t>
                      </a:r>
                      <a:endParaRPr lang="en-GB" dirty="0"/>
                    </a:p>
                  </a:txBody>
                  <a:tcPr/>
                </a:tc>
                <a:tc>
                  <a:txBody>
                    <a:bodyPr/>
                    <a:lstStyle/>
                    <a:p>
                      <a:pPr algn="ctr"/>
                      <a:r>
                        <a:rPr lang="en-GB" dirty="0" smtClean="0"/>
                        <a:t>6/12</a:t>
                      </a:r>
                      <a:endParaRPr lang="en-GB" dirty="0"/>
                    </a:p>
                  </a:txBody>
                  <a:tcPr anchor="ctr"/>
                </a:tc>
                <a:extLst>
                  <a:ext uri="{0D108BD9-81ED-4DB2-BD59-A6C34878D82A}">
                    <a16:rowId xmlns:a16="http://schemas.microsoft.com/office/drawing/2014/main" val="2124522670"/>
                  </a:ext>
                </a:extLst>
              </a:tr>
              <a:tr h="370840">
                <a:tc>
                  <a:txBody>
                    <a:bodyPr/>
                    <a:lstStyle/>
                    <a:p>
                      <a:r>
                        <a:rPr lang="en-GB" dirty="0" smtClean="0"/>
                        <a:t>Own Knowledge </a:t>
                      </a:r>
                      <a:endParaRPr lang="en-GB" dirty="0"/>
                    </a:p>
                  </a:txBody>
                  <a:tcPr/>
                </a:tc>
                <a:tc>
                  <a:txBody>
                    <a:bodyPr/>
                    <a:lstStyle/>
                    <a:p>
                      <a:pPr algn="ctr"/>
                      <a:r>
                        <a:rPr lang="en-GB" dirty="0" smtClean="0"/>
                        <a:t>6/12</a:t>
                      </a:r>
                      <a:endParaRPr lang="en-GB" dirty="0"/>
                    </a:p>
                  </a:txBody>
                  <a:tcPr anchor="ctr"/>
                </a:tc>
                <a:extLst>
                  <a:ext uri="{0D108BD9-81ED-4DB2-BD59-A6C34878D82A}">
                    <a16:rowId xmlns:a16="http://schemas.microsoft.com/office/drawing/2014/main" val="914602638"/>
                  </a:ext>
                </a:extLst>
              </a:tr>
            </a:tbl>
          </a:graphicData>
        </a:graphic>
      </p:graphicFrame>
      <p:sp>
        <p:nvSpPr>
          <p:cNvPr id="6" name="TextBox 5"/>
          <p:cNvSpPr txBox="1"/>
          <p:nvPr/>
        </p:nvSpPr>
        <p:spPr>
          <a:xfrm>
            <a:off x="357447" y="1692790"/>
            <a:ext cx="11546378" cy="1015663"/>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solidFill>
                  <a:schemeClr val="accent2">
                    <a:lumMod val="75000"/>
                  </a:schemeClr>
                </a:solidFill>
              </a:rPr>
              <a:t>Introduction –</a:t>
            </a:r>
          </a:p>
          <a:p>
            <a:pPr marL="800100" lvl="1" indent="-342900">
              <a:buFont typeface="Wingdings" panose="05000000000000000000" pitchFamily="2" charset="2"/>
              <a:buChar char="Ø"/>
            </a:pPr>
            <a:r>
              <a:rPr lang="en-GB" sz="2000" dirty="0" smtClean="0"/>
              <a:t>Not essential and if you are short for time don’t include one</a:t>
            </a:r>
          </a:p>
          <a:p>
            <a:pPr marL="800100" lvl="1" indent="-342900">
              <a:buFont typeface="Wingdings" panose="05000000000000000000" pitchFamily="2" charset="2"/>
              <a:buChar char="Ø"/>
            </a:pPr>
            <a:r>
              <a:rPr lang="en-GB" sz="2000" dirty="0" smtClean="0"/>
              <a:t>Otherwise briefly introduce what the extract(s) is</a:t>
            </a:r>
          </a:p>
        </p:txBody>
      </p:sp>
      <p:sp>
        <p:nvSpPr>
          <p:cNvPr id="8" name="TextBox 7"/>
          <p:cNvSpPr txBox="1"/>
          <p:nvPr/>
        </p:nvSpPr>
        <p:spPr>
          <a:xfrm>
            <a:off x="357447" y="3134065"/>
            <a:ext cx="11546378" cy="1938992"/>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solidFill>
                  <a:schemeClr val="accent2">
                    <a:lumMod val="75000"/>
                  </a:schemeClr>
                </a:solidFill>
              </a:rPr>
              <a:t>Main Section –</a:t>
            </a:r>
          </a:p>
          <a:p>
            <a:pPr marL="800100" lvl="1" indent="-342900">
              <a:buFont typeface="Wingdings" panose="05000000000000000000" pitchFamily="2" charset="2"/>
              <a:buChar char="Ø"/>
            </a:pPr>
            <a:r>
              <a:rPr lang="en-GB" sz="2000" dirty="0" smtClean="0"/>
              <a:t>Your answer needs to be balanced i.e. consider ways in which the extracts are and are not useful – suggest that you have one paragraph on useful an one on not useful</a:t>
            </a:r>
          </a:p>
          <a:p>
            <a:pPr marL="800100" lvl="1" indent="-342900">
              <a:buFont typeface="Wingdings" panose="05000000000000000000" pitchFamily="2" charset="2"/>
              <a:buChar char="Ø"/>
            </a:pPr>
            <a:r>
              <a:rPr lang="en-GB" sz="2000" dirty="0"/>
              <a:t>Introduce a point or view from the source, offer a judgement about how useful it is and then explain fully using you knowledge of the period and, where relevant, other sources</a:t>
            </a:r>
          </a:p>
          <a:p>
            <a:pPr marL="800100" lvl="1" indent="-342900">
              <a:buFont typeface="Wingdings" panose="05000000000000000000" pitchFamily="2" charset="2"/>
              <a:buChar char="Ø"/>
            </a:pPr>
            <a:endParaRPr lang="en-GB" sz="2000" dirty="0" smtClean="0"/>
          </a:p>
        </p:txBody>
      </p:sp>
      <p:sp>
        <p:nvSpPr>
          <p:cNvPr id="7" name="TextBox 6"/>
          <p:cNvSpPr txBox="1"/>
          <p:nvPr/>
        </p:nvSpPr>
        <p:spPr>
          <a:xfrm>
            <a:off x="357447" y="5196094"/>
            <a:ext cx="11546378" cy="1015663"/>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solidFill>
                  <a:schemeClr val="accent2">
                    <a:lumMod val="75000"/>
                  </a:schemeClr>
                </a:solidFill>
              </a:rPr>
              <a:t>Conclusion –</a:t>
            </a:r>
          </a:p>
          <a:p>
            <a:pPr marL="800100" lvl="1" indent="-342900">
              <a:buFont typeface="Wingdings" panose="05000000000000000000" pitchFamily="2" charset="2"/>
              <a:buChar char="Ø"/>
            </a:pPr>
            <a:r>
              <a:rPr lang="en-GB" sz="2000" dirty="0" smtClean="0"/>
              <a:t>Very important that you do provide an overall answer to the question – is the extract(s) more or less useful in understanding the issue in the question and why?</a:t>
            </a:r>
          </a:p>
        </p:txBody>
      </p:sp>
    </p:spTree>
    <p:extLst>
      <p:ext uri="{BB962C8B-B14F-4D97-AF65-F5344CB8AC3E}">
        <p14:creationId xmlns:p14="http://schemas.microsoft.com/office/powerpoint/2010/main" val="327306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47" y="406103"/>
            <a:ext cx="6500553" cy="1068893"/>
          </a:xfrm>
        </p:spPr>
        <p:style>
          <a:lnRef idx="2">
            <a:schemeClr val="accent6"/>
          </a:lnRef>
          <a:fillRef idx="1">
            <a:schemeClr val="lt1"/>
          </a:fillRef>
          <a:effectRef idx="0">
            <a:schemeClr val="accent6"/>
          </a:effectRef>
          <a:fontRef idx="minor">
            <a:schemeClr val="dk1"/>
          </a:fontRef>
        </p:style>
        <p:txBody>
          <a:bodyPr>
            <a:normAutofit/>
          </a:bodyPr>
          <a:lstStyle/>
          <a:p>
            <a:pPr algn="ctr"/>
            <a:r>
              <a:rPr lang="en-GB" sz="4000" dirty="0" smtClean="0"/>
              <a:t>The Source Utility Question </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56092"/>
              </p:ext>
            </p:extLst>
          </p:nvPr>
        </p:nvGraphicFramePr>
        <p:xfrm>
          <a:off x="6966065" y="384290"/>
          <a:ext cx="5054139" cy="1112520"/>
        </p:xfrm>
        <a:graphic>
          <a:graphicData uri="http://schemas.openxmlformats.org/drawingml/2006/table">
            <a:tbl>
              <a:tblPr firstRow="1" bandRow="1">
                <a:tableStyleId>{5C22544A-7EE6-4342-B048-85BDC9FD1C3A}</a:tableStyleId>
              </a:tblPr>
              <a:tblGrid>
                <a:gridCol w="4289368">
                  <a:extLst>
                    <a:ext uri="{9D8B030D-6E8A-4147-A177-3AD203B41FA5}">
                      <a16:colId xmlns:a16="http://schemas.microsoft.com/office/drawing/2014/main" val="14887771"/>
                    </a:ext>
                  </a:extLst>
                </a:gridCol>
                <a:gridCol w="764771">
                  <a:extLst>
                    <a:ext uri="{9D8B030D-6E8A-4147-A177-3AD203B41FA5}">
                      <a16:colId xmlns:a16="http://schemas.microsoft.com/office/drawing/2014/main" val="240494520"/>
                    </a:ext>
                  </a:extLst>
                </a:gridCol>
              </a:tblGrid>
              <a:tr h="370840">
                <a:tc gridSpan="2">
                  <a:txBody>
                    <a:bodyPr/>
                    <a:lstStyle/>
                    <a:p>
                      <a:pPr algn="ctr"/>
                      <a:r>
                        <a:rPr lang="en-GB" baseline="0" dirty="0" smtClean="0"/>
                        <a:t>12 marks</a:t>
                      </a:r>
                      <a:endParaRPr lang="en-GB" dirty="0"/>
                    </a:p>
                  </a:txBody>
                  <a:tcPr anchor="ctr"/>
                </a:tc>
                <a:tc hMerge="1">
                  <a:txBody>
                    <a:bodyPr/>
                    <a:lstStyle/>
                    <a:p>
                      <a:endParaRPr lang="en-GB" dirty="0"/>
                    </a:p>
                  </a:txBody>
                  <a:tcPr/>
                </a:tc>
                <a:extLst>
                  <a:ext uri="{0D108BD9-81ED-4DB2-BD59-A6C34878D82A}">
                    <a16:rowId xmlns:a16="http://schemas.microsoft.com/office/drawing/2014/main" val="3905283992"/>
                  </a:ext>
                </a:extLst>
              </a:tr>
              <a:tr h="370840">
                <a:tc>
                  <a:txBody>
                    <a:bodyPr/>
                    <a:lstStyle/>
                    <a:p>
                      <a:r>
                        <a:rPr lang="en-GB" dirty="0" smtClean="0"/>
                        <a:t>Use and evaluation of the ancient sources</a:t>
                      </a:r>
                      <a:endParaRPr lang="en-GB" dirty="0"/>
                    </a:p>
                  </a:txBody>
                  <a:tcPr/>
                </a:tc>
                <a:tc>
                  <a:txBody>
                    <a:bodyPr/>
                    <a:lstStyle/>
                    <a:p>
                      <a:pPr algn="ctr"/>
                      <a:r>
                        <a:rPr lang="en-GB" dirty="0" smtClean="0"/>
                        <a:t>6/12</a:t>
                      </a:r>
                      <a:endParaRPr lang="en-GB" dirty="0"/>
                    </a:p>
                  </a:txBody>
                  <a:tcPr anchor="ctr"/>
                </a:tc>
                <a:extLst>
                  <a:ext uri="{0D108BD9-81ED-4DB2-BD59-A6C34878D82A}">
                    <a16:rowId xmlns:a16="http://schemas.microsoft.com/office/drawing/2014/main" val="2124522670"/>
                  </a:ext>
                </a:extLst>
              </a:tr>
              <a:tr h="370840">
                <a:tc>
                  <a:txBody>
                    <a:bodyPr/>
                    <a:lstStyle/>
                    <a:p>
                      <a:r>
                        <a:rPr lang="en-GB" dirty="0" smtClean="0"/>
                        <a:t>Own Knowledge </a:t>
                      </a:r>
                      <a:endParaRPr lang="en-GB" dirty="0"/>
                    </a:p>
                  </a:txBody>
                  <a:tcPr/>
                </a:tc>
                <a:tc>
                  <a:txBody>
                    <a:bodyPr/>
                    <a:lstStyle/>
                    <a:p>
                      <a:pPr algn="ctr"/>
                      <a:r>
                        <a:rPr lang="en-GB" dirty="0" smtClean="0"/>
                        <a:t>6/12</a:t>
                      </a:r>
                      <a:endParaRPr lang="en-GB" dirty="0"/>
                    </a:p>
                  </a:txBody>
                  <a:tcPr anchor="ctr"/>
                </a:tc>
                <a:extLst>
                  <a:ext uri="{0D108BD9-81ED-4DB2-BD59-A6C34878D82A}">
                    <a16:rowId xmlns:a16="http://schemas.microsoft.com/office/drawing/2014/main" val="914602638"/>
                  </a:ext>
                </a:extLst>
              </a:tr>
            </a:tbl>
          </a:graphicData>
        </a:graphic>
      </p:graphicFrame>
      <p:sp>
        <p:nvSpPr>
          <p:cNvPr id="6" name="TextBox 5"/>
          <p:cNvSpPr txBox="1"/>
          <p:nvPr/>
        </p:nvSpPr>
        <p:spPr>
          <a:xfrm>
            <a:off x="357447" y="1692790"/>
            <a:ext cx="11546378" cy="4708981"/>
          </a:xfrm>
          <a:prstGeom prst="rect">
            <a:avLst/>
          </a:prstGeom>
          <a:noFill/>
        </p:spPr>
        <p:txBody>
          <a:bodyPr wrap="square" rtlCol="0">
            <a:spAutoFit/>
          </a:bodyPr>
          <a:lstStyle/>
          <a:p>
            <a:pPr marL="285750" indent="-285750">
              <a:buFont typeface="Arial" panose="020B0604020202020204" pitchFamily="34" charset="0"/>
              <a:buChar char="•"/>
            </a:pPr>
            <a:r>
              <a:rPr lang="en-GB" sz="2000" b="1" dirty="0" smtClean="0">
                <a:solidFill>
                  <a:schemeClr val="accent2">
                    <a:lumMod val="75000"/>
                  </a:schemeClr>
                </a:solidFill>
              </a:rPr>
              <a:t>When analysing an extract think about:</a:t>
            </a:r>
          </a:p>
          <a:p>
            <a:pPr marL="285750" indent="-285750">
              <a:buFont typeface="Arial" panose="020B0604020202020204" pitchFamily="34" charset="0"/>
              <a:buChar char="•"/>
            </a:pPr>
            <a:endParaRPr lang="en-GB" sz="2000" b="1" dirty="0" smtClean="0">
              <a:solidFill>
                <a:schemeClr val="accent2">
                  <a:lumMod val="75000"/>
                </a:schemeClr>
              </a:solidFill>
            </a:endParaRPr>
          </a:p>
          <a:p>
            <a:pPr marL="800100" lvl="1" indent="-342900">
              <a:buFont typeface="Wingdings" panose="05000000000000000000" pitchFamily="2" charset="2"/>
              <a:buChar char="Ø"/>
            </a:pPr>
            <a:r>
              <a:rPr lang="en-GB" sz="2000" dirty="0" smtClean="0"/>
              <a:t>What does it give you directly to help you understand the stated issue? </a:t>
            </a:r>
          </a:p>
          <a:p>
            <a:pPr lvl="1"/>
            <a:endParaRPr lang="en-GB" sz="2000" dirty="0" smtClean="0"/>
          </a:p>
          <a:p>
            <a:pPr marL="800100" lvl="1" indent="-342900">
              <a:buFont typeface="Wingdings" panose="05000000000000000000" pitchFamily="2" charset="2"/>
              <a:buChar char="Ø"/>
            </a:pPr>
            <a:r>
              <a:rPr lang="en-GB" sz="2000" dirty="0" smtClean="0"/>
              <a:t>What does it suggest or imply which is useful?</a:t>
            </a:r>
          </a:p>
          <a:p>
            <a:pPr lvl="1"/>
            <a:endParaRPr lang="en-GB" sz="2000" dirty="0" smtClean="0"/>
          </a:p>
          <a:p>
            <a:pPr marL="800100" lvl="1" indent="-342900">
              <a:buFont typeface="Wingdings" panose="05000000000000000000" pitchFamily="2" charset="2"/>
              <a:buChar char="Ø"/>
            </a:pPr>
            <a:r>
              <a:rPr lang="en-GB" sz="2000" dirty="0" smtClean="0"/>
              <a:t>Does it offer a unique or a limited perspective on the issue?</a:t>
            </a:r>
          </a:p>
          <a:p>
            <a:pPr marL="800100" lvl="1" indent="-342900">
              <a:buFont typeface="Wingdings" panose="05000000000000000000" pitchFamily="2" charset="2"/>
              <a:buChar char="Ø"/>
            </a:pPr>
            <a:endParaRPr lang="en-GB" sz="2000" dirty="0" smtClean="0"/>
          </a:p>
          <a:p>
            <a:pPr marL="800100" lvl="1" indent="-342900">
              <a:buFont typeface="Wingdings" panose="05000000000000000000" pitchFamily="2" charset="2"/>
              <a:buChar char="Ø"/>
            </a:pPr>
            <a:r>
              <a:rPr lang="en-GB" sz="2000" dirty="0" smtClean="0"/>
              <a:t>Does it leave out something and does this make it more or less useful?</a:t>
            </a:r>
          </a:p>
          <a:p>
            <a:pPr marL="800100" lvl="1" indent="-342900">
              <a:buFont typeface="Wingdings" panose="05000000000000000000" pitchFamily="2" charset="2"/>
              <a:buChar char="Ø"/>
            </a:pPr>
            <a:endParaRPr lang="en-GB" sz="2000" dirty="0" smtClean="0"/>
          </a:p>
          <a:p>
            <a:pPr marL="800100" lvl="1" indent="-342900">
              <a:buFont typeface="Wingdings" panose="05000000000000000000" pitchFamily="2" charset="2"/>
              <a:buChar char="Ø"/>
            </a:pPr>
            <a:r>
              <a:rPr lang="en-GB" sz="2000" dirty="0" smtClean="0"/>
              <a:t>Do other sources share the same view or information as the extract or offer different ideas?</a:t>
            </a:r>
          </a:p>
          <a:p>
            <a:pPr marL="800100" lvl="1" indent="-342900">
              <a:buFont typeface="Wingdings" panose="05000000000000000000" pitchFamily="2" charset="2"/>
              <a:buChar char="Ø"/>
            </a:pPr>
            <a:endParaRPr lang="en-GB" sz="2000" dirty="0" smtClean="0"/>
          </a:p>
          <a:p>
            <a:pPr marL="800100" lvl="1" indent="-342900">
              <a:buFont typeface="Wingdings" panose="05000000000000000000" pitchFamily="2" charset="2"/>
              <a:buChar char="Ø"/>
            </a:pPr>
            <a:r>
              <a:rPr lang="en-GB" sz="2000" dirty="0" smtClean="0"/>
              <a:t>Is the source reliable?</a:t>
            </a:r>
          </a:p>
          <a:p>
            <a:pPr marL="800100" lvl="1" indent="-342900">
              <a:buFont typeface="Wingdings" panose="05000000000000000000" pitchFamily="2" charset="2"/>
              <a:buChar char="Ø"/>
            </a:pPr>
            <a:endParaRPr lang="en-GB" sz="2000" dirty="0" smtClean="0"/>
          </a:p>
          <a:p>
            <a:pPr marL="800100" lvl="1" indent="-342900">
              <a:buFont typeface="Wingdings" panose="05000000000000000000" pitchFamily="2" charset="2"/>
              <a:buChar char="Ø"/>
            </a:pPr>
            <a:r>
              <a:rPr lang="en-GB" sz="2000" dirty="0" smtClean="0"/>
              <a:t>If it is unreliable does this make it any less useful?</a:t>
            </a:r>
          </a:p>
        </p:txBody>
      </p:sp>
    </p:spTree>
    <p:extLst>
      <p:ext uri="{BB962C8B-B14F-4D97-AF65-F5344CB8AC3E}">
        <p14:creationId xmlns:p14="http://schemas.microsoft.com/office/powerpoint/2010/main" val="156476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Sources to go over:</a:t>
            </a:r>
            <a:endParaRPr lang="en-GB" dirty="0"/>
          </a:p>
        </p:txBody>
      </p:sp>
      <p:sp>
        <p:nvSpPr>
          <p:cNvPr id="3" name="Content Placeholder 2"/>
          <p:cNvSpPr>
            <a:spLocks noGrp="1"/>
          </p:cNvSpPr>
          <p:nvPr>
            <p:ph idx="1"/>
          </p:nvPr>
        </p:nvSpPr>
        <p:spPr/>
        <p:txBody>
          <a:bodyPr/>
          <a:lstStyle/>
          <a:p>
            <a:r>
              <a:rPr lang="en-GB" dirty="0" smtClean="0"/>
              <a:t>Thucydides – </a:t>
            </a:r>
            <a:r>
              <a:rPr lang="en-GB" i="1" dirty="0" smtClean="0"/>
              <a:t>Pericles’ Funeral Oration</a:t>
            </a:r>
          </a:p>
          <a:p>
            <a:r>
              <a:rPr lang="en-GB" dirty="0" smtClean="0"/>
              <a:t>The Old Oligarch – </a:t>
            </a:r>
            <a:r>
              <a:rPr lang="en-GB" i="1" dirty="0" smtClean="0"/>
              <a:t>Constitution of the Athenians</a:t>
            </a:r>
          </a:p>
          <a:p>
            <a:r>
              <a:rPr lang="en-GB" dirty="0" smtClean="0"/>
              <a:t>Aristotle – </a:t>
            </a:r>
            <a:r>
              <a:rPr lang="en-GB" i="1" dirty="0" smtClean="0"/>
              <a:t>The Athenian Constitution</a:t>
            </a:r>
          </a:p>
          <a:p>
            <a:r>
              <a:rPr lang="en-GB" dirty="0" smtClean="0"/>
              <a:t>Aristophanes – </a:t>
            </a:r>
            <a:r>
              <a:rPr lang="en-GB" i="1" dirty="0" smtClean="0"/>
              <a:t>Wasps, Knights, Clouds</a:t>
            </a:r>
          </a:p>
          <a:p>
            <a:r>
              <a:rPr lang="en-GB" dirty="0" smtClean="0"/>
              <a:t>Plato – </a:t>
            </a:r>
            <a:r>
              <a:rPr lang="en-GB" i="1" dirty="0" smtClean="0"/>
              <a:t>Apology</a:t>
            </a:r>
          </a:p>
          <a:p>
            <a:r>
              <a:rPr lang="en-GB" dirty="0" smtClean="0"/>
              <a:t>Euripides</a:t>
            </a:r>
            <a:r>
              <a:rPr lang="en-GB" i="1" dirty="0" smtClean="0"/>
              <a:t> – Hippolytus </a:t>
            </a:r>
          </a:p>
          <a:p>
            <a:r>
              <a:rPr lang="en-GB" dirty="0" smtClean="0"/>
              <a:t>Others</a:t>
            </a:r>
            <a:endParaRPr lang="en-GB" dirty="0"/>
          </a:p>
        </p:txBody>
      </p:sp>
    </p:spTree>
    <p:extLst>
      <p:ext uri="{BB962C8B-B14F-4D97-AF65-F5344CB8AC3E}">
        <p14:creationId xmlns:p14="http://schemas.microsoft.com/office/powerpoint/2010/main" val="1064445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32" y="194905"/>
            <a:ext cx="10756669" cy="564850"/>
          </a:xfrm>
        </p:spPr>
        <p:txBody>
          <a:bodyPr>
            <a:normAutofit fontScale="90000"/>
          </a:bodyPr>
          <a:lstStyle/>
          <a:p>
            <a:r>
              <a:rPr lang="en-GB" u="sng" dirty="0" smtClean="0">
                <a:solidFill>
                  <a:schemeClr val="tx2"/>
                </a:solidFill>
              </a:rPr>
              <a:t>Key Source - Pericles’ Funeral Oration </a:t>
            </a:r>
            <a:endParaRPr lang="en-GB" u="sng" dirty="0">
              <a:solidFill>
                <a:schemeClr val="tx2"/>
              </a:solidFill>
            </a:endParaRPr>
          </a:p>
        </p:txBody>
      </p:sp>
      <p:sp>
        <p:nvSpPr>
          <p:cNvPr id="3" name="Content Placeholder 2"/>
          <p:cNvSpPr>
            <a:spLocks noGrp="1"/>
          </p:cNvSpPr>
          <p:nvPr>
            <p:ph idx="1"/>
          </p:nvPr>
        </p:nvSpPr>
        <p:spPr>
          <a:xfrm>
            <a:off x="167682" y="1029220"/>
            <a:ext cx="8618869" cy="3629157"/>
          </a:xfrm>
        </p:spPr>
        <p:txBody>
          <a:bodyPr>
            <a:noAutofit/>
          </a:bodyPr>
          <a:lstStyle/>
          <a:p>
            <a:pPr>
              <a:buFont typeface="Wingdings" panose="05000000000000000000" pitchFamily="2" charset="2"/>
              <a:buChar char="Ø"/>
            </a:pPr>
            <a:r>
              <a:rPr lang="en-GB" sz="2000" dirty="0" smtClean="0"/>
              <a:t>Delivered at the end of the first-year of the </a:t>
            </a:r>
            <a:r>
              <a:rPr lang="en-GB" sz="2000" dirty="0" err="1" smtClean="0"/>
              <a:t>Archidamian</a:t>
            </a:r>
            <a:r>
              <a:rPr lang="en-GB" sz="2000" dirty="0" smtClean="0"/>
              <a:t> War (431) to honour the dead. Traditional that a leading citizen would deliver a funeral oration. Held in the </a:t>
            </a:r>
            <a:r>
              <a:rPr lang="en-GB" sz="2000" dirty="0" err="1" smtClean="0"/>
              <a:t>kerameikos</a:t>
            </a:r>
            <a:r>
              <a:rPr lang="en-GB" sz="2000" dirty="0" smtClean="0"/>
              <a:t> district </a:t>
            </a:r>
          </a:p>
          <a:p>
            <a:pPr>
              <a:buFont typeface="Wingdings" panose="05000000000000000000" pitchFamily="2" charset="2"/>
              <a:buChar char="Ø"/>
            </a:pPr>
            <a:r>
              <a:rPr lang="en-GB" sz="2000" dirty="0" smtClean="0"/>
              <a:t>The oration can be divided into two halves: the first explains what makes Athens great, the second remembers those who had died in the first year</a:t>
            </a:r>
          </a:p>
          <a:p>
            <a:pPr>
              <a:buFont typeface="Wingdings" panose="05000000000000000000" pitchFamily="2" charset="2"/>
              <a:buChar char="Ø"/>
            </a:pPr>
            <a:r>
              <a:rPr lang="en-GB" sz="2000" dirty="0" smtClean="0"/>
              <a:t>Focuses on why Athens’ democracy and society was superior to Sparta and their enemies</a:t>
            </a:r>
          </a:p>
          <a:p>
            <a:endParaRPr lang="en-GB" sz="2000" dirty="0" smtClean="0"/>
          </a:p>
          <a:p>
            <a:r>
              <a:rPr lang="en-GB" sz="2000" dirty="0" smtClean="0">
                <a:solidFill>
                  <a:srgbClr val="FFC000"/>
                </a:solidFill>
              </a:rPr>
              <a:t>“Our </a:t>
            </a:r>
            <a:r>
              <a:rPr lang="en-GB" sz="2000" dirty="0">
                <a:solidFill>
                  <a:srgbClr val="FFC000"/>
                </a:solidFill>
              </a:rPr>
              <a:t>constitution is called a democracy because power is in the hands not of a minority but of the whole people</a:t>
            </a:r>
            <a:r>
              <a:rPr lang="en-GB" sz="2000" dirty="0" smtClean="0">
                <a:solidFill>
                  <a:srgbClr val="FFC000"/>
                </a:solidFill>
              </a:rPr>
              <a:t>.” </a:t>
            </a:r>
            <a:r>
              <a:rPr lang="en-GB" sz="2000" dirty="0" smtClean="0">
                <a:solidFill>
                  <a:schemeClr val="tx1"/>
                </a:solidFill>
              </a:rPr>
              <a:t>–</a:t>
            </a:r>
            <a:r>
              <a:rPr lang="en-GB" sz="2000" dirty="0" smtClean="0">
                <a:solidFill>
                  <a:srgbClr val="002060"/>
                </a:solidFill>
              </a:rPr>
              <a:t> </a:t>
            </a:r>
            <a:r>
              <a:rPr lang="en-GB" sz="2000" dirty="0" smtClean="0">
                <a:solidFill>
                  <a:schemeClr val="tx1"/>
                </a:solidFill>
              </a:rPr>
              <a:t>praises democracy as not favouring ability rather than one particular class or wealth. Politics and private lives are tolerant</a:t>
            </a:r>
            <a:endParaRPr lang="en-GB" sz="2000" dirty="0">
              <a:solidFill>
                <a:schemeClr val="tx1"/>
              </a:solidFill>
            </a:endParaRPr>
          </a:p>
        </p:txBody>
      </p:sp>
      <p:pic>
        <p:nvPicPr>
          <p:cNvPr id="4" name="Picture 3" descr="https://upload.wikimedia.org/wikipedia/commons/f/f1/Discurso_funebre_pericles.PNG"/>
          <p:cNvPicPr/>
          <p:nvPr/>
        </p:nvPicPr>
        <p:blipFill>
          <a:blip r:embed="rId2">
            <a:extLst>
              <a:ext uri="{28A0092B-C50C-407E-A947-70E740481C1C}">
                <a14:useLocalDpi xmlns:a14="http://schemas.microsoft.com/office/drawing/2010/main" val="0"/>
              </a:ext>
            </a:extLst>
          </a:blip>
          <a:srcRect/>
          <a:stretch>
            <a:fillRect/>
          </a:stretch>
        </p:blipFill>
        <p:spPr bwMode="auto">
          <a:xfrm>
            <a:off x="8786552" y="1212100"/>
            <a:ext cx="3202251" cy="2711507"/>
          </a:xfrm>
          <a:prstGeom prst="rect">
            <a:avLst/>
          </a:prstGeom>
          <a:noFill/>
          <a:ln>
            <a:solidFill>
              <a:schemeClr val="tx1"/>
            </a:solidFill>
          </a:ln>
        </p:spPr>
      </p:pic>
      <p:sp>
        <p:nvSpPr>
          <p:cNvPr id="5" name="Content Placeholder 2"/>
          <p:cNvSpPr txBox="1">
            <a:spLocks/>
          </p:cNvSpPr>
          <p:nvPr/>
        </p:nvSpPr>
        <p:spPr>
          <a:xfrm>
            <a:off x="167683" y="4889575"/>
            <a:ext cx="11951368" cy="144472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GB" sz="2000" dirty="0" smtClean="0">
                <a:solidFill>
                  <a:srgbClr val="FFC000"/>
                </a:solidFill>
              </a:rPr>
              <a:t>“</a:t>
            </a:r>
            <a:r>
              <a:rPr lang="en-GB" sz="2000" dirty="0">
                <a:solidFill>
                  <a:srgbClr val="FFC000"/>
                </a:solidFill>
              </a:rPr>
              <a:t>In her case, and in her case alone, no invading enemy is ashamed at being defeated, and no subject can complain of being governed by people unfit for their responsibilities. Mighty indeed are the marks and monuments of our empire which we have left</a:t>
            </a:r>
            <a:r>
              <a:rPr lang="en-GB" sz="2000" dirty="0" smtClean="0">
                <a:solidFill>
                  <a:srgbClr val="FFC000"/>
                </a:solidFill>
              </a:rPr>
              <a:t>.”</a:t>
            </a:r>
            <a:r>
              <a:rPr lang="en-GB" sz="2000" dirty="0" smtClean="0">
                <a:solidFill>
                  <a:schemeClr val="tx1"/>
                </a:solidFill>
              </a:rPr>
              <a:t>–</a:t>
            </a:r>
            <a:r>
              <a:rPr lang="en-GB" sz="2000" dirty="0" smtClean="0">
                <a:solidFill>
                  <a:srgbClr val="002060"/>
                </a:solidFill>
              </a:rPr>
              <a:t> </a:t>
            </a:r>
            <a:r>
              <a:rPr lang="en-GB" sz="2000" dirty="0" smtClean="0">
                <a:solidFill>
                  <a:schemeClr val="tx1"/>
                </a:solidFill>
              </a:rPr>
              <a:t>Glorifies the Athenian empire and stressed that subjects have no grounds for complaint. Claims that the Athenians make friends by doing good to others </a:t>
            </a:r>
            <a:endParaRPr lang="en-GB" sz="2000" dirty="0">
              <a:solidFill>
                <a:schemeClr val="tx1"/>
              </a:solidFill>
            </a:endParaRPr>
          </a:p>
        </p:txBody>
      </p:sp>
    </p:spTree>
    <p:extLst>
      <p:ext uri="{BB962C8B-B14F-4D97-AF65-F5344CB8AC3E}">
        <p14:creationId xmlns:p14="http://schemas.microsoft.com/office/powerpoint/2010/main" val="2553200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252" y="1029219"/>
            <a:ext cx="7086264" cy="3629157"/>
          </a:xfrm>
        </p:spPr>
        <p:txBody>
          <a:bodyPr>
            <a:noAutofit/>
          </a:bodyPr>
          <a:lstStyle/>
          <a:p>
            <a:r>
              <a:rPr lang="en-GB" sz="2000" dirty="0" smtClean="0">
                <a:solidFill>
                  <a:srgbClr val="FFC000"/>
                </a:solidFill>
              </a:rPr>
              <a:t>“</a:t>
            </a:r>
            <a:r>
              <a:rPr lang="en-GB" sz="2000" dirty="0">
                <a:solidFill>
                  <a:srgbClr val="FFC000"/>
                </a:solidFill>
              </a:rPr>
              <a:t>What I would prefer is that you should fix your eyes every day on the greatness of Athens as she really is, and should fall in love with her</a:t>
            </a:r>
            <a:r>
              <a:rPr lang="en-GB" sz="2000" dirty="0" smtClean="0">
                <a:solidFill>
                  <a:srgbClr val="FFC000"/>
                </a:solidFill>
              </a:rPr>
              <a:t>.”</a:t>
            </a:r>
            <a:r>
              <a:rPr lang="en-GB" sz="2000" dirty="0" smtClean="0">
                <a:solidFill>
                  <a:schemeClr val="tx1"/>
                </a:solidFill>
              </a:rPr>
              <a:t>–</a:t>
            </a:r>
            <a:r>
              <a:rPr lang="en-GB" sz="2000" dirty="0" smtClean="0">
                <a:solidFill>
                  <a:srgbClr val="FFC000"/>
                </a:solidFill>
              </a:rPr>
              <a:t> </a:t>
            </a:r>
            <a:r>
              <a:rPr lang="en-GB" sz="2000" dirty="0" smtClean="0">
                <a:solidFill>
                  <a:schemeClr val="tx1"/>
                </a:solidFill>
              </a:rPr>
              <a:t>glorifies the success of Athens e.g. its buildings, intellectual thought, culture etc.</a:t>
            </a:r>
            <a:endParaRPr lang="en-GB" sz="2000" dirty="0">
              <a:solidFill>
                <a:schemeClr val="tx1"/>
              </a:solidFill>
            </a:endParaRPr>
          </a:p>
        </p:txBody>
      </p:sp>
      <p:pic>
        <p:nvPicPr>
          <p:cNvPr id="4" name="Picture 3" descr="https://upload.wikimedia.org/wikipedia/commons/f/f1/Discurso_funebre_pericles.PNG"/>
          <p:cNvPicPr/>
          <p:nvPr/>
        </p:nvPicPr>
        <p:blipFill>
          <a:blip r:embed="rId2">
            <a:extLst>
              <a:ext uri="{28A0092B-C50C-407E-A947-70E740481C1C}">
                <a14:useLocalDpi xmlns:a14="http://schemas.microsoft.com/office/drawing/2010/main" val="0"/>
              </a:ext>
            </a:extLst>
          </a:blip>
          <a:srcRect/>
          <a:stretch>
            <a:fillRect/>
          </a:stretch>
        </p:blipFill>
        <p:spPr bwMode="auto">
          <a:xfrm>
            <a:off x="7379369" y="1141514"/>
            <a:ext cx="4553066" cy="3629157"/>
          </a:xfrm>
          <a:prstGeom prst="rect">
            <a:avLst/>
          </a:prstGeom>
          <a:noFill/>
          <a:ln>
            <a:solidFill>
              <a:schemeClr val="tx1"/>
            </a:solidFill>
          </a:ln>
        </p:spPr>
      </p:pic>
      <p:sp>
        <p:nvSpPr>
          <p:cNvPr id="5" name="Content Placeholder 2"/>
          <p:cNvSpPr txBox="1">
            <a:spLocks/>
          </p:cNvSpPr>
          <p:nvPr/>
        </p:nvSpPr>
        <p:spPr>
          <a:xfrm>
            <a:off x="370252" y="2689949"/>
            <a:ext cx="6832653" cy="196842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GB" sz="2000" dirty="0" smtClean="0">
                <a:solidFill>
                  <a:srgbClr val="FFC000"/>
                </a:solidFill>
              </a:rPr>
              <a:t>“Perhaps </a:t>
            </a:r>
            <a:r>
              <a:rPr lang="en-GB" sz="2000" dirty="0">
                <a:solidFill>
                  <a:srgbClr val="FFC000"/>
                </a:solidFill>
              </a:rPr>
              <a:t>I should say a word or two on the duties of women to those among you who are now widowed. I can say all I have to say in a short word of advice. Your great glory is not to be inferior to what God has made you, and the greatest glory of a woman is to be least talked about by men, whether they are praising you or criticizing you</a:t>
            </a:r>
            <a:r>
              <a:rPr lang="en-GB" sz="2000" dirty="0" smtClean="0">
                <a:solidFill>
                  <a:srgbClr val="FFC000"/>
                </a:solidFill>
              </a:rPr>
              <a:t>.” </a:t>
            </a:r>
            <a:r>
              <a:rPr lang="en-GB" sz="2000" dirty="0" smtClean="0">
                <a:solidFill>
                  <a:schemeClr val="tx1"/>
                </a:solidFill>
              </a:rPr>
              <a:t>Gives very little time to women suggesting they had a limited and very private role in Athens </a:t>
            </a:r>
            <a:endParaRPr lang="en-GB" sz="2000" dirty="0">
              <a:solidFill>
                <a:schemeClr val="tx1"/>
              </a:solidFill>
            </a:endParaRPr>
          </a:p>
        </p:txBody>
      </p:sp>
      <p:sp>
        <p:nvSpPr>
          <p:cNvPr id="6" name="TextBox 5"/>
          <p:cNvSpPr txBox="1"/>
          <p:nvPr/>
        </p:nvSpPr>
        <p:spPr>
          <a:xfrm>
            <a:off x="526337" y="5508071"/>
            <a:ext cx="1138861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solidFill>
                  <a:srgbClr val="C00000"/>
                </a:solidFill>
              </a:rPr>
              <a:t>How reliable is the Funeral Oration? </a:t>
            </a:r>
            <a:r>
              <a:rPr lang="en-GB" dirty="0" smtClean="0"/>
              <a:t>Thucydides would have been present when the speech was delivered or would have spoken to those who were. However he does not claim to record the speech word-for-word but to give a summary of what he thought was said. He also used the speech to characterise Pericles so may have emphasised his leadership. </a:t>
            </a:r>
            <a:endParaRPr lang="en-GB" dirty="0"/>
          </a:p>
        </p:txBody>
      </p:sp>
      <p:sp>
        <p:nvSpPr>
          <p:cNvPr id="8" name="Title 1"/>
          <p:cNvSpPr txBox="1">
            <a:spLocks/>
          </p:cNvSpPr>
          <p:nvPr/>
        </p:nvSpPr>
        <p:spPr>
          <a:xfrm>
            <a:off x="1646181" y="207964"/>
            <a:ext cx="10756669" cy="564850"/>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GB" u="sng" dirty="0" smtClean="0">
                <a:solidFill>
                  <a:schemeClr val="tx2"/>
                </a:solidFill>
              </a:rPr>
              <a:t>Key Source - Pericles’ Funeral Oration (Thucydides) </a:t>
            </a:r>
            <a:endParaRPr lang="en-GB" u="sng" dirty="0">
              <a:solidFill>
                <a:schemeClr val="tx2"/>
              </a:solidFill>
            </a:endParaRPr>
          </a:p>
        </p:txBody>
      </p:sp>
    </p:spTree>
    <p:extLst>
      <p:ext uri="{BB962C8B-B14F-4D97-AF65-F5344CB8AC3E}">
        <p14:creationId xmlns:p14="http://schemas.microsoft.com/office/powerpoint/2010/main" val="2132184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1062</TotalTime>
  <Words>4865</Words>
  <Application>Microsoft Office PowerPoint</Application>
  <PresentationFormat>Widescreen</PresentationFormat>
  <Paragraphs>290</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Adobe Caslon Pro</vt:lpstr>
      <vt:lpstr>Arial</vt:lpstr>
      <vt:lpstr>Bell MT</vt:lpstr>
      <vt:lpstr>Calibri</vt:lpstr>
      <vt:lpstr>Corbel</vt:lpstr>
      <vt:lpstr>Times New Roman</vt:lpstr>
      <vt:lpstr>Wingdings</vt:lpstr>
      <vt:lpstr>Wingdings 3</vt:lpstr>
      <vt:lpstr>Depth</vt:lpstr>
      <vt:lpstr>Ancient History Impact Session</vt:lpstr>
      <vt:lpstr>Structure and Technique – The Basics  </vt:lpstr>
      <vt:lpstr>The Essay Question </vt:lpstr>
      <vt:lpstr>The Source Utility Question </vt:lpstr>
      <vt:lpstr>The Source Utility Question </vt:lpstr>
      <vt:lpstr>The Source Utility Question </vt:lpstr>
      <vt:lpstr>Key Sources to go over:</vt:lpstr>
      <vt:lpstr>Key Source - Pericles’ Funeral Oration </vt:lpstr>
      <vt:lpstr>PowerPoint Presentation</vt:lpstr>
      <vt:lpstr>Key Source – The Old Oligarch (Pseudo-Xenophon) Constitution of the Athenians</vt:lpstr>
      <vt:lpstr>Key Source – The Old Oligarch (Pseudo-Xenophon) Constitution of the Athenians</vt:lpstr>
      <vt:lpstr>Key Source – Aristotle, The Athenian Constitution </vt:lpstr>
      <vt:lpstr>Key Source – Aristotle, The Athenian Constitution </vt:lpstr>
      <vt:lpstr>Aristophanes’ Wasps</vt:lpstr>
      <vt:lpstr>Aristophanes’ Wasps</vt:lpstr>
      <vt:lpstr>Aristophanes’ Knights</vt:lpstr>
      <vt:lpstr>Aristophanes’ Knights</vt:lpstr>
      <vt:lpstr>Aristophanes’ Clouds</vt:lpstr>
      <vt:lpstr>Aristophanes’ Clouds</vt:lpstr>
      <vt:lpstr>Key Source - Plato’s Apology </vt:lpstr>
      <vt:lpstr>Key Source - Plato’s Apology </vt:lpstr>
      <vt:lpstr>Key Source – Euripides, Hippolytus</vt:lpstr>
      <vt:lpstr>Key Source – Euripides, Hippolytus</vt:lpstr>
      <vt:lpstr>Key Source – Euripides, Hippolytus</vt:lpstr>
      <vt:lpstr>Key Sources - Others</vt:lpstr>
      <vt:lpstr>Key Sources – Others cont. </vt:lpstr>
      <vt:lpstr>To what extent do the sources enable us to understand how the Sophists affected the intellectual climate in Athens?</vt:lpstr>
      <vt:lpstr>‘The dramatic festivals in Athens were primarily concerned with religion.’ To what extent do the sources support this view?</vt:lpstr>
      <vt:lpstr>How far do the sources help us to understand the impact of religious festivals on the lives of the people of Attica?</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History Impact Session</dc:title>
  <dc:creator>Jonathan Sparshott</dc:creator>
  <cp:lastModifiedBy>Jonathan Sparshott</cp:lastModifiedBy>
  <cp:revision>118</cp:revision>
  <dcterms:created xsi:type="dcterms:W3CDTF">2019-06-04T07:32:58Z</dcterms:created>
  <dcterms:modified xsi:type="dcterms:W3CDTF">2019-06-07T14:25:26Z</dcterms:modified>
</cp:coreProperties>
</file>