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5" r:id="rId9"/>
    <p:sldId id="273" r:id="rId10"/>
    <p:sldId id="274" r:id="rId11"/>
    <p:sldId id="263" r:id="rId12"/>
    <p:sldId id="264" r:id="rId13"/>
    <p:sldId id="265" r:id="rId14"/>
    <p:sldId id="266" r:id="rId15"/>
    <p:sldId id="267" r:id="rId16"/>
    <p:sldId id="268" r:id="rId17"/>
    <p:sldId id="270" r:id="rId18"/>
    <p:sldId id="271" r:id="rId19"/>
    <p:sldId id="272" r:id="rId20"/>
    <p:sldId id="269"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EA5DE71-BAD3-4546-9F56-8AF5ECC04963}" type="datetimeFigureOut">
              <a:rPr lang="en-GB" smtClean="0"/>
              <a:t>04/06/2019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399052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5DE71-BAD3-4546-9F56-8AF5ECC04963}" type="datetimeFigureOut">
              <a:rPr lang="en-GB" smtClean="0"/>
              <a:t>04/06/2019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174016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5DE71-BAD3-4546-9F56-8AF5ECC04963}" type="datetimeFigureOut">
              <a:rPr lang="en-GB" smtClean="0"/>
              <a:t>04/06/2019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16838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5DE71-BAD3-4546-9F56-8AF5ECC04963}" type="datetimeFigureOut">
              <a:rPr lang="en-GB" smtClean="0"/>
              <a:t>04/06/2019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9163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5DE71-BAD3-4546-9F56-8AF5ECC04963}" type="datetimeFigureOut">
              <a:rPr lang="en-GB" smtClean="0"/>
              <a:t>04/06/2019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412676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EA5DE71-BAD3-4546-9F56-8AF5ECC04963}" type="datetimeFigureOut">
              <a:rPr lang="en-GB" smtClean="0"/>
              <a:t>04/06/2019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4240955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EA5DE71-BAD3-4546-9F56-8AF5ECC04963}" type="datetimeFigureOut">
              <a:rPr lang="en-GB" smtClean="0"/>
              <a:t>04/06/2019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3574588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5DE71-BAD3-4546-9F56-8AF5ECC04963}"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237058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5DE71-BAD3-4546-9F56-8AF5ECC04963}"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222927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5DE71-BAD3-4546-9F56-8AF5ECC04963}"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5990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A5DE71-BAD3-4546-9F56-8AF5ECC04963}"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216378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A5DE71-BAD3-4546-9F56-8AF5ECC04963}" type="datetimeFigureOut">
              <a:rPr lang="en-GB" smtClean="0"/>
              <a:t>04/06/2019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162078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A5DE71-BAD3-4546-9F56-8AF5ECC04963}" type="datetimeFigureOut">
              <a:rPr lang="en-GB" smtClean="0"/>
              <a:t>04/06/2019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151115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A5DE71-BAD3-4546-9F56-8AF5ECC04963}" type="datetimeFigureOut">
              <a:rPr lang="en-GB" smtClean="0"/>
              <a:t>04/06/2019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419066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5DE71-BAD3-4546-9F56-8AF5ECC04963}" type="datetimeFigureOut">
              <a:rPr lang="en-GB" smtClean="0"/>
              <a:t>04/06/2019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3583625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5DE71-BAD3-4546-9F56-8AF5ECC04963}" type="datetimeFigureOut">
              <a:rPr lang="en-GB" smtClean="0"/>
              <a:t>04/06/2019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157411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5DE71-BAD3-4546-9F56-8AF5ECC04963}" type="datetimeFigureOut">
              <a:rPr lang="en-GB" smtClean="0"/>
              <a:t>04/06/2019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366480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A5DE71-BAD3-4546-9F56-8AF5ECC04963}" type="datetimeFigureOut">
              <a:rPr lang="en-GB" smtClean="0"/>
              <a:t>04/06/2019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DAACCD4-56E7-45BF-9459-7FC244726E24}" type="slidenum">
              <a:rPr lang="en-GB" smtClean="0"/>
              <a:t>‹#›</a:t>
            </a:fld>
            <a:endParaRPr lang="en-GB"/>
          </a:p>
        </p:txBody>
      </p:sp>
    </p:spTree>
    <p:extLst>
      <p:ext uri="{BB962C8B-B14F-4D97-AF65-F5344CB8AC3E}">
        <p14:creationId xmlns:p14="http://schemas.microsoft.com/office/powerpoint/2010/main" val="9567310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9720" y="174567"/>
            <a:ext cx="9144000" cy="1101256"/>
          </a:xfrm>
        </p:spPr>
        <p:txBody>
          <a:bodyPr>
            <a:normAutofit/>
          </a:bodyPr>
          <a:lstStyle/>
          <a:p>
            <a:pPr algn="ctr"/>
            <a:r>
              <a:rPr lang="en-GB" sz="5400" dirty="0" smtClean="0"/>
              <a:t>Ancient History Impact Session</a:t>
            </a:r>
            <a:endParaRPr lang="en-GB" sz="5400" dirty="0"/>
          </a:p>
        </p:txBody>
      </p:sp>
      <p:sp>
        <p:nvSpPr>
          <p:cNvPr id="4" name="TextBox 3"/>
          <p:cNvSpPr txBox="1"/>
          <p:nvPr/>
        </p:nvSpPr>
        <p:spPr>
          <a:xfrm>
            <a:off x="390698" y="1982403"/>
            <a:ext cx="5070763" cy="3970318"/>
          </a:xfrm>
          <a:prstGeom prst="rect">
            <a:avLst/>
          </a:prstGeom>
          <a:noFill/>
        </p:spPr>
        <p:txBody>
          <a:bodyPr wrap="square" rtlCol="0">
            <a:spAutoFit/>
          </a:bodyPr>
          <a:lstStyle/>
          <a:p>
            <a:r>
              <a:rPr lang="en-GB" sz="3600" b="1" dirty="0" smtClean="0"/>
              <a:t>Greek Period Study (Section A):</a:t>
            </a:r>
          </a:p>
          <a:p>
            <a:endParaRPr lang="en-GB" sz="3600" b="1" dirty="0" smtClean="0"/>
          </a:p>
          <a:p>
            <a:r>
              <a:rPr lang="en-GB" sz="3600" dirty="0" smtClean="0"/>
              <a:t>Relations between Greek States and Greek and non-Greek states, 492-404 BC</a:t>
            </a:r>
            <a:endParaRPr lang="en-GB" sz="3600" dirty="0"/>
          </a:p>
        </p:txBody>
      </p:sp>
      <p:pic>
        <p:nvPicPr>
          <p:cNvPr id="1026" name="Picture 2" descr="Peloponnesian war battles and alli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535" y="1821738"/>
            <a:ext cx="6051665" cy="4477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742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normAutofit fontScale="90000"/>
          </a:bodyPr>
          <a:lstStyle/>
          <a:p>
            <a:r>
              <a:rPr lang="en-GB" dirty="0" smtClean="0"/>
              <a:t>Sources - </a:t>
            </a:r>
            <a:r>
              <a:rPr lang="en-GB" b="1" dirty="0" smtClean="0"/>
              <a:t>Others</a:t>
            </a:r>
            <a:endParaRPr lang="en-GB" b="1" dirty="0"/>
          </a:p>
        </p:txBody>
      </p:sp>
      <p:sp>
        <p:nvSpPr>
          <p:cNvPr id="3" name="Content Placeholder 2"/>
          <p:cNvSpPr>
            <a:spLocks noGrp="1"/>
          </p:cNvSpPr>
          <p:nvPr>
            <p:ph idx="1"/>
          </p:nvPr>
        </p:nvSpPr>
        <p:spPr>
          <a:xfrm>
            <a:off x="245515" y="1396071"/>
            <a:ext cx="11567659" cy="2325202"/>
          </a:xfrm>
          <a:ln/>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en-GB" sz="2400" b="1" dirty="0" smtClean="0">
                <a:solidFill>
                  <a:schemeClr val="bg1"/>
                </a:solidFill>
              </a:rPr>
              <a:t>Persian Inscriptions</a:t>
            </a:r>
          </a:p>
          <a:p>
            <a:pPr>
              <a:buFont typeface="Arial" panose="020B0604020202020204" pitchFamily="34" charset="0"/>
              <a:buChar char="•"/>
            </a:pPr>
            <a:r>
              <a:rPr lang="en-GB" sz="2400" b="1" dirty="0" err="1" smtClean="0">
                <a:solidFill>
                  <a:schemeClr val="bg1"/>
                </a:solidFill>
              </a:rPr>
              <a:t>Naqs</a:t>
            </a:r>
            <a:r>
              <a:rPr lang="en-GB" sz="2400" b="1" dirty="0" smtClean="0">
                <a:solidFill>
                  <a:schemeClr val="bg1"/>
                </a:solidFill>
              </a:rPr>
              <a:t>-e </a:t>
            </a:r>
            <a:r>
              <a:rPr lang="en-GB" sz="2400" b="1" dirty="0" err="1" smtClean="0">
                <a:solidFill>
                  <a:schemeClr val="bg1"/>
                </a:solidFill>
              </a:rPr>
              <a:t>Rustam</a:t>
            </a:r>
            <a:r>
              <a:rPr lang="en-GB" sz="2400" b="1" dirty="0" smtClean="0">
                <a:solidFill>
                  <a:schemeClr val="bg1"/>
                </a:solidFill>
              </a:rPr>
              <a:t> – </a:t>
            </a:r>
            <a:r>
              <a:rPr lang="en-GB" sz="2400" dirty="0" smtClean="0">
                <a:solidFill>
                  <a:schemeClr val="bg1"/>
                </a:solidFill>
              </a:rPr>
              <a:t>shows Darius’ desire to expand the Persian empire but also his concern for law and justice</a:t>
            </a:r>
          </a:p>
          <a:p>
            <a:pPr>
              <a:buFont typeface="Arial" panose="020B0604020202020204" pitchFamily="34" charset="0"/>
              <a:buChar char="•"/>
            </a:pPr>
            <a:r>
              <a:rPr lang="en-GB" sz="2400" b="1" dirty="0" smtClean="0">
                <a:solidFill>
                  <a:schemeClr val="bg1"/>
                </a:solidFill>
              </a:rPr>
              <a:t>Xerxes’ Inscriptions – </a:t>
            </a:r>
            <a:r>
              <a:rPr lang="en-GB" sz="2400" dirty="0" smtClean="0">
                <a:solidFill>
                  <a:schemeClr val="bg1"/>
                </a:solidFill>
              </a:rPr>
              <a:t>found at the ‘Gate of All Lands’; challenges Herodotus’ portrayal by showing the king as humble to the highest god of the Persian religion and also a builder rather than just a fighter</a:t>
            </a:r>
          </a:p>
          <a:p>
            <a:pPr>
              <a:buFont typeface="Arial" panose="020B0604020202020204" pitchFamily="34" charset="0"/>
              <a:buChar char="•"/>
            </a:pPr>
            <a:endParaRPr lang="en-GB" sz="2400" b="1" dirty="0" smtClean="0">
              <a:solidFill>
                <a:schemeClr val="bg1"/>
              </a:solidFill>
              <a:latin typeface="Bell MT" panose="02020503060305020303" pitchFamily="18" charset="0"/>
            </a:endParaRPr>
          </a:p>
          <a:p>
            <a:pPr marL="457200" lvl="1" indent="0">
              <a:buNone/>
            </a:pPr>
            <a:endParaRPr lang="en-GB" sz="1800" b="1" dirty="0">
              <a:solidFill>
                <a:schemeClr val="bg1"/>
              </a:solidFill>
              <a:latin typeface="Bell MT" panose="02020503060305020303" pitchFamily="18" charset="0"/>
            </a:endParaRPr>
          </a:p>
        </p:txBody>
      </p:sp>
      <p:sp>
        <p:nvSpPr>
          <p:cNvPr id="5" name="Content Placeholder 2"/>
          <p:cNvSpPr txBox="1">
            <a:spLocks/>
          </p:cNvSpPr>
          <p:nvPr/>
        </p:nvSpPr>
        <p:spPr>
          <a:xfrm>
            <a:off x="245516" y="4115859"/>
            <a:ext cx="11567659" cy="2176876"/>
          </a:xfrm>
          <a:prstGeom prst="rect">
            <a:avLst/>
          </a:prstGeom>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GB" sz="2400" b="1" dirty="0" smtClean="0">
                <a:solidFill>
                  <a:schemeClr val="bg1"/>
                </a:solidFill>
              </a:rPr>
              <a:t>Serpent Column</a:t>
            </a:r>
          </a:p>
          <a:p>
            <a:pPr marL="0" indent="0">
              <a:buNone/>
            </a:pPr>
            <a:r>
              <a:rPr lang="en-GB" sz="2400" dirty="0" smtClean="0">
                <a:solidFill>
                  <a:schemeClr val="bg1"/>
                </a:solidFill>
                <a:latin typeface="+mn-lt"/>
              </a:rPr>
              <a:t>Built in 478 BC at Delphi to thank the god Apollo for Greek victory. The names of 31 Greek states are inscribed on the column giving a sense of the cooperation of the Hellenic League. However, Athens and Sparta are still at the top and 5 members of the League are not included showing disagreement and division</a:t>
            </a:r>
          </a:p>
          <a:p>
            <a:pPr marL="457200" lvl="1" indent="0">
              <a:buFont typeface="Wingdings 3" charset="2"/>
              <a:buNone/>
            </a:pPr>
            <a:endParaRPr lang="en-GB" sz="2400" b="1" dirty="0">
              <a:solidFill>
                <a:schemeClr val="bg1"/>
              </a:solidFill>
              <a:latin typeface="Bell MT" panose="02020503060305020303" pitchFamily="18" charset="0"/>
            </a:endParaRPr>
          </a:p>
        </p:txBody>
      </p:sp>
    </p:spTree>
    <p:extLst>
      <p:ext uri="{BB962C8B-B14F-4D97-AF65-F5344CB8AC3E}">
        <p14:creationId xmlns:p14="http://schemas.microsoft.com/office/powerpoint/2010/main" val="2059305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normAutofit fontScale="90000"/>
          </a:bodyPr>
          <a:lstStyle/>
          <a:p>
            <a:r>
              <a:rPr lang="en-GB" dirty="0" smtClean="0"/>
              <a:t>Sources - </a:t>
            </a:r>
            <a:r>
              <a:rPr lang="en-GB" b="1" dirty="0" smtClean="0"/>
              <a:t>Thucydides</a:t>
            </a:r>
            <a:endParaRPr lang="en-GB" b="1" dirty="0"/>
          </a:p>
        </p:txBody>
      </p:sp>
      <p:sp>
        <p:nvSpPr>
          <p:cNvPr id="3" name="Content Placeholder 2"/>
          <p:cNvSpPr>
            <a:spLocks noGrp="1"/>
          </p:cNvSpPr>
          <p:nvPr>
            <p:ph idx="1"/>
          </p:nvPr>
        </p:nvSpPr>
        <p:spPr>
          <a:xfrm>
            <a:off x="245515" y="1248175"/>
            <a:ext cx="8505407" cy="5416776"/>
          </a:xfrm>
        </p:spPr>
        <p:txBody>
          <a:bodyPr>
            <a:normAutofit fontScale="92500" lnSpcReduction="20000"/>
          </a:bodyPr>
          <a:lstStyle/>
          <a:p>
            <a:r>
              <a:rPr lang="en-GB" dirty="0" smtClean="0"/>
              <a:t>Wrote </a:t>
            </a:r>
            <a:r>
              <a:rPr lang="en-GB" b="1" i="1" dirty="0" smtClean="0">
                <a:solidFill>
                  <a:srgbClr val="FFC000"/>
                </a:solidFill>
              </a:rPr>
              <a:t>History of the Peloponnesian War</a:t>
            </a:r>
          </a:p>
          <a:p>
            <a:r>
              <a:rPr lang="en-GB" dirty="0" smtClean="0"/>
              <a:t>Focused on relations between Athens and Sparta in the build-up to conflict in 431 and then the conflict itself</a:t>
            </a:r>
          </a:p>
          <a:p>
            <a:r>
              <a:rPr lang="en-GB" dirty="0" smtClean="0"/>
              <a:t>Was a general during the Archidamian War – failed to stop </a:t>
            </a:r>
            <a:r>
              <a:rPr lang="en-GB" dirty="0" err="1" smtClean="0"/>
              <a:t>Brasidas</a:t>
            </a:r>
            <a:r>
              <a:rPr lang="en-GB" dirty="0" smtClean="0"/>
              <a:t> from capturing Amphipolis in 424</a:t>
            </a:r>
          </a:p>
          <a:p>
            <a:r>
              <a:rPr lang="en-GB" dirty="0" smtClean="0"/>
              <a:t> Claim to write a dispassionate account and certainly less pro-Athenian than Herodotus</a:t>
            </a:r>
          </a:p>
          <a:p>
            <a:r>
              <a:rPr lang="en-GB" dirty="0" smtClean="0"/>
              <a:t>Writing during a movement in Athens known as rationalism that sought ‘scientific’ explanations for things rather than myths and the gods</a:t>
            </a:r>
          </a:p>
          <a:p>
            <a:r>
              <a:rPr lang="en-GB" dirty="0" smtClean="0"/>
              <a:t>The Pentecontaetia covers the period 479-431 but lacks detail on in places on this wide period</a:t>
            </a:r>
          </a:p>
          <a:p>
            <a:r>
              <a:rPr lang="en-GB" dirty="0" smtClean="0"/>
              <a:t>Thucydides also neglected the importance of Persia in his work</a:t>
            </a:r>
          </a:p>
          <a:p>
            <a:r>
              <a:rPr lang="en-GB" dirty="0" smtClean="0"/>
              <a:t>Work ends in 411 </a:t>
            </a:r>
          </a:p>
          <a:p>
            <a:pPr marL="457200" lvl="1" indent="0">
              <a:buNone/>
            </a:pPr>
            <a:endParaRPr lang="en-GB" sz="2000" b="1" dirty="0" smtClean="0">
              <a:solidFill>
                <a:srgbClr val="FFC000"/>
              </a:solidFill>
              <a:latin typeface="Bell MT" panose="02020503060305020303" pitchFamily="18" charset="0"/>
            </a:endParaRPr>
          </a:p>
          <a:p>
            <a:pPr marL="457200" lvl="1" indent="0">
              <a:buNone/>
            </a:pPr>
            <a:endParaRPr lang="en-GB" sz="2000" b="1" dirty="0">
              <a:solidFill>
                <a:srgbClr val="FFC000"/>
              </a:solidFill>
              <a:latin typeface="Bell MT" panose="02020503060305020303" pitchFamily="18" charset="0"/>
            </a:endParaRPr>
          </a:p>
        </p:txBody>
      </p:sp>
      <p:pic>
        <p:nvPicPr>
          <p:cNvPr id="1026" name="Picture 2" descr="https://upload.wikimedia.org/wikipedia/commons/1/19/Thucydides_pushkin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0923" y="1350735"/>
            <a:ext cx="3239143" cy="4832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888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normAutofit fontScale="90000"/>
          </a:bodyPr>
          <a:lstStyle/>
          <a:p>
            <a:r>
              <a:rPr lang="en-GB" dirty="0" smtClean="0"/>
              <a:t>Sources – </a:t>
            </a:r>
            <a:r>
              <a:rPr lang="en-GB" b="1" dirty="0" smtClean="0"/>
              <a:t>Plutarch </a:t>
            </a:r>
            <a:endParaRPr lang="en-GB" b="1" dirty="0"/>
          </a:p>
        </p:txBody>
      </p:sp>
      <p:sp>
        <p:nvSpPr>
          <p:cNvPr id="3" name="Content Placeholder 2"/>
          <p:cNvSpPr>
            <a:spLocks noGrp="1"/>
          </p:cNvSpPr>
          <p:nvPr>
            <p:ph idx="1"/>
          </p:nvPr>
        </p:nvSpPr>
        <p:spPr>
          <a:xfrm>
            <a:off x="245516" y="1625547"/>
            <a:ext cx="8505407" cy="4472722"/>
          </a:xfrm>
        </p:spPr>
        <p:txBody>
          <a:bodyPr>
            <a:normAutofit fontScale="92500" lnSpcReduction="20000"/>
          </a:bodyPr>
          <a:lstStyle/>
          <a:p>
            <a:r>
              <a:rPr lang="en-GB" dirty="0" smtClean="0"/>
              <a:t>Wrote </a:t>
            </a:r>
            <a:r>
              <a:rPr lang="en-GB" b="1" i="1" dirty="0" smtClean="0">
                <a:solidFill>
                  <a:srgbClr val="FFC000"/>
                </a:solidFill>
              </a:rPr>
              <a:t>Parallel Lives </a:t>
            </a:r>
            <a:r>
              <a:rPr lang="en-GB" b="1" dirty="0" smtClean="0"/>
              <a:t>which compared famous Greeks and Romans. This included the</a:t>
            </a:r>
            <a:r>
              <a:rPr lang="en-GB" b="1" dirty="0" smtClean="0">
                <a:solidFill>
                  <a:srgbClr val="FFC000"/>
                </a:solidFill>
              </a:rPr>
              <a:t> </a:t>
            </a:r>
            <a:r>
              <a:rPr lang="en-GB" b="1" i="1" dirty="0" smtClean="0">
                <a:solidFill>
                  <a:srgbClr val="FFC000"/>
                </a:solidFill>
              </a:rPr>
              <a:t>Lives of Aristeides, Cimon </a:t>
            </a:r>
            <a:r>
              <a:rPr lang="en-GB" dirty="0" smtClean="0">
                <a:solidFill>
                  <a:srgbClr val="FFC000"/>
                </a:solidFill>
              </a:rPr>
              <a:t>and</a:t>
            </a:r>
            <a:r>
              <a:rPr lang="en-GB" i="1" dirty="0" smtClean="0">
                <a:solidFill>
                  <a:srgbClr val="FFC000"/>
                </a:solidFill>
              </a:rPr>
              <a:t> </a:t>
            </a:r>
            <a:r>
              <a:rPr lang="en-GB" b="1" i="1" dirty="0" smtClean="0">
                <a:solidFill>
                  <a:srgbClr val="FFC000"/>
                </a:solidFill>
              </a:rPr>
              <a:t>Pericles</a:t>
            </a:r>
          </a:p>
          <a:p>
            <a:r>
              <a:rPr lang="en-GB" dirty="0" smtClean="0"/>
              <a:t>Born in Greece, writing during the Roman empire approx. AD 50-120</a:t>
            </a:r>
          </a:p>
          <a:p>
            <a:r>
              <a:rPr lang="en-GB" dirty="0" smtClean="0"/>
              <a:t>Style of his work was biographical – he states that it is not his aim to critically weigh up and analyse evidence</a:t>
            </a:r>
            <a:endParaRPr lang="en-GB" dirty="0"/>
          </a:p>
          <a:p>
            <a:r>
              <a:rPr lang="en-GB" dirty="0" smtClean="0"/>
              <a:t>Very distant from the events he was describing </a:t>
            </a:r>
            <a:r>
              <a:rPr lang="en-GB" b="1" i="1" u="sng" dirty="0" smtClean="0"/>
              <a:t>but</a:t>
            </a:r>
            <a:r>
              <a:rPr lang="en-GB" b="1" i="1" dirty="0" smtClean="0"/>
              <a:t> </a:t>
            </a:r>
            <a:r>
              <a:rPr lang="en-GB" dirty="0" smtClean="0"/>
              <a:t>based his work a wide range of sources some of which were very early and have been lost</a:t>
            </a:r>
          </a:p>
          <a:p>
            <a:r>
              <a:rPr lang="en-GB" dirty="0" smtClean="0"/>
              <a:t>At times he compares earlier sources to reach judgements about which is most reliable. At others his is accepting of what they say</a:t>
            </a:r>
            <a:endParaRPr lang="en-GB" dirty="0"/>
          </a:p>
          <a:p>
            <a:endParaRPr lang="en-GB" dirty="0" smtClean="0"/>
          </a:p>
          <a:p>
            <a:endParaRPr lang="en-GB" sz="2000" b="1" dirty="0" smtClean="0">
              <a:solidFill>
                <a:srgbClr val="FFC000"/>
              </a:solidFill>
              <a:latin typeface="Bell MT" panose="02020503060305020303" pitchFamily="18" charset="0"/>
            </a:endParaRPr>
          </a:p>
          <a:p>
            <a:pPr marL="457200" lvl="1" indent="0">
              <a:buNone/>
            </a:pPr>
            <a:endParaRPr lang="en-GB" sz="2000" b="1" dirty="0">
              <a:solidFill>
                <a:srgbClr val="FFC000"/>
              </a:solidFill>
              <a:latin typeface="Bell MT" panose="02020503060305020303" pitchFamily="18" charset="0"/>
            </a:endParaRPr>
          </a:p>
        </p:txBody>
      </p:sp>
      <p:pic>
        <p:nvPicPr>
          <p:cNvPr id="2050" name="Picture 2" descr="https://upload.wikimedia.org/wikipedia/commons/6/62/Plutarch_head_on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857" y="1790083"/>
            <a:ext cx="3054804" cy="393081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75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b="1" dirty="0" smtClean="0"/>
              <a:t>Plutarch </a:t>
            </a:r>
            <a:r>
              <a:rPr lang="en-GB" sz="3600" dirty="0" smtClean="0"/>
              <a:t>– some key sources</a:t>
            </a:r>
            <a:r>
              <a:rPr lang="en-GB" sz="3600" b="1" dirty="0" smtClean="0"/>
              <a:t> </a:t>
            </a:r>
            <a:endParaRPr lang="en-GB" sz="3600" b="1" dirty="0"/>
          </a:p>
        </p:txBody>
      </p:sp>
      <p:sp>
        <p:nvSpPr>
          <p:cNvPr id="4" name="Content Placeholder 3"/>
          <p:cNvSpPr>
            <a:spLocks noGrp="1"/>
          </p:cNvSpPr>
          <p:nvPr>
            <p:ph idx="1"/>
          </p:nvPr>
        </p:nvSpPr>
        <p:spPr>
          <a:xfrm>
            <a:off x="159789" y="915762"/>
            <a:ext cx="11727409" cy="816786"/>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sz="1800" b="1" i="1" dirty="0" smtClean="0"/>
              <a:t>Aristeides</a:t>
            </a:r>
            <a:r>
              <a:rPr lang="en-GB" sz="1800" b="1" dirty="0" smtClean="0"/>
              <a:t> 23 </a:t>
            </a:r>
          </a:p>
          <a:p>
            <a:r>
              <a:rPr lang="en-GB" sz="1800" dirty="0" smtClean="0"/>
              <a:t>Praises </a:t>
            </a:r>
            <a:r>
              <a:rPr lang="en-GB" sz="1800" b="1" dirty="0" smtClean="0"/>
              <a:t>Aristeides</a:t>
            </a:r>
            <a:r>
              <a:rPr lang="en-GB" sz="1800" dirty="0" smtClean="0"/>
              <a:t> and </a:t>
            </a:r>
            <a:r>
              <a:rPr lang="en-GB" sz="1800" b="1" dirty="0" smtClean="0"/>
              <a:t>Cimon </a:t>
            </a:r>
            <a:r>
              <a:rPr lang="en-GB" sz="1800" dirty="0" smtClean="0"/>
              <a:t>as ‘fair’ and ‘noble’, whilst criticising the Spartan commander </a:t>
            </a:r>
            <a:r>
              <a:rPr lang="en-GB" sz="1800" b="1" dirty="0" smtClean="0"/>
              <a:t>Pausanias </a:t>
            </a:r>
            <a:r>
              <a:rPr lang="en-GB" sz="1800" dirty="0" smtClean="0"/>
              <a:t>as ‘harsh</a:t>
            </a:r>
          </a:p>
        </p:txBody>
      </p:sp>
      <p:sp>
        <p:nvSpPr>
          <p:cNvPr id="6" name="Content Placeholder 3"/>
          <p:cNvSpPr txBox="1">
            <a:spLocks/>
          </p:cNvSpPr>
          <p:nvPr/>
        </p:nvSpPr>
        <p:spPr>
          <a:xfrm>
            <a:off x="159788" y="1845549"/>
            <a:ext cx="11727409" cy="103028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None/>
            </a:pPr>
            <a:r>
              <a:rPr lang="en-GB" sz="1800" b="1" i="1" dirty="0" smtClean="0"/>
              <a:t>Cimon</a:t>
            </a:r>
            <a:r>
              <a:rPr lang="en-GB" sz="1800" b="1" dirty="0" smtClean="0"/>
              <a:t> 11-12</a:t>
            </a:r>
          </a:p>
          <a:p>
            <a:pPr>
              <a:buFont typeface="Arial" panose="020B0604020202020204" pitchFamily="34" charset="0"/>
              <a:buChar char="•"/>
            </a:pPr>
            <a:r>
              <a:rPr lang="en-GB" sz="1800" dirty="0" smtClean="0"/>
              <a:t>Praises </a:t>
            </a:r>
            <a:r>
              <a:rPr lang="en-GB" sz="1800" b="1" dirty="0" smtClean="0"/>
              <a:t>Cimon’s</a:t>
            </a:r>
            <a:r>
              <a:rPr lang="en-GB" sz="1800" dirty="0" smtClean="0"/>
              <a:t> leadership of the Delian League as he pushed back Persia: “No one did more to humble the great King and abase his pride than </a:t>
            </a:r>
            <a:r>
              <a:rPr lang="en-GB" sz="1800" dirty="0" err="1" smtClean="0"/>
              <a:t>Kimon</a:t>
            </a:r>
            <a:r>
              <a:rPr lang="en-GB" sz="1800" dirty="0" smtClean="0"/>
              <a:t>”</a:t>
            </a:r>
          </a:p>
        </p:txBody>
      </p:sp>
      <p:sp>
        <p:nvSpPr>
          <p:cNvPr id="8" name="Content Placeholder 3"/>
          <p:cNvSpPr txBox="1">
            <a:spLocks/>
          </p:cNvSpPr>
          <p:nvPr/>
        </p:nvSpPr>
        <p:spPr>
          <a:xfrm>
            <a:off x="159788" y="3050434"/>
            <a:ext cx="11727409" cy="198756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sz="1800" b="1" i="1" dirty="0" smtClean="0"/>
              <a:t>Pericles</a:t>
            </a:r>
            <a:r>
              <a:rPr lang="en-GB" sz="1800" b="1" dirty="0" smtClean="0"/>
              <a:t> 23.1-2 </a:t>
            </a:r>
          </a:p>
          <a:p>
            <a:pPr>
              <a:buFont typeface="Arial" panose="020B0604020202020204" pitchFamily="34" charset="0"/>
              <a:buChar char="•"/>
            </a:pPr>
            <a:r>
              <a:rPr lang="en-GB" sz="1800" dirty="0" smtClean="0"/>
              <a:t>Suggests that </a:t>
            </a:r>
            <a:r>
              <a:rPr lang="en-GB" sz="1800" b="1" dirty="0" smtClean="0"/>
              <a:t>Pericles</a:t>
            </a:r>
            <a:r>
              <a:rPr lang="en-GB" sz="1800" dirty="0" smtClean="0"/>
              <a:t> paid off the Spartans in 446 BC (invaded Attica under King </a:t>
            </a:r>
            <a:r>
              <a:rPr lang="en-GB" sz="1800" b="1" dirty="0" err="1" smtClean="0"/>
              <a:t>Pleistoanax</a:t>
            </a:r>
            <a:r>
              <a:rPr lang="en-GB" sz="1800" dirty="0" smtClean="0"/>
              <a:t>) by paying 10 talents year and “in this way deferred the war”</a:t>
            </a:r>
          </a:p>
          <a:p>
            <a:pPr>
              <a:buFont typeface="Arial" panose="020B0604020202020204" pitchFamily="34" charset="0"/>
              <a:buChar char="•"/>
            </a:pPr>
            <a:r>
              <a:rPr lang="en-GB" sz="1800" dirty="0" smtClean="0"/>
              <a:t>Shows that Greeks used other means than conflict to resolve differences but also suggests conflict was inevitable as Pericles was “not purchasing peace but time during which he could make preparations quietly and ensure that the Athenians fought better.”</a:t>
            </a:r>
          </a:p>
          <a:p>
            <a:pPr marL="0" indent="0">
              <a:buFont typeface="Wingdings 3" charset="2"/>
              <a:buNone/>
            </a:pPr>
            <a:endParaRPr lang="en-GB" sz="1800" b="1" dirty="0"/>
          </a:p>
        </p:txBody>
      </p:sp>
      <p:sp>
        <p:nvSpPr>
          <p:cNvPr id="7" name="Content Placeholder 3"/>
          <p:cNvSpPr txBox="1">
            <a:spLocks/>
          </p:cNvSpPr>
          <p:nvPr/>
        </p:nvSpPr>
        <p:spPr>
          <a:xfrm>
            <a:off x="159788" y="5195464"/>
            <a:ext cx="11727409" cy="86845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sz="1800" b="1" i="1" dirty="0" smtClean="0"/>
              <a:t>Pericles</a:t>
            </a:r>
            <a:r>
              <a:rPr lang="en-GB" sz="1800" b="1" dirty="0" smtClean="0"/>
              <a:t> 30-31</a:t>
            </a:r>
          </a:p>
          <a:p>
            <a:pPr>
              <a:buFont typeface="Arial" panose="020B0604020202020204" pitchFamily="34" charset="0"/>
              <a:buChar char="•"/>
            </a:pPr>
            <a:r>
              <a:rPr lang="en-GB" sz="1800" dirty="0" smtClean="0"/>
              <a:t>Outlines the possible reasons for the </a:t>
            </a:r>
            <a:r>
              <a:rPr lang="en-GB" sz="1800" dirty="0" err="1" smtClean="0"/>
              <a:t>Megarian</a:t>
            </a:r>
            <a:r>
              <a:rPr lang="en-GB" sz="1800" dirty="0" smtClean="0"/>
              <a:t> Decree</a:t>
            </a:r>
            <a:endParaRPr lang="en-GB" sz="1800" b="1" dirty="0"/>
          </a:p>
        </p:txBody>
      </p:sp>
    </p:spTree>
    <p:extLst>
      <p:ext uri="{BB962C8B-B14F-4D97-AF65-F5344CB8AC3E}">
        <p14:creationId xmlns:p14="http://schemas.microsoft.com/office/powerpoint/2010/main" val="5195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normAutofit fontScale="90000"/>
          </a:bodyPr>
          <a:lstStyle/>
          <a:p>
            <a:r>
              <a:rPr lang="en-GB" dirty="0" smtClean="0"/>
              <a:t>Sources – </a:t>
            </a:r>
            <a:r>
              <a:rPr lang="en-GB" b="1" dirty="0" err="1" smtClean="0"/>
              <a:t>Diodorus</a:t>
            </a:r>
            <a:r>
              <a:rPr lang="en-GB" b="1" dirty="0" smtClean="0"/>
              <a:t> </a:t>
            </a:r>
            <a:endParaRPr lang="en-GB" b="1" dirty="0"/>
          </a:p>
        </p:txBody>
      </p:sp>
      <p:sp>
        <p:nvSpPr>
          <p:cNvPr id="3" name="Content Placeholder 2"/>
          <p:cNvSpPr>
            <a:spLocks noGrp="1"/>
          </p:cNvSpPr>
          <p:nvPr>
            <p:ph idx="1"/>
          </p:nvPr>
        </p:nvSpPr>
        <p:spPr>
          <a:xfrm>
            <a:off x="245516" y="1625547"/>
            <a:ext cx="8505407" cy="4472722"/>
          </a:xfrm>
        </p:spPr>
        <p:txBody>
          <a:bodyPr>
            <a:normAutofit fontScale="92500" lnSpcReduction="20000"/>
          </a:bodyPr>
          <a:lstStyle/>
          <a:p>
            <a:r>
              <a:rPr lang="en-GB" dirty="0" smtClean="0"/>
              <a:t>Wrote </a:t>
            </a:r>
            <a:r>
              <a:rPr lang="en-GB" b="1" i="1" dirty="0" smtClean="0">
                <a:solidFill>
                  <a:srgbClr val="FFC000"/>
                </a:solidFill>
              </a:rPr>
              <a:t>Universal History </a:t>
            </a:r>
            <a:r>
              <a:rPr lang="en-GB" dirty="0" smtClean="0"/>
              <a:t>which was an attempt to write a history of the known world up to 60 BC</a:t>
            </a:r>
          </a:p>
          <a:p>
            <a:endParaRPr lang="en-GB" i="1" dirty="0" smtClean="0">
              <a:solidFill>
                <a:srgbClr val="FFC000"/>
              </a:solidFill>
            </a:endParaRPr>
          </a:p>
          <a:p>
            <a:r>
              <a:rPr lang="en-GB" dirty="0" smtClean="0"/>
              <a:t>Writing in the first-century BC. From Sicily, known as the ‘Sicilian’</a:t>
            </a:r>
          </a:p>
          <a:p>
            <a:endParaRPr lang="en-GB" dirty="0" smtClean="0"/>
          </a:p>
          <a:p>
            <a:r>
              <a:rPr lang="en-GB" dirty="0" smtClean="0"/>
              <a:t>Based his work on the Greek writer </a:t>
            </a:r>
            <a:r>
              <a:rPr lang="en-GB" b="1" dirty="0" err="1" smtClean="0"/>
              <a:t>Ephorus</a:t>
            </a:r>
            <a:r>
              <a:rPr lang="en-GB" b="1" dirty="0" smtClean="0"/>
              <a:t> </a:t>
            </a:r>
            <a:r>
              <a:rPr lang="en-GB" dirty="0" smtClean="0"/>
              <a:t>(405-330) who was much closer to the events of the Peloponnesian Wars but was trained in the school of rhetoric which tried to make events as dramatic and exciting as possible</a:t>
            </a:r>
          </a:p>
          <a:p>
            <a:endParaRPr lang="en-GB" dirty="0" smtClean="0"/>
          </a:p>
          <a:p>
            <a:r>
              <a:rPr lang="en-GB" dirty="0" smtClean="0"/>
              <a:t>Very few of his other sources survive meaning that historians debate the reliability of </a:t>
            </a:r>
            <a:r>
              <a:rPr lang="en-GB" dirty="0" err="1" smtClean="0"/>
              <a:t>Diodorus</a:t>
            </a:r>
            <a:r>
              <a:rPr lang="en-GB" dirty="0" smtClean="0"/>
              <a:t>’ account</a:t>
            </a:r>
            <a:endParaRPr lang="en-GB" dirty="0"/>
          </a:p>
          <a:p>
            <a:endParaRPr lang="en-GB" sz="2000" b="1" dirty="0" smtClean="0">
              <a:solidFill>
                <a:srgbClr val="FFC000"/>
              </a:solidFill>
              <a:latin typeface="Bell MT" panose="02020503060305020303" pitchFamily="18" charset="0"/>
            </a:endParaRPr>
          </a:p>
          <a:p>
            <a:pPr marL="457200" lvl="1" indent="0">
              <a:buNone/>
            </a:pPr>
            <a:endParaRPr lang="en-GB" sz="2000" b="1" dirty="0">
              <a:solidFill>
                <a:srgbClr val="FFC000"/>
              </a:solidFill>
              <a:latin typeface="Bell MT" panose="02020503060305020303" pitchFamily="18" charset="0"/>
            </a:endParaRPr>
          </a:p>
        </p:txBody>
      </p:sp>
      <p:pic>
        <p:nvPicPr>
          <p:cNvPr id="3074" name="Picture 2" descr="Roman man BCE 050-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971" y="1802226"/>
            <a:ext cx="2780393" cy="387061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326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b="1" dirty="0" err="1" smtClean="0"/>
              <a:t>Diodorus</a:t>
            </a:r>
            <a:r>
              <a:rPr lang="en-GB" sz="3600" b="1" dirty="0" smtClean="0"/>
              <a:t> </a:t>
            </a:r>
            <a:r>
              <a:rPr lang="en-GB" sz="3600" dirty="0" smtClean="0"/>
              <a:t>– some key sources</a:t>
            </a:r>
            <a:r>
              <a:rPr lang="en-GB" sz="3600" b="1" dirty="0" smtClean="0"/>
              <a:t> </a:t>
            </a:r>
            <a:endParaRPr lang="en-GB" sz="3600" b="1" dirty="0"/>
          </a:p>
        </p:txBody>
      </p:sp>
      <p:sp>
        <p:nvSpPr>
          <p:cNvPr id="4" name="Content Placeholder 3"/>
          <p:cNvSpPr>
            <a:spLocks noGrp="1"/>
          </p:cNvSpPr>
          <p:nvPr>
            <p:ph idx="1"/>
          </p:nvPr>
        </p:nvSpPr>
        <p:spPr>
          <a:xfrm>
            <a:off x="159791" y="915761"/>
            <a:ext cx="11727409" cy="1694089"/>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sz="2000" b="1" dirty="0" smtClean="0"/>
              <a:t>11.46-47 </a:t>
            </a:r>
            <a:r>
              <a:rPr lang="en-GB" sz="2000" dirty="0" smtClean="0"/>
              <a:t>:</a:t>
            </a:r>
          </a:p>
          <a:p>
            <a:pPr>
              <a:buFont typeface="Arial" panose="020B0604020202020204" pitchFamily="34" charset="0"/>
              <a:buChar char="•"/>
            </a:pPr>
            <a:r>
              <a:rPr lang="en-GB" sz="2000" dirty="0" smtClean="0"/>
              <a:t>Praises </a:t>
            </a:r>
            <a:r>
              <a:rPr lang="en-GB" sz="2000" b="1" dirty="0" err="1" smtClean="0"/>
              <a:t>Aristeides</a:t>
            </a:r>
            <a:r>
              <a:rPr lang="en-GB" sz="2000" dirty="0" smtClean="0"/>
              <a:t> for setting the tribute fairly for members of the Delian League</a:t>
            </a:r>
          </a:p>
          <a:p>
            <a:pPr>
              <a:buFont typeface="Arial" panose="020B0604020202020204" pitchFamily="34" charset="0"/>
              <a:buChar char="•"/>
            </a:pPr>
            <a:r>
              <a:rPr lang="en-GB" sz="2000" dirty="0" smtClean="0"/>
              <a:t>Says that the Greek states in the Aegean “enthusiastically submitted” to Aristeides and Athens (important when assessing whether Athens built an empire or not)</a:t>
            </a:r>
          </a:p>
          <a:p>
            <a:pPr marL="0" indent="0">
              <a:buNone/>
            </a:pPr>
            <a:endParaRPr lang="en-GB" sz="2000" b="1" dirty="0"/>
          </a:p>
        </p:txBody>
      </p:sp>
      <p:sp>
        <p:nvSpPr>
          <p:cNvPr id="6" name="Content Placeholder 3"/>
          <p:cNvSpPr txBox="1">
            <a:spLocks/>
          </p:cNvSpPr>
          <p:nvPr/>
        </p:nvSpPr>
        <p:spPr>
          <a:xfrm>
            <a:off x="159789" y="2863623"/>
            <a:ext cx="11727409" cy="169408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dirty="0" smtClean="0"/>
              <a:t>12.2.1-2 </a:t>
            </a:r>
            <a:r>
              <a:rPr lang="en-GB" dirty="0" smtClean="0"/>
              <a:t>:</a:t>
            </a:r>
          </a:p>
          <a:p>
            <a:pPr>
              <a:buFont typeface="Arial" panose="020B0604020202020204" pitchFamily="34" charset="0"/>
              <a:buChar char="•"/>
            </a:pPr>
            <a:r>
              <a:rPr lang="en-GB" dirty="0" smtClean="0"/>
              <a:t>Praises the growth of Athenian power after 479 saying that they had “so humbled the famous Persian hegemony as to compel them to make an agreement to free all the cities of Asia.”</a:t>
            </a:r>
          </a:p>
          <a:p>
            <a:pPr>
              <a:buFont typeface="Arial" panose="020B0604020202020204" pitchFamily="34" charset="0"/>
              <a:buChar char="•"/>
            </a:pPr>
            <a:r>
              <a:rPr lang="en-GB" dirty="0" smtClean="0"/>
              <a:t>This is evidence for the </a:t>
            </a:r>
            <a:r>
              <a:rPr lang="en-GB" b="1" dirty="0" smtClean="0"/>
              <a:t>Peace of </a:t>
            </a:r>
            <a:r>
              <a:rPr lang="en-GB" b="1" dirty="0" err="1" smtClean="0"/>
              <a:t>Callias</a:t>
            </a:r>
            <a:r>
              <a:rPr lang="en-GB" dirty="0" smtClean="0"/>
              <a:t> in 449 (</a:t>
            </a:r>
            <a:r>
              <a:rPr lang="en-GB" dirty="0" err="1" smtClean="0"/>
              <a:t>Diodorus</a:t>
            </a:r>
            <a:r>
              <a:rPr lang="en-GB" dirty="0" smtClean="0"/>
              <a:t> gives the terms of the peace on p.22-3</a:t>
            </a:r>
          </a:p>
          <a:p>
            <a:pPr marL="0" indent="0">
              <a:buFont typeface="Wingdings 3" charset="2"/>
              <a:buNone/>
            </a:pPr>
            <a:endParaRPr lang="en-GB" b="1" dirty="0"/>
          </a:p>
        </p:txBody>
      </p:sp>
      <p:sp>
        <p:nvSpPr>
          <p:cNvPr id="7" name="Content Placeholder 3"/>
          <p:cNvSpPr txBox="1">
            <a:spLocks/>
          </p:cNvSpPr>
          <p:nvPr/>
        </p:nvSpPr>
        <p:spPr>
          <a:xfrm>
            <a:off x="159788" y="4811485"/>
            <a:ext cx="11727409" cy="169408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dirty="0" smtClean="0"/>
              <a:t>Not prescribed sources but…</a:t>
            </a:r>
          </a:p>
          <a:p>
            <a:pPr marL="0" indent="0">
              <a:buFont typeface="Wingdings 3" charset="2"/>
              <a:buNone/>
            </a:pPr>
            <a:r>
              <a:rPr lang="en-GB" dirty="0" err="1" smtClean="0"/>
              <a:t>Diodorus</a:t>
            </a:r>
            <a:r>
              <a:rPr lang="en-GB" dirty="0" smtClean="0"/>
              <a:t> claims that the Spartans offered Athens a peace treaty after the battle of </a:t>
            </a:r>
            <a:r>
              <a:rPr lang="en-GB" dirty="0" err="1" smtClean="0"/>
              <a:t>Arginusae</a:t>
            </a:r>
            <a:r>
              <a:rPr lang="en-GB" dirty="0" smtClean="0"/>
              <a:t> in 406 – suggests that Athens could have avoided defeat as late as 406 and that the refusal of the offer was a result of poor Athenian leadership (</a:t>
            </a:r>
            <a:r>
              <a:rPr lang="en-GB" dirty="0" err="1" smtClean="0"/>
              <a:t>Cleophon</a:t>
            </a:r>
            <a:r>
              <a:rPr lang="en-GB" dirty="0" smtClean="0"/>
              <a:t>) </a:t>
            </a:r>
            <a:endParaRPr lang="en-GB" dirty="0"/>
          </a:p>
        </p:txBody>
      </p:sp>
    </p:spTree>
    <p:extLst>
      <p:ext uri="{BB962C8B-B14F-4D97-AF65-F5344CB8AC3E}">
        <p14:creationId xmlns:p14="http://schemas.microsoft.com/office/powerpoint/2010/main" val="20584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normAutofit fontScale="90000"/>
          </a:bodyPr>
          <a:lstStyle/>
          <a:p>
            <a:r>
              <a:rPr lang="en-GB" dirty="0" smtClean="0"/>
              <a:t>Sources – </a:t>
            </a:r>
            <a:r>
              <a:rPr lang="en-GB" b="1" dirty="0" smtClean="0"/>
              <a:t>Aristophanes </a:t>
            </a:r>
            <a:endParaRPr lang="en-GB" b="1" dirty="0"/>
          </a:p>
        </p:txBody>
      </p:sp>
      <p:sp>
        <p:nvSpPr>
          <p:cNvPr id="3" name="Content Placeholder 2"/>
          <p:cNvSpPr>
            <a:spLocks noGrp="1"/>
          </p:cNvSpPr>
          <p:nvPr>
            <p:ph idx="1"/>
          </p:nvPr>
        </p:nvSpPr>
        <p:spPr>
          <a:xfrm>
            <a:off x="245516" y="1454080"/>
            <a:ext cx="8505407" cy="4898593"/>
          </a:xfrm>
        </p:spPr>
        <p:txBody>
          <a:bodyPr>
            <a:normAutofit/>
          </a:bodyPr>
          <a:lstStyle/>
          <a:p>
            <a:r>
              <a:rPr lang="en-GB" sz="2400" dirty="0" smtClean="0"/>
              <a:t>Comic playwright producing plays from the 420s onwards. His style of comedy included satire – making fun of contemporary society and politics </a:t>
            </a:r>
          </a:p>
          <a:p>
            <a:endParaRPr lang="en-GB" sz="2400" dirty="0" smtClean="0"/>
          </a:p>
          <a:p>
            <a:r>
              <a:rPr lang="en-GB" sz="2400" dirty="0" smtClean="0"/>
              <a:t>Aristocratic Athenian</a:t>
            </a:r>
          </a:p>
          <a:p>
            <a:r>
              <a:rPr lang="en-GB" sz="2400" dirty="0" smtClean="0"/>
              <a:t> </a:t>
            </a:r>
          </a:p>
          <a:p>
            <a:r>
              <a:rPr lang="en-GB" sz="2400" dirty="0" smtClean="0"/>
              <a:t>Hostile towards Cleon due to his social status and also because Cleon had previously tried to prosecute him</a:t>
            </a:r>
          </a:p>
          <a:p>
            <a:endParaRPr lang="en-GB" sz="2400" dirty="0" smtClean="0"/>
          </a:p>
          <a:p>
            <a:r>
              <a:rPr lang="en-GB" sz="2400" dirty="0" smtClean="0"/>
              <a:t>Two prescribed plays for the period study – </a:t>
            </a:r>
            <a:r>
              <a:rPr lang="en-GB" sz="2400" i="1" dirty="0" err="1" smtClean="0"/>
              <a:t>Archarnians</a:t>
            </a:r>
            <a:r>
              <a:rPr lang="en-GB" sz="2400" dirty="0" smtClean="0"/>
              <a:t> (425) and </a:t>
            </a:r>
            <a:r>
              <a:rPr lang="en-GB" sz="2400" i="1" dirty="0" smtClean="0"/>
              <a:t>Peace </a:t>
            </a:r>
            <a:r>
              <a:rPr lang="en-GB" sz="2400" dirty="0" smtClean="0"/>
              <a:t>(421)</a:t>
            </a:r>
          </a:p>
          <a:p>
            <a:endParaRPr lang="en-GB" sz="2400" dirty="0" smtClean="0"/>
          </a:p>
          <a:p>
            <a:endParaRPr lang="en-GB" sz="2400" b="1" dirty="0" smtClean="0">
              <a:solidFill>
                <a:srgbClr val="FFC000"/>
              </a:solidFill>
              <a:latin typeface="Bell MT" panose="02020503060305020303" pitchFamily="18" charset="0"/>
            </a:endParaRPr>
          </a:p>
          <a:p>
            <a:pPr marL="457200" lvl="1" indent="0">
              <a:buNone/>
            </a:pPr>
            <a:endParaRPr lang="en-GB" b="1" dirty="0">
              <a:solidFill>
                <a:srgbClr val="FFC000"/>
              </a:solidFill>
              <a:latin typeface="Bell MT" panose="02020503060305020303" pitchFamily="18" charset="0"/>
            </a:endParaRPr>
          </a:p>
        </p:txBody>
      </p:sp>
      <p:pic>
        <p:nvPicPr>
          <p:cNvPr id="2050" name="Picture 2" descr="Image result for aristopha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923" y="1454081"/>
            <a:ext cx="3268347" cy="4644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567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b="1" dirty="0" smtClean="0"/>
              <a:t>Aristophanes </a:t>
            </a:r>
            <a:r>
              <a:rPr lang="en-GB" sz="3600" dirty="0" smtClean="0"/>
              <a:t>– some key sources</a:t>
            </a:r>
            <a:r>
              <a:rPr lang="en-GB" sz="3600" b="1" dirty="0" smtClean="0"/>
              <a:t> </a:t>
            </a:r>
            <a:endParaRPr lang="en-GB" sz="3600" b="1" dirty="0"/>
          </a:p>
        </p:txBody>
      </p:sp>
      <p:sp>
        <p:nvSpPr>
          <p:cNvPr id="4" name="Content Placeholder 3"/>
          <p:cNvSpPr>
            <a:spLocks noGrp="1"/>
          </p:cNvSpPr>
          <p:nvPr>
            <p:ph idx="1"/>
          </p:nvPr>
        </p:nvSpPr>
        <p:spPr>
          <a:xfrm>
            <a:off x="245516" y="4787825"/>
            <a:ext cx="11727409" cy="1853608"/>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sz="2000" b="1" i="1" dirty="0" smtClean="0"/>
              <a:t>Peace </a:t>
            </a:r>
            <a:r>
              <a:rPr lang="en-GB" sz="2000" dirty="0" smtClean="0"/>
              <a:t>:</a:t>
            </a:r>
          </a:p>
          <a:p>
            <a:pPr>
              <a:buFont typeface="Arial" panose="020B0604020202020204" pitchFamily="34" charset="0"/>
              <a:buChar char="•"/>
            </a:pPr>
            <a:r>
              <a:rPr lang="en-GB" sz="2000" dirty="0" smtClean="0"/>
              <a:t>Highlight critical of Cleon claiming that he attacked opponents by calling them </a:t>
            </a:r>
            <a:r>
              <a:rPr lang="en-GB" sz="2000" b="1" dirty="0" smtClean="0"/>
              <a:t>“</a:t>
            </a:r>
            <a:r>
              <a:rPr lang="en-GB" sz="2000" b="1" dirty="0" err="1" smtClean="0"/>
              <a:t>Brasidean</a:t>
            </a:r>
            <a:r>
              <a:rPr lang="en-GB" sz="2000" b="1" dirty="0" smtClean="0"/>
              <a:t> sympathisers”</a:t>
            </a:r>
            <a:r>
              <a:rPr lang="en-GB" sz="2000" dirty="0" smtClean="0"/>
              <a:t> whilst ignoring that </a:t>
            </a:r>
            <a:r>
              <a:rPr lang="en-GB" sz="2000" b="1" dirty="0" smtClean="0"/>
              <a:t>“Greece was on its way to desolation”</a:t>
            </a:r>
            <a:endParaRPr lang="en-GB" sz="2000" b="1" dirty="0"/>
          </a:p>
          <a:p>
            <a:pPr>
              <a:buFont typeface="Arial" panose="020B0604020202020204" pitchFamily="34" charset="0"/>
              <a:buChar char="•"/>
            </a:pPr>
            <a:r>
              <a:rPr lang="en-GB" sz="2000" dirty="0" smtClean="0"/>
              <a:t>Like Thucydides, Aristophanes disliked Cleon’s humble roots: </a:t>
            </a:r>
            <a:r>
              <a:rPr lang="en-GB" sz="2000" b="1" dirty="0" smtClean="0"/>
              <a:t>“And the man who did all of this was the tanner.”</a:t>
            </a:r>
            <a:r>
              <a:rPr lang="en-GB" sz="2000" dirty="0" smtClean="0"/>
              <a:t> His portrayal of Cleon will therefore potentially be exaggerated</a:t>
            </a:r>
          </a:p>
        </p:txBody>
      </p:sp>
      <p:sp>
        <p:nvSpPr>
          <p:cNvPr id="5" name="Content Placeholder 3"/>
          <p:cNvSpPr txBox="1">
            <a:spLocks/>
          </p:cNvSpPr>
          <p:nvPr/>
        </p:nvSpPr>
        <p:spPr>
          <a:xfrm>
            <a:off x="245514" y="2841746"/>
            <a:ext cx="11727409" cy="175695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Peace</a:t>
            </a:r>
            <a:r>
              <a:rPr lang="en-GB" dirty="0" smtClean="0"/>
              <a:t>:</a:t>
            </a:r>
          </a:p>
          <a:p>
            <a:pPr>
              <a:buFont typeface="Arial" panose="020B0604020202020204" pitchFamily="34" charset="0"/>
              <a:buChar char="•"/>
            </a:pPr>
            <a:r>
              <a:rPr lang="en-GB" dirty="0" smtClean="0"/>
              <a:t>Shows that many Greek states under Athenian control were ripe for revolt </a:t>
            </a:r>
          </a:p>
          <a:p>
            <a:pPr>
              <a:buFont typeface="Arial" panose="020B0604020202020204" pitchFamily="34" charset="0"/>
              <a:buChar char="•"/>
            </a:pPr>
            <a:r>
              <a:rPr lang="en-GB" dirty="0" smtClean="0"/>
              <a:t>The play was performed in 421 BC and demonstrates that many in Athens wanted peace – shows division at home over continuing the war</a:t>
            </a:r>
          </a:p>
        </p:txBody>
      </p:sp>
      <p:sp>
        <p:nvSpPr>
          <p:cNvPr id="6" name="Content Placeholder 3"/>
          <p:cNvSpPr txBox="1">
            <a:spLocks/>
          </p:cNvSpPr>
          <p:nvPr/>
        </p:nvSpPr>
        <p:spPr>
          <a:xfrm>
            <a:off x="245515" y="895668"/>
            <a:ext cx="11727409" cy="175695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err="1" smtClean="0"/>
              <a:t>Archarnians</a:t>
            </a:r>
            <a:r>
              <a:rPr lang="en-GB" dirty="0" smtClean="0"/>
              <a:t>:</a:t>
            </a:r>
          </a:p>
          <a:p>
            <a:pPr>
              <a:buFont typeface="Arial" panose="020B0604020202020204" pitchFamily="34" charset="0"/>
              <a:buChar char="•"/>
            </a:pPr>
            <a:r>
              <a:rPr lang="en-GB" dirty="0" smtClean="0"/>
              <a:t>Claims the </a:t>
            </a:r>
            <a:r>
              <a:rPr lang="en-GB" dirty="0" err="1" smtClean="0"/>
              <a:t>Megarian</a:t>
            </a:r>
            <a:r>
              <a:rPr lang="en-GB" dirty="0" smtClean="0"/>
              <a:t> Decree was the theft of a number of Aspasia’s prostitutes</a:t>
            </a:r>
          </a:p>
          <a:p>
            <a:pPr>
              <a:buFont typeface="Arial" panose="020B0604020202020204" pitchFamily="34" charset="0"/>
              <a:buChar char="•"/>
            </a:pPr>
            <a:r>
              <a:rPr lang="en-GB" dirty="0" smtClean="0"/>
              <a:t>Significant as suggest that the Decree was not an attempt to create war and that Sparta may have exaggerated its importance to justify attacking Athens </a:t>
            </a:r>
          </a:p>
        </p:txBody>
      </p:sp>
    </p:spTree>
    <p:extLst>
      <p:ext uri="{BB962C8B-B14F-4D97-AF65-F5344CB8AC3E}">
        <p14:creationId xmlns:p14="http://schemas.microsoft.com/office/powerpoint/2010/main" val="1180837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b="1" dirty="0"/>
              <a:t>Xenophon </a:t>
            </a:r>
            <a:r>
              <a:rPr lang="en-GB" sz="3600" dirty="0"/>
              <a:t>– some key sources</a:t>
            </a:r>
            <a:r>
              <a:rPr lang="en-GB" sz="3600" b="1" dirty="0"/>
              <a:t> </a:t>
            </a:r>
          </a:p>
        </p:txBody>
      </p:sp>
      <p:sp>
        <p:nvSpPr>
          <p:cNvPr id="3" name="TextBox 2">
            <a:extLst>
              <a:ext uri="{FF2B5EF4-FFF2-40B4-BE49-F238E27FC236}">
                <a16:creationId xmlns:a16="http://schemas.microsoft.com/office/drawing/2014/main" id="{75E316EC-68B4-4E9F-A25A-864A8240DA67}"/>
              </a:ext>
            </a:extLst>
          </p:cNvPr>
          <p:cNvSpPr txBox="1"/>
          <p:nvPr/>
        </p:nvSpPr>
        <p:spPr>
          <a:xfrm>
            <a:off x="463980" y="1305248"/>
            <a:ext cx="7554604" cy="4893647"/>
          </a:xfrm>
          <a:prstGeom prst="rect">
            <a:avLst/>
          </a:prstGeom>
          <a:noFill/>
        </p:spPr>
        <p:txBody>
          <a:bodyPr wrap="square" rtlCol="0">
            <a:spAutoFit/>
          </a:bodyPr>
          <a:lstStyle/>
          <a:p>
            <a:pPr marL="285750" indent="-285750">
              <a:buFontTx/>
              <a:buChar char="-"/>
            </a:pPr>
            <a:r>
              <a:rPr lang="en-GB" sz="2400" dirty="0">
                <a:solidFill>
                  <a:srgbClr val="FFC000"/>
                </a:solidFill>
              </a:rPr>
              <a:t>Wrote ‘A History of My Times’ (also known as ‘Hellenica</a:t>
            </a:r>
            <a:r>
              <a:rPr lang="en-GB" sz="2400" dirty="0" smtClean="0">
                <a:solidFill>
                  <a:srgbClr val="FFC000"/>
                </a:solidFill>
              </a:rPr>
              <a:t>’)</a:t>
            </a:r>
          </a:p>
          <a:p>
            <a:pPr marL="285750" indent="-285750">
              <a:buFontTx/>
              <a:buChar char="-"/>
            </a:pPr>
            <a:endParaRPr lang="en-GB" sz="2400" dirty="0">
              <a:solidFill>
                <a:srgbClr val="FFC000"/>
              </a:solidFill>
            </a:endParaRPr>
          </a:p>
          <a:p>
            <a:pPr marL="285750" indent="-285750">
              <a:buFontTx/>
              <a:buChar char="-"/>
            </a:pPr>
            <a:r>
              <a:rPr lang="en-GB" sz="2400" dirty="0">
                <a:solidFill>
                  <a:srgbClr val="FFC000"/>
                </a:solidFill>
              </a:rPr>
              <a:t>Athenian citizen born 430 </a:t>
            </a:r>
            <a:r>
              <a:rPr lang="en-GB" sz="2400" dirty="0" smtClean="0">
                <a:solidFill>
                  <a:srgbClr val="FFC000"/>
                </a:solidFill>
              </a:rPr>
              <a:t>BC</a:t>
            </a:r>
          </a:p>
          <a:p>
            <a:pPr marL="285750" indent="-285750">
              <a:buFontTx/>
              <a:buChar char="-"/>
            </a:pPr>
            <a:endParaRPr lang="en-GB" sz="2400" dirty="0">
              <a:solidFill>
                <a:srgbClr val="FFC000"/>
              </a:solidFill>
            </a:endParaRPr>
          </a:p>
          <a:p>
            <a:pPr marL="285750" indent="-285750">
              <a:buFontTx/>
              <a:buChar char="-"/>
            </a:pPr>
            <a:r>
              <a:rPr lang="en-GB" sz="2400" dirty="0">
                <a:solidFill>
                  <a:srgbClr val="FFC000"/>
                </a:solidFill>
              </a:rPr>
              <a:t>Picked up the period 411 BC onwards as Thucydides’ account </a:t>
            </a:r>
            <a:r>
              <a:rPr lang="en-GB" sz="2400" dirty="0" smtClean="0">
                <a:solidFill>
                  <a:srgbClr val="FFC000"/>
                </a:solidFill>
              </a:rPr>
              <a:t>stops</a:t>
            </a:r>
          </a:p>
          <a:p>
            <a:pPr marL="285750" indent="-285750">
              <a:buFontTx/>
              <a:buChar char="-"/>
            </a:pPr>
            <a:endParaRPr lang="en-GB" sz="2400" dirty="0">
              <a:solidFill>
                <a:srgbClr val="FFC000"/>
              </a:solidFill>
            </a:endParaRPr>
          </a:p>
          <a:p>
            <a:pPr marL="285750" indent="-285750">
              <a:buFontTx/>
              <a:buChar char="-"/>
            </a:pPr>
            <a:r>
              <a:rPr lang="en-GB" sz="2400" dirty="0">
                <a:solidFill>
                  <a:srgbClr val="FFC000"/>
                </a:solidFill>
              </a:rPr>
              <a:t>Lacks the same depth as </a:t>
            </a:r>
            <a:r>
              <a:rPr lang="en-GB" sz="2400" dirty="0" smtClean="0">
                <a:solidFill>
                  <a:srgbClr val="FFC000"/>
                </a:solidFill>
              </a:rPr>
              <a:t>Thucydides</a:t>
            </a:r>
          </a:p>
          <a:p>
            <a:pPr marL="285750" indent="-285750">
              <a:buFontTx/>
              <a:buChar char="-"/>
            </a:pPr>
            <a:endParaRPr lang="en-GB" sz="2400" dirty="0">
              <a:solidFill>
                <a:srgbClr val="FFC000"/>
              </a:solidFill>
            </a:endParaRPr>
          </a:p>
          <a:p>
            <a:pPr marL="285750" indent="-285750">
              <a:buFontTx/>
              <a:buChar char="-"/>
            </a:pPr>
            <a:r>
              <a:rPr lang="en-GB" sz="2400" dirty="0">
                <a:solidFill>
                  <a:srgbClr val="FFC000"/>
                </a:solidFill>
              </a:rPr>
              <a:t>Covers the Spartan –Persian alliance from 411 onwards along with the final battels of the war</a:t>
            </a:r>
          </a:p>
          <a:p>
            <a:pPr marL="285750" indent="-285750">
              <a:buFontTx/>
              <a:buChar char="-"/>
            </a:pPr>
            <a:endParaRPr lang="en-GB" sz="2400" dirty="0">
              <a:solidFill>
                <a:srgbClr val="FFC000"/>
              </a:solidFill>
            </a:endParaRPr>
          </a:p>
        </p:txBody>
      </p:sp>
      <p:pic>
        <p:nvPicPr>
          <p:cNvPr id="6" name="Picture 5" descr="https://upload.wikimedia.org/wikipedia/commons/8/8e/Xenophon.jpg">
            <a:extLst>
              <a:ext uri="{FF2B5EF4-FFF2-40B4-BE49-F238E27FC236}">
                <a16:creationId xmlns:a16="http://schemas.microsoft.com/office/drawing/2014/main" id="{2AA6E0AD-D4C6-47A6-A09B-2BEE99E3519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95590" y="1400896"/>
            <a:ext cx="2902752" cy="4472365"/>
          </a:xfrm>
          <a:prstGeom prst="rect">
            <a:avLst/>
          </a:prstGeom>
          <a:noFill/>
          <a:ln>
            <a:noFill/>
          </a:ln>
        </p:spPr>
      </p:pic>
    </p:spTree>
    <p:extLst>
      <p:ext uri="{BB962C8B-B14F-4D97-AF65-F5344CB8AC3E}">
        <p14:creationId xmlns:p14="http://schemas.microsoft.com/office/powerpoint/2010/main" val="728118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b="1" dirty="0"/>
              <a:t>Xenophon </a:t>
            </a:r>
            <a:r>
              <a:rPr lang="en-GB" sz="3600" dirty="0"/>
              <a:t>– some key sources</a:t>
            </a:r>
            <a:r>
              <a:rPr lang="en-GB" sz="3600" b="1" dirty="0"/>
              <a:t> </a:t>
            </a:r>
          </a:p>
        </p:txBody>
      </p:sp>
      <p:sp>
        <p:nvSpPr>
          <p:cNvPr id="4" name="Content Placeholder 3"/>
          <p:cNvSpPr>
            <a:spLocks noGrp="1"/>
          </p:cNvSpPr>
          <p:nvPr>
            <p:ph idx="1"/>
          </p:nvPr>
        </p:nvSpPr>
        <p:spPr>
          <a:xfrm>
            <a:off x="175177" y="4889669"/>
            <a:ext cx="11727409" cy="1634222"/>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marL="0" indent="0">
              <a:buNone/>
            </a:pPr>
            <a:r>
              <a:rPr lang="en-GB" b="1" i="1" dirty="0"/>
              <a:t>Xenophon (</a:t>
            </a:r>
            <a:r>
              <a:rPr lang="en-GB" b="1" i="1" dirty="0" smtClean="0"/>
              <a:t>2.1)</a:t>
            </a:r>
            <a:endParaRPr lang="en-GB" dirty="0"/>
          </a:p>
          <a:p>
            <a:pPr>
              <a:buFont typeface="Arial" panose="020B0604020202020204" pitchFamily="34" charset="0"/>
              <a:buChar char="•"/>
            </a:pPr>
            <a:r>
              <a:rPr lang="en-GB" b="1" dirty="0"/>
              <a:t>“On the fifth day as the Athenians sailed up, Lysander gave special instructions to the ships that they were to follow them.”</a:t>
            </a:r>
          </a:p>
          <a:p>
            <a:pPr>
              <a:buFont typeface="Arial" panose="020B0604020202020204" pitchFamily="34" charset="0"/>
              <a:buChar char="•"/>
            </a:pPr>
            <a:r>
              <a:rPr lang="en-GB" dirty="0"/>
              <a:t>Xenophon gives particular praise to Lysander for the Spartan victory at </a:t>
            </a:r>
            <a:r>
              <a:rPr lang="en-GB" b="1" dirty="0"/>
              <a:t>Aegospotami  </a:t>
            </a:r>
          </a:p>
        </p:txBody>
      </p:sp>
      <p:sp>
        <p:nvSpPr>
          <p:cNvPr id="7" name="Content Placeholder 3"/>
          <p:cNvSpPr txBox="1">
            <a:spLocks/>
          </p:cNvSpPr>
          <p:nvPr/>
        </p:nvSpPr>
        <p:spPr>
          <a:xfrm>
            <a:off x="245516" y="1188417"/>
            <a:ext cx="11727409" cy="163422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Xenophon (1.5)</a:t>
            </a:r>
            <a:endParaRPr lang="en-GB" dirty="0" smtClean="0"/>
          </a:p>
          <a:p>
            <a:pPr>
              <a:buFont typeface="Arial" panose="020B0604020202020204" pitchFamily="34" charset="0"/>
              <a:buChar char="•"/>
            </a:pPr>
            <a:r>
              <a:rPr lang="en-GB" b="1" dirty="0" smtClean="0"/>
              <a:t>Details the positive first meeting between Lysander and Cyrus. Also shows the financial support Persia provided </a:t>
            </a:r>
            <a:endParaRPr lang="en-GB" b="1" dirty="0"/>
          </a:p>
        </p:txBody>
      </p:sp>
      <p:sp>
        <p:nvSpPr>
          <p:cNvPr id="8" name="Content Placeholder 3"/>
          <p:cNvSpPr txBox="1">
            <a:spLocks/>
          </p:cNvSpPr>
          <p:nvPr/>
        </p:nvSpPr>
        <p:spPr>
          <a:xfrm>
            <a:off x="245516" y="3006187"/>
            <a:ext cx="11727409" cy="163422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Xenophon (1.6)</a:t>
            </a:r>
            <a:endParaRPr lang="en-GB" dirty="0" smtClean="0"/>
          </a:p>
          <a:p>
            <a:pPr>
              <a:buFont typeface="Arial" panose="020B0604020202020204" pitchFamily="34" charset="0"/>
              <a:buChar char="•"/>
            </a:pPr>
            <a:r>
              <a:rPr lang="en-GB" b="1" dirty="0" smtClean="0"/>
              <a:t>Details the negative meeting between </a:t>
            </a:r>
            <a:r>
              <a:rPr lang="en-GB" b="1" dirty="0" err="1" smtClean="0"/>
              <a:t>Callicratidas</a:t>
            </a:r>
            <a:r>
              <a:rPr lang="en-GB" b="1" dirty="0" smtClean="0"/>
              <a:t> and Cyrus </a:t>
            </a:r>
            <a:endParaRPr lang="en-GB" b="1" dirty="0"/>
          </a:p>
        </p:txBody>
      </p:sp>
    </p:spTree>
    <p:extLst>
      <p:ext uri="{BB962C8B-B14F-4D97-AF65-F5344CB8AC3E}">
        <p14:creationId xmlns:p14="http://schemas.microsoft.com/office/powerpoint/2010/main" val="133564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rmAutofit fontScale="90000"/>
          </a:bodyPr>
          <a:lstStyle/>
          <a:p>
            <a:pPr algn="ctr"/>
            <a:r>
              <a:rPr lang="en-GB" dirty="0" smtClean="0"/>
              <a:t>Structure and Technique – The Basics  </a:t>
            </a:r>
            <a:endParaRPr lang="en-GB" dirty="0"/>
          </a:p>
        </p:txBody>
      </p:sp>
      <p:sp>
        <p:nvSpPr>
          <p:cNvPr id="3" name="Content Placeholder 2"/>
          <p:cNvSpPr>
            <a:spLocks noGrp="1"/>
          </p:cNvSpPr>
          <p:nvPr>
            <p:ph idx="1"/>
          </p:nvPr>
        </p:nvSpPr>
        <p:spPr>
          <a:xfrm>
            <a:off x="979100" y="1742498"/>
            <a:ext cx="10233800" cy="4351338"/>
          </a:xfrm>
        </p:spPr>
        <p:txBody>
          <a:bodyPr>
            <a:normAutofit lnSpcReduction="10000"/>
          </a:bodyPr>
          <a:lstStyle/>
          <a:p>
            <a:r>
              <a:rPr lang="en-GB" sz="2400" dirty="0" smtClean="0"/>
              <a:t>Examined in Section A of the exam – should aim to spend approximately 1 hour 15 minutes on this section</a:t>
            </a:r>
          </a:p>
          <a:p>
            <a:endParaRPr lang="en-GB" sz="2400" dirty="0" smtClean="0"/>
          </a:p>
          <a:p>
            <a:r>
              <a:rPr lang="en-GB" sz="2400" dirty="0" smtClean="0"/>
              <a:t>One 30 mark essay questions from a choice of two – 45 minutes</a:t>
            </a:r>
          </a:p>
          <a:p>
            <a:endParaRPr lang="en-GB" sz="2400" dirty="0" smtClean="0"/>
          </a:p>
          <a:p>
            <a:r>
              <a:rPr lang="en-GB" sz="2400" dirty="0" smtClean="0"/>
              <a:t>One compulsory interpretation question – 30 minutes </a:t>
            </a:r>
          </a:p>
          <a:p>
            <a:endParaRPr lang="en-GB" sz="2400" dirty="0" smtClean="0"/>
          </a:p>
          <a:p>
            <a:r>
              <a:rPr lang="en-GB" sz="2400" dirty="0" smtClean="0"/>
              <a:t>The focus of this section is on examining your understanding of a broad range of history </a:t>
            </a:r>
          </a:p>
          <a:p>
            <a:endParaRPr lang="en-GB" sz="2400" dirty="0" smtClean="0"/>
          </a:p>
          <a:p>
            <a:r>
              <a:rPr lang="en-GB" sz="2400" b="1" dirty="0" smtClean="0"/>
              <a:t>Don’t forget Persia!</a:t>
            </a:r>
            <a:endParaRPr lang="en-GB" sz="2400" b="1" dirty="0"/>
          </a:p>
        </p:txBody>
      </p:sp>
    </p:spTree>
    <p:extLst>
      <p:ext uri="{BB962C8B-B14F-4D97-AF65-F5344CB8AC3E}">
        <p14:creationId xmlns:p14="http://schemas.microsoft.com/office/powerpoint/2010/main" val="1610317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normAutofit fontScale="90000"/>
          </a:bodyPr>
          <a:lstStyle/>
          <a:p>
            <a:r>
              <a:rPr lang="en-GB" dirty="0" smtClean="0"/>
              <a:t>Sources - </a:t>
            </a:r>
            <a:r>
              <a:rPr lang="en-GB" b="1" dirty="0" smtClean="0"/>
              <a:t>Others</a:t>
            </a:r>
            <a:endParaRPr lang="en-GB" b="1" dirty="0"/>
          </a:p>
        </p:txBody>
      </p:sp>
      <p:sp>
        <p:nvSpPr>
          <p:cNvPr id="3" name="Content Placeholder 2"/>
          <p:cNvSpPr>
            <a:spLocks noGrp="1"/>
          </p:cNvSpPr>
          <p:nvPr>
            <p:ph idx="1"/>
          </p:nvPr>
        </p:nvSpPr>
        <p:spPr>
          <a:xfrm>
            <a:off x="245516" y="1018687"/>
            <a:ext cx="11567659" cy="1811586"/>
          </a:xfrm>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2000" b="1" dirty="0" err="1" smtClean="0">
                <a:solidFill>
                  <a:srgbClr val="C00000"/>
                </a:solidFill>
              </a:rPr>
              <a:t>Harpokration</a:t>
            </a:r>
            <a:r>
              <a:rPr lang="en-GB" sz="2000" b="1" dirty="0" smtClean="0">
                <a:solidFill>
                  <a:srgbClr val="C00000"/>
                </a:solidFill>
              </a:rPr>
              <a:t>, </a:t>
            </a:r>
            <a:r>
              <a:rPr lang="en-GB" sz="2000" b="1" dirty="0" err="1" smtClean="0">
                <a:solidFill>
                  <a:srgbClr val="C00000"/>
                </a:solidFill>
              </a:rPr>
              <a:t>s.v</a:t>
            </a:r>
            <a:r>
              <a:rPr lang="en-GB" sz="2000" b="1" dirty="0" smtClean="0">
                <a:solidFill>
                  <a:srgbClr val="C00000"/>
                </a:solidFill>
              </a:rPr>
              <a:t>. </a:t>
            </a:r>
            <a:r>
              <a:rPr lang="en-GB" sz="2000" b="1" i="1" dirty="0" err="1" smtClean="0">
                <a:solidFill>
                  <a:srgbClr val="C00000"/>
                </a:solidFill>
              </a:rPr>
              <a:t>Attikois</a:t>
            </a:r>
            <a:r>
              <a:rPr lang="en-GB" sz="2000" b="1" i="1" dirty="0" smtClean="0">
                <a:solidFill>
                  <a:srgbClr val="C00000"/>
                </a:solidFill>
              </a:rPr>
              <a:t> </a:t>
            </a:r>
            <a:r>
              <a:rPr lang="en-GB" sz="2000" b="1" i="1" dirty="0" err="1" smtClean="0">
                <a:solidFill>
                  <a:srgbClr val="C00000"/>
                </a:solidFill>
              </a:rPr>
              <a:t>grammasin</a:t>
            </a:r>
            <a:r>
              <a:rPr lang="en-GB" sz="2000" b="1" i="1" dirty="0" smtClean="0">
                <a:solidFill>
                  <a:srgbClr val="C00000"/>
                </a:solidFill>
              </a:rPr>
              <a:t> </a:t>
            </a:r>
            <a:endParaRPr lang="en-GB" sz="2000" b="1" dirty="0" smtClean="0">
              <a:solidFill>
                <a:srgbClr val="C00000"/>
              </a:solidFill>
            </a:endParaRPr>
          </a:p>
          <a:p>
            <a:pPr marL="0" indent="0">
              <a:buNone/>
            </a:pPr>
            <a:r>
              <a:rPr lang="en-GB" sz="2000" dirty="0" err="1" smtClean="0">
                <a:solidFill>
                  <a:schemeClr val="bg1"/>
                </a:solidFill>
              </a:rPr>
              <a:t>Harpokration</a:t>
            </a:r>
            <a:r>
              <a:rPr lang="en-GB" sz="2000" dirty="0" smtClean="0">
                <a:solidFill>
                  <a:schemeClr val="bg1"/>
                </a:solidFill>
              </a:rPr>
              <a:t> wrote about the work of an earlier historian </a:t>
            </a:r>
            <a:r>
              <a:rPr lang="en-GB" sz="2000" b="1" dirty="0" err="1" smtClean="0">
                <a:solidFill>
                  <a:schemeClr val="bg1"/>
                </a:solidFill>
              </a:rPr>
              <a:t>Theopompus</a:t>
            </a:r>
            <a:r>
              <a:rPr lang="en-GB" sz="2000" b="1" dirty="0" smtClean="0">
                <a:solidFill>
                  <a:schemeClr val="bg1"/>
                </a:solidFill>
              </a:rPr>
              <a:t>. </a:t>
            </a:r>
            <a:r>
              <a:rPr lang="en-GB" sz="2000" dirty="0" err="1" smtClean="0">
                <a:solidFill>
                  <a:schemeClr val="bg1"/>
                </a:solidFill>
              </a:rPr>
              <a:t>Harpokration</a:t>
            </a:r>
            <a:r>
              <a:rPr lang="en-GB" sz="2000" dirty="0" smtClean="0">
                <a:solidFill>
                  <a:schemeClr val="bg1"/>
                </a:solidFill>
              </a:rPr>
              <a:t> argued that the supposed Peace of </a:t>
            </a:r>
            <a:r>
              <a:rPr lang="en-GB" sz="2000" dirty="0" err="1" smtClean="0">
                <a:solidFill>
                  <a:schemeClr val="bg1"/>
                </a:solidFill>
              </a:rPr>
              <a:t>Callias</a:t>
            </a:r>
            <a:r>
              <a:rPr lang="en-GB" sz="2000" dirty="0" smtClean="0">
                <a:solidFill>
                  <a:schemeClr val="bg1"/>
                </a:solidFill>
              </a:rPr>
              <a:t> between the Delian League and Persia in 449 was a forgery from </a:t>
            </a:r>
            <a:r>
              <a:rPr lang="en-GB" sz="2000" dirty="0" err="1" smtClean="0">
                <a:solidFill>
                  <a:schemeClr val="bg1"/>
                </a:solidFill>
              </a:rPr>
              <a:t>Theopompus</a:t>
            </a:r>
            <a:r>
              <a:rPr lang="en-GB" sz="2000" dirty="0" smtClean="0">
                <a:solidFill>
                  <a:schemeClr val="bg1"/>
                </a:solidFill>
              </a:rPr>
              <a:t>, who was writing when Athenian power in the 4</a:t>
            </a:r>
            <a:r>
              <a:rPr lang="en-GB" sz="2000" baseline="30000" dirty="0" smtClean="0">
                <a:solidFill>
                  <a:schemeClr val="bg1"/>
                </a:solidFill>
              </a:rPr>
              <a:t>th</a:t>
            </a:r>
            <a:r>
              <a:rPr lang="en-GB" sz="2000" dirty="0" smtClean="0">
                <a:solidFill>
                  <a:schemeClr val="bg1"/>
                </a:solidFill>
              </a:rPr>
              <a:t> century BC was considerable reduced and wanted to exaggerate the height of its power in the 5</a:t>
            </a:r>
            <a:r>
              <a:rPr lang="en-GB" sz="2000" baseline="30000" dirty="0" smtClean="0">
                <a:solidFill>
                  <a:schemeClr val="bg1"/>
                </a:solidFill>
              </a:rPr>
              <a:t>th</a:t>
            </a:r>
            <a:r>
              <a:rPr lang="en-GB" sz="2000" dirty="0" smtClean="0">
                <a:solidFill>
                  <a:schemeClr val="bg1"/>
                </a:solidFill>
              </a:rPr>
              <a:t> century </a:t>
            </a:r>
            <a:endParaRPr lang="en-GB" sz="2000" b="1" dirty="0">
              <a:solidFill>
                <a:schemeClr val="bg1"/>
              </a:solidFill>
              <a:latin typeface="Bell MT" panose="02020503060305020303" pitchFamily="18" charset="0"/>
            </a:endParaRPr>
          </a:p>
          <a:p>
            <a:pPr marL="0" indent="0">
              <a:buNone/>
            </a:pPr>
            <a:endParaRPr lang="en-GB" sz="2000" b="1" dirty="0" smtClean="0">
              <a:latin typeface="Bell MT" panose="02020503060305020303" pitchFamily="18" charset="0"/>
            </a:endParaRPr>
          </a:p>
          <a:p>
            <a:pPr marL="457200" lvl="1" indent="0">
              <a:buNone/>
            </a:pPr>
            <a:endParaRPr lang="en-GB" sz="2000" b="1" dirty="0">
              <a:solidFill>
                <a:srgbClr val="FFC000"/>
              </a:solidFill>
              <a:latin typeface="Bell MT" panose="02020503060305020303" pitchFamily="18" charset="0"/>
            </a:endParaRPr>
          </a:p>
        </p:txBody>
      </p:sp>
      <p:sp>
        <p:nvSpPr>
          <p:cNvPr id="5" name="Content Placeholder 2"/>
          <p:cNvSpPr txBox="1">
            <a:spLocks/>
          </p:cNvSpPr>
          <p:nvPr/>
        </p:nvSpPr>
        <p:spPr>
          <a:xfrm>
            <a:off x="245516" y="4798030"/>
            <a:ext cx="11567659" cy="1845988"/>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GB" b="1" dirty="0" err="1" smtClean="0">
                <a:solidFill>
                  <a:srgbClr val="C00000"/>
                </a:solidFill>
              </a:rPr>
              <a:t>Chalkis</a:t>
            </a:r>
            <a:r>
              <a:rPr lang="en-GB" b="1" dirty="0" smtClean="0">
                <a:solidFill>
                  <a:srgbClr val="C00000"/>
                </a:solidFill>
              </a:rPr>
              <a:t> Decree</a:t>
            </a:r>
          </a:p>
          <a:p>
            <a:pPr marL="0" indent="0">
              <a:buNone/>
            </a:pPr>
            <a:r>
              <a:rPr lang="en-GB" dirty="0" smtClean="0">
                <a:solidFill>
                  <a:schemeClr val="bg1"/>
                </a:solidFill>
                <a:latin typeface="+mn-lt"/>
              </a:rPr>
              <a:t>446/5 – a decree passed by the Athenian assembly imposing terms on the city of </a:t>
            </a:r>
            <a:r>
              <a:rPr lang="en-GB" dirty="0" err="1" smtClean="0">
                <a:solidFill>
                  <a:schemeClr val="bg1"/>
                </a:solidFill>
                <a:latin typeface="+mn-lt"/>
              </a:rPr>
              <a:t>Chalkis</a:t>
            </a:r>
            <a:r>
              <a:rPr lang="en-GB" dirty="0" smtClean="0">
                <a:solidFill>
                  <a:schemeClr val="bg1"/>
                </a:solidFill>
                <a:latin typeface="+mn-lt"/>
              </a:rPr>
              <a:t> on the island of Euboea. The </a:t>
            </a:r>
            <a:r>
              <a:rPr lang="en-GB" dirty="0" err="1" smtClean="0">
                <a:solidFill>
                  <a:schemeClr val="bg1"/>
                </a:solidFill>
                <a:latin typeface="+mn-lt"/>
              </a:rPr>
              <a:t>Chalkidians</a:t>
            </a:r>
            <a:r>
              <a:rPr lang="en-GB" dirty="0" smtClean="0">
                <a:solidFill>
                  <a:schemeClr val="bg1"/>
                </a:solidFill>
                <a:latin typeface="+mn-lt"/>
              </a:rPr>
              <a:t> had to swear not revolt against Athens and important legal cases were transferred from </a:t>
            </a:r>
            <a:r>
              <a:rPr lang="en-GB" dirty="0" err="1" smtClean="0">
                <a:solidFill>
                  <a:schemeClr val="bg1"/>
                </a:solidFill>
                <a:latin typeface="+mn-lt"/>
              </a:rPr>
              <a:t>Chalkis</a:t>
            </a:r>
            <a:r>
              <a:rPr lang="en-GB" dirty="0" smtClean="0">
                <a:solidFill>
                  <a:schemeClr val="bg1"/>
                </a:solidFill>
                <a:latin typeface="+mn-lt"/>
              </a:rPr>
              <a:t> to Athens. </a:t>
            </a:r>
            <a:r>
              <a:rPr lang="en-GB" b="1" dirty="0" smtClean="0">
                <a:solidFill>
                  <a:schemeClr val="bg1"/>
                </a:solidFill>
                <a:latin typeface="+mn-lt"/>
              </a:rPr>
              <a:t>Very good evidence to show that by 446 Athens was running the Delian League as an empire</a:t>
            </a:r>
            <a:endParaRPr lang="en-GB" sz="2000" b="1" dirty="0">
              <a:solidFill>
                <a:schemeClr val="bg1"/>
              </a:solidFill>
              <a:latin typeface="Bell MT" panose="02020503060305020303" pitchFamily="18" charset="0"/>
            </a:endParaRPr>
          </a:p>
        </p:txBody>
      </p:sp>
      <p:sp>
        <p:nvSpPr>
          <p:cNvPr id="6" name="Content Placeholder 2"/>
          <p:cNvSpPr txBox="1">
            <a:spLocks/>
          </p:cNvSpPr>
          <p:nvPr/>
        </p:nvSpPr>
        <p:spPr>
          <a:xfrm>
            <a:off x="245516" y="2942888"/>
            <a:ext cx="11567659" cy="175072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dirty="0" smtClean="0">
                <a:solidFill>
                  <a:srgbClr val="C00000"/>
                </a:solidFill>
              </a:rPr>
              <a:t>Aristotle </a:t>
            </a:r>
            <a:r>
              <a:rPr lang="en-GB" b="1" i="1" dirty="0" smtClean="0">
                <a:solidFill>
                  <a:srgbClr val="C00000"/>
                </a:solidFill>
              </a:rPr>
              <a:t>Politics </a:t>
            </a:r>
            <a:endParaRPr lang="en-GB" b="1" dirty="0" smtClean="0">
              <a:solidFill>
                <a:srgbClr val="C00000"/>
              </a:solidFill>
            </a:endParaRPr>
          </a:p>
          <a:p>
            <a:pPr marL="0" indent="0">
              <a:buNone/>
            </a:pPr>
            <a:r>
              <a:rPr lang="en-GB" dirty="0" smtClean="0">
                <a:solidFill>
                  <a:schemeClr val="bg1"/>
                </a:solidFill>
              </a:rPr>
              <a:t>A 4</a:t>
            </a:r>
            <a:r>
              <a:rPr lang="en-GB" baseline="30000" dirty="0" smtClean="0">
                <a:solidFill>
                  <a:schemeClr val="bg1"/>
                </a:solidFill>
              </a:rPr>
              <a:t>th</a:t>
            </a:r>
            <a:r>
              <a:rPr lang="en-GB" dirty="0">
                <a:solidFill>
                  <a:schemeClr val="bg1"/>
                </a:solidFill>
              </a:rPr>
              <a:t> </a:t>
            </a:r>
            <a:r>
              <a:rPr lang="en-GB" dirty="0" smtClean="0">
                <a:solidFill>
                  <a:schemeClr val="bg1"/>
                </a:solidFill>
              </a:rPr>
              <a:t>century philosopher in Athens. Commented that the Athens’ treatment of its allies was very harsh and in particular of Chios, Samos and Lesbos who by 450 were the only members of the league still providing ships - </a:t>
            </a:r>
            <a:r>
              <a:rPr lang="en-GB" b="1" dirty="0">
                <a:solidFill>
                  <a:schemeClr val="bg1"/>
                </a:solidFill>
              </a:rPr>
              <a:t>Very good evidence to show that by 446 Athens was running the Delian League as an empire</a:t>
            </a:r>
            <a:endParaRPr lang="en-GB" sz="2400" b="1" dirty="0">
              <a:solidFill>
                <a:schemeClr val="bg1"/>
              </a:solidFill>
              <a:latin typeface="Bell MT" panose="02020503060305020303" pitchFamily="18" charset="0"/>
            </a:endParaRPr>
          </a:p>
          <a:p>
            <a:pPr marL="0" indent="0">
              <a:buFont typeface="Wingdings 3" charset="2"/>
              <a:buNone/>
            </a:pPr>
            <a:endParaRPr lang="en-GB" b="1" dirty="0" smtClean="0">
              <a:latin typeface="Bell MT" panose="02020503060305020303" pitchFamily="18" charset="0"/>
            </a:endParaRPr>
          </a:p>
          <a:p>
            <a:pPr marL="457200" lvl="1" indent="0">
              <a:buFont typeface="Wingdings 3" charset="2"/>
              <a:buNone/>
            </a:pPr>
            <a:endParaRPr lang="en-GB" sz="2000" b="1" dirty="0">
              <a:solidFill>
                <a:srgbClr val="FFC000"/>
              </a:solidFill>
              <a:latin typeface="Bell MT" panose="02020503060305020303" pitchFamily="18" charset="0"/>
            </a:endParaRPr>
          </a:p>
        </p:txBody>
      </p:sp>
    </p:spTree>
    <p:extLst>
      <p:ext uri="{BB962C8B-B14F-4D97-AF65-F5344CB8AC3E}">
        <p14:creationId xmlns:p14="http://schemas.microsoft.com/office/powerpoint/2010/main" val="11650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100" y="127556"/>
            <a:ext cx="10515600" cy="1014496"/>
          </a:xfrm>
        </p:spPr>
        <p:txBody>
          <a:bodyPr>
            <a:noAutofit/>
          </a:bodyPr>
          <a:lstStyle/>
          <a:p>
            <a:pPr algn="ctr"/>
            <a:r>
              <a:rPr lang="en-GB" sz="2800" dirty="0"/>
              <a:t>To what extent did the outcome of conflicts during this period depend on the strengths and weaknesses of the leaders of each side</a:t>
            </a:r>
            <a:r>
              <a:rPr lang="en-GB" sz="2800" dirty="0" smtClean="0"/>
              <a: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0071228"/>
              </p:ext>
            </p:extLst>
          </p:nvPr>
        </p:nvGraphicFramePr>
        <p:xfrm>
          <a:off x="264563" y="1243732"/>
          <a:ext cx="11714076" cy="5265133"/>
        </p:xfrm>
        <a:graphic>
          <a:graphicData uri="http://schemas.openxmlformats.org/drawingml/2006/table">
            <a:tbl>
              <a:tblPr firstRow="1" bandRow="1">
                <a:tableStyleId>{5C22544A-7EE6-4342-B048-85BDC9FD1C3A}</a:tableStyleId>
              </a:tblPr>
              <a:tblGrid>
                <a:gridCol w="5857038">
                  <a:extLst>
                    <a:ext uri="{9D8B030D-6E8A-4147-A177-3AD203B41FA5}">
                      <a16:colId xmlns:a16="http://schemas.microsoft.com/office/drawing/2014/main" val="3265599197"/>
                    </a:ext>
                  </a:extLst>
                </a:gridCol>
                <a:gridCol w="5857038">
                  <a:extLst>
                    <a:ext uri="{9D8B030D-6E8A-4147-A177-3AD203B41FA5}">
                      <a16:colId xmlns:a16="http://schemas.microsoft.com/office/drawing/2014/main" val="679618147"/>
                    </a:ext>
                  </a:extLst>
                </a:gridCol>
              </a:tblGrid>
              <a:tr h="645936">
                <a:tc>
                  <a:txBody>
                    <a:bodyPr/>
                    <a:lstStyle/>
                    <a:p>
                      <a:pPr algn="ctr"/>
                      <a:r>
                        <a:rPr lang="en-GB" i="1" dirty="0" smtClean="0"/>
                        <a:t>The outcome of conflicts did depend on the strengths and weaknesses of leaders </a:t>
                      </a:r>
                      <a:endParaRPr lang="en-GB"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The outcome of conflicts did not  depend on the strengths and weaknesses of leaders </a:t>
                      </a:r>
                    </a:p>
                  </a:txBody>
                  <a:tcPr/>
                </a:tc>
                <a:extLst>
                  <a:ext uri="{0D108BD9-81ED-4DB2-BD59-A6C34878D82A}">
                    <a16:rowId xmlns:a16="http://schemas.microsoft.com/office/drawing/2014/main" val="332408516"/>
                  </a:ext>
                </a:extLst>
              </a:tr>
              <a:tr h="4619197">
                <a:tc>
                  <a:txBody>
                    <a:bodyPr/>
                    <a:lstStyle/>
                    <a:p>
                      <a:pPr marL="285750" indent="-285750">
                        <a:buFont typeface="Arial" panose="020B0604020202020204" pitchFamily="34" charset="0"/>
                        <a:buChar char="•"/>
                      </a:pPr>
                      <a:r>
                        <a:rPr lang="en-GB" sz="1600" b="1" dirty="0" smtClean="0"/>
                        <a:t>Persian</a:t>
                      </a:r>
                      <a:r>
                        <a:rPr lang="en-GB" sz="1600" b="1" baseline="0" dirty="0" smtClean="0"/>
                        <a:t> Wars </a:t>
                      </a:r>
                      <a:r>
                        <a:rPr lang="en-GB" sz="1600" baseline="0" dirty="0" smtClean="0"/>
                        <a:t>– effective leadership from Miltiades (Marathon, 490), Themistocles (Salamis, 480) and in general from Spartan commanders of the Hellenic League (Leonidas, </a:t>
                      </a:r>
                      <a:r>
                        <a:rPr lang="en-GB" sz="1600" baseline="0" dirty="0" err="1" smtClean="0"/>
                        <a:t>Eurybiades</a:t>
                      </a:r>
                      <a:r>
                        <a:rPr lang="en-GB" sz="1600" baseline="0" dirty="0" smtClean="0"/>
                        <a:t>, Pausanias, </a:t>
                      </a:r>
                      <a:r>
                        <a:rPr lang="en-GB" sz="1600" baseline="0" dirty="0" err="1" smtClean="0"/>
                        <a:t>Leotychides</a:t>
                      </a:r>
                      <a:r>
                        <a:rPr lang="en-GB" sz="1600" baseline="0" dirty="0" smtClean="0"/>
                        <a:t>)</a:t>
                      </a:r>
                    </a:p>
                    <a:p>
                      <a:pPr marL="285750" indent="-285750">
                        <a:buFont typeface="Arial" panose="020B0604020202020204" pitchFamily="34" charset="0"/>
                        <a:buChar char="•"/>
                      </a:pPr>
                      <a:r>
                        <a:rPr lang="en-GB" sz="1600" b="1" baseline="0" dirty="0" smtClean="0"/>
                        <a:t>Persian Wars – </a:t>
                      </a:r>
                      <a:r>
                        <a:rPr lang="en-GB" sz="1600" b="0" baseline="0" dirty="0" smtClean="0"/>
                        <a:t>Xerxes portrayed as a weak indecisive leader whose mistakes (continuing the invasion after Plataea) caused Persia’s defeat. </a:t>
                      </a:r>
                      <a:r>
                        <a:rPr lang="en-GB" sz="1600" b="0" i="1" baseline="0" dirty="0" smtClean="0"/>
                        <a:t>However</a:t>
                      </a:r>
                      <a:r>
                        <a:rPr lang="en-GB" sz="1600" b="0" i="0" baseline="0" dirty="0" smtClean="0"/>
                        <a:t> much of this portrayal is an exaggeration from Herodotus</a:t>
                      </a:r>
                    </a:p>
                    <a:p>
                      <a:pPr marL="285750" indent="-285750">
                        <a:buFont typeface="Arial" panose="020B0604020202020204" pitchFamily="34" charset="0"/>
                        <a:buChar char="•"/>
                      </a:pPr>
                      <a:r>
                        <a:rPr lang="en-GB" sz="1600" b="1" i="0" baseline="0" dirty="0" err="1" smtClean="0"/>
                        <a:t>Archidamian</a:t>
                      </a:r>
                      <a:r>
                        <a:rPr lang="en-GB" sz="1600" b="1" i="0" baseline="0" dirty="0" smtClean="0"/>
                        <a:t> War </a:t>
                      </a:r>
                      <a:r>
                        <a:rPr lang="en-GB" sz="1600" b="0" i="0" baseline="0" dirty="0" smtClean="0"/>
                        <a:t>- Cleon and </a:t>
                      </a:r>
                      <a:r>
                        <a:rPr lang="en-GB" sz="1600" b="0" i="0" baseline="0" dirty="0" err="1" smtClean="0"/>
                        <a:t>Brasidas</a:t>
                      </a:r>
                      <a:r>
                        <a:rPr lang="en-GB" sz="1600" b="0" i="0" baseline="0" dirty="0" smtClean="0"/>
                        <a:t> shaped the final years of the </a:t>
                      </a:r>
                      <a:r>
                        <a:rPr lang="en-GB" sz="1600" b="0" i="0" baseline="0" dirty="0" err="1" smtClean="0"/>
                        <a:t>Archidamian</a:t>
                      </a:r>
                      <a:r>
                        <a:rPr lang="en-GB" sz="1600" b="0" i="0" baseline="0" dirty="0" smtClean="0"/>
                        <a:t> War. Thucydides states that the death of both created the conditions for peace in 421</a:t>
                      </a:r>
                    </a:p>
                    <a:p>
                      <a:pPr marL="285750" indent="-285750">
                        <a:buFont typeface="Arial" panose="020B0604020202020204" pitchFamily="34" charset="0"/>
                        <a:buChar char="•"/>
                      </a:pPr>
                      <a:r>
                        <a:rPr lang="en-GB" sz="1600" b="1" i="0" baseline="0" dirty="0" smtClean="0"/>
                        <a:t>Sicily </a:t>
                      </a:r>
                      <a:r>
                        <a:rPr lang="en-GB" sz="1600" b="0" i="0" baseline="0" dirty="0" smtClean="0"/>
                        <a:t>- weaknesses and division of Athenian leadership caused defeat e.g. Nicias opposed the invasion altogether</a:t>
                      </a:r>
                    </a:p>
                    <a:p>
                      <a:pPr marL="285750" indent="-285750">
                        <a:buFont typeface="Arial" panose="020B0604020202020204" pitchFamily="34" charset="0"/>
                        <a:buChar char="•"/>
                      </a:pPr>
                      <a:r>
                        <a:rPr lang="en-GB" sz="1600" b="1" i="0" baseline="0" dirty="0" smtClean="0"/>
                        <a:t>Ionian War</a:t>
                      </a:r>
                      <a:r>
                        <a:rPr lang="en-GB" sz="1600" b="0" i="0" baseline="0" dirty="0" smtClean="0"/>
                        <a:t> – effective leadership of Lysander led to Spartan victory at Aegospotami. He also managed to build an effective alliance with Persia. (Xenophon)</a:t>
                      </a:r>
                    </a:p>
                    <a:p>
                      <a:pPr marL="285750" indent="-285750">
                        <a:buFont typeface="Arial" panose="020B0604020202020204" pitchFamily="34" charset="0"/>
                        <a:buChar char="•"/>
                      </a:pPr>
                      <a:r>
                        <a:rPr lang="en-GB" sz="1600" b="1" i="0" baseline="0" dirty="0" smtClean="0"/>
                        <a:t>Ionian War</a:t>
                      </a:r>
                      <a:r>
                        <a:rPr lang="en-GB" sz="1600" b="0" i="0" baseline="0" dirty="0" smtClean="0"/>
                        <a:t> – Poor Athenian leadership caused defeat e.g. rejection of Alcibiades’ advice at Aegospotami </a:t>
                      </a:r>
                      <a:endParaRPr lang="en-GB" sz="1600" b="1" i="0" dirty="0"/>
                    </a:p>
                  </a:txBody>
                  <a:tcPr/>
                </a:tc>
                <a:tc>
                  <a:txBody>
                    <a:bodyPr/>
                    <a:lstStyle/>
                    <a:p>
                      <a:r>
                        <a:rPr lang="en-GB" sz="1600" dirty="0" smtClean="0"/>
                        <a:t>A</a:t>
                      </a:r>
                      <a:r>
                        <a:rPr lang="en-GB" sz="1600" baseline="0" dirty="0" smtClean="0"/>
                        <a:t> range of other factors shaped the outcome of conflicts:</a:t>
                      </a:r>
                    </a:p>
                    <a:p>
                      <a:pPr marL="285750" indent="-285750">
                        <a:buFont typeface="Arial" panose="020B0604020202020204" pitchFamily="34" charset="0"/>
                        <a:buChar char="•"/>
                      </a:pPr>
                      <a:r>
                        <a:rPr lang="en-GB" sz="1600" dirty="0" smtClean="0"/>
                        <a:t>Athenian Naval strength – decisive</a:t>
                      </a:r>
                      <a:r>
                        <a:rPr lang="en-GB" sz="1600" baseline="0" dirty="0" smtClean="0"/>
                        <a:t> at Salamis and also at the start of the </a:t>
                      </a:r>
                      <a:r>
                        <a:rPr lang="en-GB" sz="1600" baseline="0" dirty="0" err="1" smtClean="0"/>
                        <a:t>Archidamian</a:t>
                      </a:r>
                      <a:r>
                        <a:rPr lang="en-GB" sz="1600" baseline="0" dirty="0" smtClean="0"/>
                        <a:t> War (Naupactus) ensuring </a:t>
                      </a:r>
                      <a:r>
                        <a:rPr lang="en-GB" sz="1600" baseline="0" smtClean="0"/>
                        <a:t>a stalemate</a:t>
                      </a:r>
                      <a:endParaRPr lang="en-GB" sz="1600" dirty="0"/>
                    </a:p>
                  </a:txBody>
                  <a:tcPr/>
                </a:tc>
                <a:extLst>
                  <a:ext uri="{0D108BD9-81ED-4DB2-BD59-A6C34878D82A}">
                    <a16:rowId xmlns:a16="http://schemas.microsoft.com/office/drawing/2014/main" val="1689515354"/>
                  </a:ext>
                </a:extLst>
              </a:tr>
            </a:tbl>
          </a:graphicData>
        </a:graphic>
      </p:graphicFrame>
    </p:spTree>
    <p:extLst>
      <p:ext uri="{BB962C8B-B14F-4D97-AF65-F5344CB8AC3E}">
        <p14:creationId xmlns:p14="http://schemas.microsoft.com/office/powerpoint/2010/main" val="303948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268873"/>
            <a:ext cx="11550316" cy="1014496"/>
          </a:xfrm>
        </p:spPr>
        <p:txBody>
          <a:bodyPr>
            <a:noAutofit/>
          </a:bodyPr>
          <a:lstStyle/>
          <a:p>
            <a:pPr lvl="0" algn="ctr"/>
            <a:r>
              <a:rPr lang="en-GB" sz="3200" dirty="0"/>
              <a:t>‘Relations between the Persians and the Greeks changed completely during this period.’ How far do you agree with his view?</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505001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057"/>
            <a:ext cx="10515600" cy="989850"/>
          </a:xfrm>
        </p:spPr>
        <p:txBody>
          <a:bodyPr>
            <a:noAutofit/>
          </a:bodyPr>
          <a:lstStyle/>
          <a:p>
            <a:pPr algn="ctr"/>
            <a:r>
              <a:rPr lang="en-GB" sz="2800" dirty="0"/>
              <a:t>‘Both Sparta and Athens were led by their allies into conflicts which they did not want.’ To what extent do the sources support this view</a:t>
            </a:r>
            <a:r>
              <a:rPr lang="en-GB" sz="2800" dirty="0" smtClean="0"/>
              <a:t>?</a:t>
            </a:r>
            <a:endParaRPr lang="en-GB" sz="2800"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7321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7769"/>
            <a:ext cx="6500553" cy="1325563"/>
          </a:xfrm>
        </p:spPr>
        <p:style>
          <a:lnRef idx="2">
            <a:schemeClr val="accent6"/>
          </a:lnRef>
          <a:fillRef idx="1">
            <a:schemeClr val="lt1"/>
          </a:fillRef>
          <a:effectRef idx="0">
            <a:schemeClr val="accent6"/>
          </a:effectRef>
          <a:fontRef idx="minor">
            <a:schemeClr val="dk1"/>
          </a:fontRef>
        </p:style>
        <p:txBody>
          <a:bodyPr/>
          <a:lstStyle/>
          <a:p>
            <a:pPr algn="ctr"/>
            <a:r>
              <a:rPr lang="en-GB" dirty="0" smtClean="0"/>
              <a:t>The Essay Question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2537450"/>
              </p:ext>
            </p:extLst>
          </p:nvPr>
        </p:nvGraphicFramePr>
        <p:xfrm>
          <a:off x="6966065" y="198871"/>
          <a:ext cx="5054139" cy="1483360"/>
        </p:xfrm>
        <a:graphic>
          <a:graphicData uri="http://schemas.openxmlformats.org/drawingml/2006/table">
            <a:tbl>
              <a:tblPr firstRow="1" bandRow="1">
                <a:tableStyleId>{5C22544A-7EE6-4342-B048-85BDC9FD1C3A}</a:tableStyleId>
              </a:tblPr>
              <a:tblGrid>
                <a:gridCol w="4289368">
                  <a:extLst>
                    <a:ext uri="{9D8B030D-6E8A-4147-A177-3AD203B41FA5}">
                      <a16:colId xmlns:a16="http://schemas.microsoft.com/office/drawing/2014/main" val="14887771"/>
                    </a:ext>
                  </a:extLst>
                </a:gridCol>
                <a:gridCol w="764771">
                  <a:extLst>
                    <a:ext uri="{9D8B030D-6E8A-4147-A177-3AD203B41FA5}">
                      <a16:colId xmlns:a16="http://schemas.microsoft.com/office/drawing/2014/main" val="240494520"/>
                    </a:ext>
                  </a:extLst>
                </a:gridCol>
              </a:tblGrid>
              <a:tr h="370840">
                <a:tc gridSpan="2">
                  <a:txBody>
                    <a:bodyPr/>
                    <a:lstStyle/>
                    <a:p>
                      <a:pPr algn="ctr"/>
                      <a:r>
                        <a:rPr lang="en-GB" dirty="0" smtClean="0"/>
                        <a:t>30</a:t>
                      </a:r>
                      <a:r>
                        <a:rPr lang="en-GB" baseline="0" dirty="0" smtClean="0"/>
                        <a:t> marks</a:t>
                      </a:r>
                      <a:endParaRPr lang="en-GB" dirty="0"/>
                    </a:p>
                  </a:txBody>
                  <a:tcPr anchor="ctr"/>
                </a:tc>
                <a:tc hMerge="1">
                  <a:txBody>
                    <a:bodyPr/>
                    <a:lstStyle/>
                    <a:p>
                      <a:endParaRPr lang="en-GB" dirty="0"/>
                    </a:p>
                  </a:txBody>
                  <a:tcPr/>
                </a:tc>
                <a:extLst>
                  <a:ext uri="{0D108BD9-81ED-4DB2-BD59-A6C34878D82A}">
                    <a16:rowId xmlns:a16="http://schemas.microsoft.com/office/drawing/2014/main" val="3905283992"/>
                  </a:ext>
                </a:extLst>
              </a:tr>
              <a:tr h="370840">
                <a:tc>
                  <a:txBody>
                    <a:bodyPr/>
                    <a:lstStyle/>
                    <a:p>
                      <a:r>
                        <a:rPr lang="en-GB" dirty="0" smtClean="0"/>
                        <a:t>Use and evaluation of the ancient sources</a:t>
                      </a:r>
                      <a:endParaRPr lang="en-GB" dirty="0"/>
                    </a:p>
                  </a:txBody>
                  <a:tcPr/>
                </a:tc>
                <a:tc>
                  <a:txBody>
                    <a:bodyPr/>
                    <a:lstStyle/>
                    <a:p>
                      <a:pPr algn="ctr"/>
                      <a:r>
                        <a:rPr lang="en-GB" dirty="0" smtClean="0"/>
                        <a:t>15/30</a:t>
                      </a:r>
                      <a:endParaRPr lang="en-GB" dirty="0"/>
                    </a:p>
                  </a:txBody>
                  <a:tcPr anchor="ctr"/>
                </a:tc>
                <a:extLst>
                  <a:ext uri="{0D108BD9-81ED-4DB2-BD59-A6C34878D82A}">
                    <a16:rowId xmlns:a16="http://schemas.microsoft.com/office/drawing/2014/main" val="3652193348"/>
                  </a:ext>
                </a:extLst>
              </a:tr>
              <a:tr h="370840">
                <a:tc>
                  <a:txBody>
                    <a:bodyPr/>
                    <a:lstStyle/>
                    <a:p>
                      <a:r>
                        <a:rPr lang="en-GB" dirty="0" smtClean="0"/>
                        <a:t>Analysis</a:t>
                      </a:r>
                      <a:r>
                        <a:rPr lang="en-GB" baseline="0" dirty="0" smtClean="0"/>
                        <a:t> and Evaluation</a:t>
                      </a:r>
                      <a:endParaRPr lang="en-GB" dirty="0"/>
                    </a:p>
                  </a:txBody>
                  <a:tcPr/>
                </a:tc>
                <a:tc>
                  <a:txBody>
                    <a:bodyPr/>
                    <a:lstStyle/>
                    <a:p>
                      <a:pPr algn="ctr"/>
                      <a:r>
                        <a:rPr lang="en-GB" dirty="0" smtClean="0"/>
                        <a:t>10/30</a:t>
                      </a:r>
                      <a:endParaRPr lang="en-GB" dirty="0"/>
                    </a:p>
                  </a:txBody>
                  <a:tcPr anchor="ctr"/>
                </a:tc>
                <a:extLst>
                  <a:ext uri="{0D108BD9-81ED-4DB2-BD59-A6C34878D82A}">
                    <a16:rowId xmlns:a16="http://schemas.microsoft.com/office/drawing/2014/main" val="2124522670"/>
                  </a:ext>
                </a:extLst>
              </a:tr>
              <a:tr h="370840">
                <a:tc>
                  <a:txBody>
                    <a:bodyPr/>
                    <a:lstStyle/>
                    <a:p>
                      <a:r>
                        <a:rPr lang="en-GB" dirty="0" smtClean="0"/>
                        <a:t>Own Knowledge </a:t>
                      </a:r>
                      <a:endParaRPr lang="en-GB" dirty="0"/>
                    </a:p>
                  </a:txBody>
                  <a:tcPr/>
                </a:tc>
                <a:tc>
                  <a:txBody>
                    <a:bodyPr/>
                    <a:lstStyle/>
                    <a:p>
                      <a:pPr algn="ctr"/>
                      <a:r>
                        <a:rPr lang="en-GB" dirty="0" smtClean="0"/>
                        <a:t>5/30</a:t>
                      </a:r>
                      <a:endParaRPr lang="en-GB" dirty="0"/>
                    </a:p>
                  </a:txBody>
                  <a:tcPr anchor="ctr"/>
                </a:tc>
                <a:extLst>
                  <a:ext uri="{0D108BD9-81ED-4DB2-BD59-A6C34878D82A}">
                    <a16:rowId xmlns:a16="http://schemas.microsoft.com/office/drawing/2014/main" val="914602638"/>
                  </a:ext>
                </a:extLst>
              </a:tr>
            </a:tbl>
          </a:graphicData>
        </a:graphic>
      </p:graphicFrame>
      <p:sp>
        <p:nvSpPr>
          <p:cNvPr id="6" name="TextBox 5"/>
          <p:cNvSpPr txBox="1"/>
          <p:nvPr/>
        </p:nvSpPr>
        <p:spPr>
          <a:xfrm>
            <a:off x="340822" y="1928553"/>
            <a:ext cx="11546378" cy="2031325"/>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rgbClr val="FFC000"/>
                </a:solidFill>
              </a:rPr>
              <a:t>Read the question carefully and highlight any key information you are given: </a:t>
            </a:r>
          </a:p>
          <a:p>
            <a:endParaRPr lang="en-GB" dirty="0" smtClean="0"/>
          </a:p>
          <a:p>
            <a:pPr marL="742950" lvl="1" indent="-285750">
              <a:buFont typeface="Wingdings" panose="05000000000000000000" pitchFamily="2" charset="2"/>
              <a:buChar char="Ø"/>
            </a:pPr>
            <a:r>
              <a:rPr lang="en-GB" dirty="0" smtClean="0"/>
              <a:t>what date range does the question give you? If this isn’t stated then write it on the question</a:t>
            </a:r>
          </a:p>
          <a:p>
            <a:pPr marL="742950" lvl="1" indent="-285750">
              <a:buFont typeface="Wingdings" panose="05000000000000000000" pitchFamily="2" charset="2"/>
              <a:buChar char="Ø"/>
            </a:pPr>
            <a:r>
              <a:rPr lang="en-GB" dirty="0" smtClean="0"/>
              <a:t>What is the issue in the question? Highlight and if necessary explain this</a:t>
            </a:r>
          </a:p>
          <a:p>
            <a:pPr marL="742950" lvl="1" indent="-285750">
              <a:buFont typeface="Wingdings" panose="05000000000000000000" pitchFamily="2" charset="2"/>
              <a:buChar char="Ø"/>
            </a:pPr>
            <a:r>
              <a:rPr lang="en-GB" dirty="0" smtClean="0"/>
              <a:t>Spot any judgement words in the question that you could support/challenge (e.g. ‘completely’, ‘always’)</a:t>
            </a:r>
          </a:p>
          <a:p>
            <a:pPr marL="742950" lvl="1" indent="-285750">
              <a:buFont typeface="Wingdings" panose="05000000000000000000" pitchFamily="2" charset="2"/>
              <a:buChar char="Ø"/>
            </a:pPr>
            <a:endParaRPr lang="en-GB" dirty="0" smtClean="0"/>
          </a:p>
          <a:p>
            <a:pPr marL="742950" lvl="1" indent="-285750">
              <a:buFont typeface="Wingdings" panose="05000000000000000000" pitchFamily="2" charset="2"/>
              <a:buChar char="Ø"/>
            </a:pPr>
            <a:r>
              <a:rPr lang="en-GB" dirty="0" smtClean="0"/>
              <a:t>Is the question asking about a change over the period or within a more specific time-frame?</a:t>
            </a:r>
            <a:endParaRPr lang="en-GB" dirty="0"/>
          </a:p>
        </p:txBody>
      </p:sp>
      <p:sp>
        <p:nvSpPr>
          <p:cNvPr id="7" name="TextBox 6"/>
          <p:cNvSpPr txBox="1"/>
          <p:nvPr/>
        </p:nvSpPr>
        <p:spPr>
          <a:xfrm>
            <a:off x="340822" y="4206200"/>
            <a:ext cx="11546378" cy="646331"/>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rgbClr val="FFC000"/>
                </a:solidFill>
              </a:rPr>
              <a:t>Spend a minimum of 5 minutes planning your answer </a:t>
            </a:r>
            <a:r>
              <a:rPr lang="en-GB" b="1" dirty="0" smtClean="0"/>
              <a:t>– </a:t>
            </a:r>
            <a:r>
              <a:rPr lang="en-GB" dirty="0" smtClean="0"/>
              <a:t>record the key sources you will use in the answer along with the arguments supporting and challenging the question that you will make  </a:t>
            </a:r>
            <a:endParaRPr lang="en-GB" b="1" dirty="0" smtClean="0"/>
          </a:p>
        </p:txBody>
      </p:sp>
      <p:sp>
        <p:nvSpPr>
          <p:cNvPr id="8" name="TextBox 7"/>
          <p:cNvSpPr txBox="1"/>
          <p:nvPr/>
        </p:nvSpPr>
        <p:spPr>
          <a:xfrm>
            <a:off x="340822" y="5098853"/>
            <a:ext cx="11546378" cy="1200329"/>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rgbClr val="FFC000"/>
                </a:solidFill>
              </a:rPr>
              <a:t>Introduction</a:t>
            </a:r>
            <a:endParaRPr lang="en-GB" b="1" dirty="0"/>
          </a:p>
          <a:p>
            <a:pPr marL="742950" lvl="1" indent="-285750">
              <a:buFont typeface="Wingdings" panose="05000000000000000000" pitchFamily="2" charset="2"/>
              <a:buChar char="Ø"/>
            </a:pPr>
            <a:r>
              <a:rPr lang="en-GB" dirty="0" smtClean="0"/>
              <a:t>Start by re-wording the question to show your understanding of it</a:t>
            </a:r>
          </a:p>
          <a:p>
            <a:pPr marL="742950" lvl="1" indent="-285750">
              <a:buFont typeface="Wingdings" panose="05000000000000000000" pitchFamily="2" charset="2"/>
              <a:buChar char="Ø"/>
            </a:pPr>
            <a:r>
              <a:rPr lang="en-GB" dirty="0" smtClean="0"/>
              <a:t>Outline the arguments you will make for and against the issue in the question</a:t>
            </a:r>
          </a:p>
          <a:p>
            <a:pPr marL="742950" lvl="1" indent="-285750">
              <a:buFont typeface="Wingdings" panose="05000000000000000000" pitchFamily="2" charset="2"/>
              <a:buChar char="Ø"/>
            </a:pPr>
            <a:r>
              <a:rPr lang="en-GB" dirty="0" smtClean="0"/>
              <a:t>Provide an overall judgement that you can then come back to in your conclusion </a:t>
            </a:r>
          </a:p>
        </p:txBody>
      </p:sp>
    </p:spTree>
    <p:extLst>
      <p:ext uri="{BB962C8B-B14F-4D97-AF65-F5344CB8AC3E}">
        <p14:creationId xmlns:p14="http://schemas.microsoft.com/office/powerpoint/2010/main" val="46347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7769"/>
            <a:ext cx="6500553" cy="1325563"/>
          </a:xfrm>
        </p:spPr>
        <p:style>
          <a:lnRef idx="2">
            <a:schemeClr val="accent6"/>
          </a:lnRef>
          <a:fillRef idx="1">
            <a:schemeClr val="lt1"/>
          </a:fillRef>
          <a:effectRef idx="0">
            <a:schemeClr val="accent6"/>
          </a:effectRef>
          <a:fontRef idx="minor">
            <a:schemeClr val="dk1"/>
          </a:fontRef>
        </p:style>
        <p:txBody>
          <a:bodyPr/>
          <a:lstStyle/>
          <a:p>
            <a:pPr algn="ctr"/>
            <a:r>
              <a:rPr lang="en-GB" dirty="0" smtClean="0"/>
              <a:t>The Essay Question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2537450"/>
              </p:ext>
            </p:extLst>
          </p:nvPr>
        </p:nvGraphicFramePr>
        <p:xfrm>
          <a:off x="6966065" y="198871"/>
          <a:ext cx="5054139" cy="1483360"/>
        </p:xfrm>
        <a:graphic>
          <a:graphicData uri="http://schemas.openxmlformats.org/drawingml/2006/table">
            <a:tbl>
              <a:tblPr firstRow="1" bandRow="1">
                <a:tableStyleId>{5C22544A-7EE6-4342-B048-85BDC9FD1C3A}</a:tableStyleId>
              </a:tblPr>
              <a:tblGrid>
                <a:gridCol w="4289368">
                  <a:extLst>
                    <a:ext uri="{9D8B030D-6E8A-4147-A177-3AD203B41FA5}">
                      <a16:colId xmlns:a16="http://schemas.microsoft.com/office/drawing/2014/main" val="14887771"/>
                    </a:ext>
                  </a:extLst>
                </a:gridCol>
                <a:gridCol w="764771">
                  <a:extLst>
                    <a:ext uri="{9D8B030D-6E8A-4147-A177-3AD203B41FA5}">
                      <a16:colId xmlns:a16="http://schemas.microsoft.com/office/drawing/2014/main" val="240494520"/>
                    </a:ext>
                  </a:extLst>
                </a:gridCol>
              </a:tblGrid>
              <a:tr h="370840">
                <a:tc gridSpan="2">
                  <a:txBody>
                    <a:bodyPr/>
                    <a:lstStyle/>
                    <a:p>
                      <a:pPr algn="ctr"/>
                      <a:r>
                        <a:rPr lang="en-GB" dirty="0" smtClean="0"/>
                        <a:t>30</a:t>
                      </a:r>
                      <a:r>
                        <a:rPr lang="en-GB" baseline="0" dirty="0" smtClean="0"/>
                        <a:t> marks</a:t>
                      </a:r>
                      <a:endParaRPr lang="en-GB" dirty="0"/>
                    </a:p>
                  </a:txBody>
                  <a:tcPr anchor="ctr"/>
                </a:tc>
                <a:tc hMerge="1">
                  <a:txBody>
                    <a:bodyPr/>
                    <a:lstStyle/>
                    <a:p>
                      <a:endParaRPr lang="en-GB" dirty="0"/>
                    </a:p>
                  </a:txBody>
                  <a:tcPr/>
                </a:tc>
                <a:extLst>
                  <a:ext uri="{0D108BD9-81ED-4DB2-BD59-A6C34878D82A}">
                    <a16:rowId xmlns:a16="http://schemas.microsoft.com/office/drawing/2014/main" val="3905283992"/>
                  </a:ext>
                </a:extLst>
              </a:tr>
              <a:tr h="370840">
                <a:tc>
                  <a:txBody>
                    <a:bodyPr/>
                    <a:lstStyle/>
                    <a:p>
                      <a:r>
                        <a:rPr lang="en-GB" dirty="0" smtClean="0"/>
                        <a:t>Use and evaluation of the ancient sources</a:t>
                      </a:r>
                      <a:endParaRPr lang="en-GB" dirty="0"/>
                    </a:p>
                  </a:txBody>
                  <a:tcPr/>
                </a:tc>
                <a:tc>
                  <a:txBody>
                    <a:bodyPr/>
                    <a:lstStyle/>
                    <a:p>
                      <a:pPr algn="ctr"/>
                      <a:r>
                        <a:rPr lang="en-GB" dirty="0" smtClean="0"/>
                        <a:t>15/30</a:t>
                      </a:r>
                      <a:endParaRPr lang="en-GB" dirty="0"/>
                    </a:p>
                  </a:txBody>
                  <a:tcPr anchor="ctr"/>
                </a:tc>
                <a:extLst>
                  <a:ext uri="{0D108BD9-81ED-4DB2-BD59-A6C34878D82A}">
                    <a16:rowId xmlns:a16="http://schemas.microsoft.com/office/drawing/2014/main" val="3652193348"/>
                  </a:ext>
                </a:extLst>
              </a:tr>
              <a:tr h="370840">
                <a:tc>
                  <a:txBody>
                    <a:bodyPr/>
                    <a:lstStyle/>
                    <a:p>
                      <a:r>
                        <a:rPr lang="en-GB" dirty="0" smtClean="0"/>
                        <a:t>Analysis</a:t>
                      </a:r>
                      <a:r>
                        <a:rPr lang="en-GB" baseline="0" dirty="0" smtClean="0"/>
                        <a:t> and Evaluation</a:t>
                      </a:r>
                      <a:endParaRPr lang="en-GB" dirty="0"/>
                    </a:p>
                  </a:txBody>
                  <a:tcPr/>
                </a:tc>
                <a:tc>
                  <a:txBody>
                    <a:bodyPr/>
                    <a:lstStyle/>
                    <a:p>
                      <a:pPr algn="ctr"/>
                      <a:r>
                        <a:rPr lang="en-GB" dirty="0" smtClean="0"/>
                        <a:t>10/30</a:t>
                      </a:r>
                      <a:endParaRPr lang="en-GB" dirty="0"/>
                    </a:p>
                  </a:txBody>
                  <a:tcPr anchor="ctr"/>
                </a:tc>
                <a:extLst>
                  <a:ext uri="{0D108BD9-81ED-4DB2-BD59-A6C34878D82A}">
                    <a16:rowId xmlns:a16="http://schemas.microsoft.com/office/drawing/2014/main" val="2124522670"/>
                  </a:ext>
                </a:extLst>
              </a:tr>
              <a:tr h="370840">
                <a:tc>
                  <a:txBody>
                    <a:bodyPr/>
                    <a:lstStyle/>
                    <a:p>
                      <a:r>
                        <a:rPr lang="en-GB" dirty="0" smtClean="0"/>
                        <a:t>Own Knowledge </a:t>
                      </a:r>
                      <a:endParaRPr lang="en-GB" dirty="0"/>
                    </a:p>
                  </a:txBody>
                  <a:tcPr/>
                </a:tc>
                <a:tc>
                  <a:txBody>
                    <a:bodyPr/>
                    <a:lstStyle/>
                    <a:p>
                      <a:pPr algn="ctr"/>
                      <a:r>
                        <a:rPr lang="en-GB" dirty="0" smtClean="0"/>
                        <a:t>5/30</a:t>
                      </a:r>
                      <a:endParaRPr lang="en-GB" dirty="0"/>
                    </a:p>
                  </a:txBody>
                  <a:tcPr anchor="ctr"/>
                </a:tc>
                <a:extLst>
                  <a:ext uri="{0D108BD9-81ED-4DB2-BD59-A6C34878D82A}">
                    <a16:rowId xmlns:a16="http://schemas.microsoft.com/office/drawing/2014/main" val="914602638"/>
                  </a:ext>
                </a:extLst>
              </a:tr>
            </a:tbl>
          </a:graphicData>
        </a:graphic>
      </p:graphicFrame>
      <p:sp>
        <p:nvSpPr>
          <p:cNvPr id="6" name="TextBox 5"/>
          <p:cNvSpPr txBox="1"/>
          <p:nvPr/>
        </p:nvSpPr>
        <p:spPr>
          <a:xfrm>
            <a:off x="340822" y="1803862"/>
            <a:ext cx="11546378" cy="2031325"/>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rgbClr val="FFC000"/>
                </a:solidFill>
              </a:rPr>
              <a:t>Main Paragraphs</a:t>
            </a:r>
          </a:p>
          <a:p>
            <a:endParaRPr lang="en-GB" dirty="0" smtClean="0"/>
          </a:p>
          <a:p>
            <a:pPr marL="742950" lvl="1" indent="-285750">
              <a:buFont typeface="Wingdings" panose="05000000000000000000" pitchFamily="2" charset="2"/>
              <a:buChar char="Ø"/>
            </a:pPr>
            <a:r>
              <a:rPr lang="en-GB" dirty="0" smtClean="0"/>
              <a:t>Start with a clear signpost sentence introducing the point you are going to make and linking it to the question</a:t>
            </a:r>
          </a:p>
          <a:p>
            <a:pPr marL="742950" lvl="1" indent="-285750">
              <a:buFont typeface="Wingdings" panose="05000000000000000000" pitchFamily="2" charset="2"/>
              <a:buChar char="Ø"/>
            </a:pPr>
            <a:r>
              <a:rPr lang="en-GB" dirty="0" smtClean="0"/>
              <a:t>Develop this point using a range of evidence from the ancient sources and your own knowledge </a:t>
            </a:r>
          </a:p>
          <a:p>
            <a:pPr marL="742950" lvl="1" indent="-285750">
              <a:buFont typeface="Wingdings" panose="05000000000000000000" pitchFamily="2" charset="2"/>
              <a:buChar char="Ø"/>
            </a:pPr>
            <a:r>
              <a:rPr lang="en-GB" dirty="0" smtClean="0"/>
              <a:t>Argue the significance of the point you are making fully – why is it important/significant but why might it also be limited?</a:t>
            </a:r>
          </a:p>
          <a:p>
            <a:pPr marL="742950" lvl="1" indent="-285750">
              <a:buFont typeface="Wingdings" panose="05000000000000000000" pitchFamily="2" charset="2"/>
              <a:buChar char="Ø"/>
            </a:pPr>
            <a:r>
              <a:rPr lang="en-GB" dirty="0" smtClean="0"/>
              <a:t>Link the paragraph back to the question</a:t>
            </a:r>
            <a:endParaRPr lang="en-GB" dirty="0"/>
          </a:p>
        </p:txBody>
      </p:sp>
      <p:sp>
        <p:nvSpPr>
          <p:cNvPr id="9" name="TextBox 8"/>
          <p:cNvSpPr txBox="1"/>
          <p:nvPr/>
        </p:nvSpPr>
        <p:spPr>
          <a:xfrm>
            <a:off x="340822" y="3956818"/>
            <a:ext cx="11546378" cy="2585323"/>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rgbClr val="FFC000"/>
                </a:solidFill>
              </a:rPr>
              <a:t>Using the source</a:t>
            </a:r>
          </a:p>
          <a:p>
            <a:endParaRPr lang="en-GB" dirty="0" smtClean="0"/>
          </a:p>
          <a:p>
            <a:pPr marL="742950" lvl="1" indent="-285750">
              <a:buFont typeface="Wingdings" panose="05000000000000000000" pitchFamily="2" charset="2"/>
              <a:buChar char="Ø"/>
            </a:pPr>
            <a:r>
              <a:rPr lang="en-GB" dirty="0" smtClean="0"/>
              <a:t>Focus on including a range and variety of ancient sources (where possible more than just written ones)</a:t>
            </a:r>
          </a:p>
          <a:p>
            <a:pPr marL="742950" lvl="1" indent="-285750">
              <a:buFont typeface="Wingdings" panose="05000000000000000000" pitchFamily="2" charset="2"/>
              <a:buChar char="Ø"/>
            </a:pPr>
            <a:r>
              <a:rPr lang="en-GB" dirty="0" smtClean="0"/>
              <a:t>When you include a source reference the author clearly – don’t assume the marker will know this</a:t>
            </a:r>
          </a:p>
          <a:p>
            <a:pPr marL="742950" lvl="1" indent="-285750">
              <a:buFont typeface="Wingdings" panose="05000000000000000000" pitchFamily="2" charset="2"/>
              <a:buChar char="Ø"/>
            </a:pPr>
            <a:r>
              <a:rPr lang="en-GB" dirty="0" smtClean="0"/>
              <a:t>You will get marks for using the sources as supporting evidence but also need to evaluate why sources have certain views and how reliable these are</a:t>
            </a:r>
          </a:p>
          <a:p>
            <a:pPr marL="742950" lvl="1" indent="-285750">
              <a:buFont typeface="Wingdings" panose="05000000000000000000" pitchFamily="2" charset="2"/>
              <a:buChar char="Ø"/>
            </a:pPr>
            <a:r>
              <a:rPr lang="en-GB" dirty="0" smtClean="0"/>
              <a:t>You can do this by: (1) challenging/supporting sources with your own knowledge (2) challenging/supporting sources with other sources (3) reaching judgements about how the provenance or context of a source makes what it is saying more or less reliable </a:t>
            </a:r>
            <a:endParaRPr lang="en-GB" dirty="0"/>
          </a:p>
        </p:txBody>
      </p:sp>
    </p:spTree>
    <p:extLst>
      <p:ext uri="{BB962C8B-B14F-4D97-AF65-F5344CB8AC3E}">
        <p14:creationId xmlns:p14="http://schemas.microsoft.com/office/powerpoint/2010/main" val="293488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7769"/>
            <a:ext cx="6500553" cy="1325563"/>
          </a:xfrm>
        </p:spPr>
        <p:style>
          <a:lnRef idx="2">
            <a:schemeClr val="accent6"/>
          </a:lnRef>
          <a:fillRef idx="1">
            <a:schemeClr val="lt1"/>
          </a:fillRef>
          <a:effectRef idx="0">
            <a:schemeClr val="accent6"/>
          </a:effectRef>
          <a:fontRef idx="minor">
            <a:schemeClr val="dk1"/>
          </a:fontRef>
        </p:style>
        <p:txBody>
          <a:bodyPr/>
          <a:lstStyle/>
          <a:p>
            <a:pPr algn="ctr"/>
            <a:r>
              <a:rPr lang="en-GB" dirty="0" smtClean="0"/>
              <a:t>The Essay Question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2537450"/>
              </p:ext>
            </p:extLst>
          </p:nvPr>
        </p:nvGraphicFramePr>
        <p:xfrm>
          <a:off x="6966065" y="198871"/>
          <a:ext cx="5054139" cy="1483360"/>
        </p:xfrm>
        <a:graphic>
          <a:graphicData uri="http://schemas.openxmlformats.org/drawingml/2006/table">
            <a:tbl>
              <a:tblPr firstRow="1" bandRow="1">
                <a:tableStyleId>{5C22544A-7EE6-4342-B048-85BDC9FD1C3A}</a:tableStyleId>
              </a:tblPr>
              <a:tblGrid>
                <a:gridCol w="4289368">
                  <a:extLst>
                    <a:ext uri="{9D8B030D-6E8A-4147-A177-3AD203B41FA5}">
                      <a16:colId xmlns:a16="http://schemas.microsoft.com/office/drawing/2014/main" val="14887771"/>
                    </a:ext>
                  </a:extLst>
                </a:gridCol>
                <a:gridCol w="764771">
                  <a:extLst>
                    <a:ext uri="{9D8B030D-6E8A-4147-A177-3AD203B41FA5}">
                      <a16:colId xmlns:a16="http://schemas.microsoft.com/office/drawing/2014/main" val="240494520"/>
                    </a:ext>
                  </a:extLst>
                </a:gridCol>
              </a:tblGrid>
              <a:tr h="370840">
                <a:tc gridSpan="2">
                  <a:txBody>
                    <a:bodyPr/>
                    <a:lstStyle/>
                    <a:p>
                      <a:pPr algn="ctr"/>
                      <a:r>
                        <a:rPr lang="en-GB" dirty="0" smtClean="0"/>
                        <a:t>30</a:t>
                      </a:r>
                      <a:r>
                        <a:rPr lang="en-GB" baseline="0" dirty="0" smtClean="0"/>
                        <a:t> marks</a:t>
                      </a:r>
                      <a:endParaRPr lang="en-GB" dirty="0"/>
                    </a:p>
                  </a:txBody>
                  <a:tcPr anchor="ctr"/>
                </a:tc>
                <a:tc hMerge="1">
                  <a:txBody>
                    <a:bodyPr/>
                    <a:lstStyle/>
                    <a:p>
                      <a:endParaRPr lang="en-GB" dirty="0"/>
                    </a:p>
                  </a:txBody>
                  <a:tcPr/>
                </a:tc>
                <a:extLst>
                  <a:ext uri="{0D108BD9-81ED-4DB2-BD59-A6C34878D82A}">
                    <a16:rowId xmlns:a16="http://schemas.microsoft.com/office/drawing/2014/main" val="3905283992"/>
                  </a:ext>
                </a:extLst>
              </a:tr>
              <a:tr h="370840">
                <a:tc>
                  <a:txBody>
                    <a:bodyPr/>
                    <a:lstStyle/>
                    <a:p>
                      <a:r>
                        <a:rPr lang="en-GB" dirty="0" smtClean="0"/>
                        <a:t>Use and evaluation of the ancient sources</a:t>
                      </a:r>
                      <a:endParaRPr lang="en-GB" dirty="0"/>
                    </a:p>
                  </a:txBody>
                  <a:tcPr/>
                </a:tc>
                <a:tc>
                  <a:txBody>
                    <a:bodyPr/>
                    <a:lstStyle/>
                    <a:p>
                      <a:pPr algn="ctr"/>
                      <a:r>
                        <a:rPr lang="en-GB" dirty="0" smtClean="0"/>
                        <a:t>15/30</a:t>
                      </a:r>
                      <a:endParaRPr lang="en-GB" dirty="0"/>
                    </a:p>
                  </a:txBody>
                  <a:tcPr anchor="ctr"/>
                </a:tc>
                <a:extLst>
                  <a:ext uri="{0D108BD9-81ED-4DB2-BD59-A6C34878D82A}">
                    <a16:rowId xmlns:a16="http://schemas.microsoft.com/office/drawing/2014/main" val="3652193348"/>
                  </a:ext>
                </a:extLst>
              </a:tr>
              <a:tr h="370840">
                <a:tc>
                  <a:txBody>
                    <a:bodyPr/>
                    <a:lstStyle/>
                    <a:p>
                      <a:r>
                        <a:rPr lang="en-GB" dirty="0" smtClean="0"/>
                        <a:t>Analysis</a:t>
                      </a:r>
                      <a:r>
                        <a:rPr lang="en-GB" baseline="0" dirty="0" smtClean="0"/>
                        <a:t> and Evaluation</a:t>
                      </a:r>
                      <a:endParaRPr lang="en-GB" dirty="0"/>
                    </a:p>
                  </a:txBody>
                  <a:tcPr/>
                </a:tc>
                <a:tc>
                  <a:txBody>
                    <a:bodyPr/>
                    <a:lstStyle/>
                    <a:p>
                      <a:pPr algn="ctr"/>
                      <a:r>
                        <a:rPr lang="en-GB" dirty="0" smtClean="0"/>
                        <a:t>10/30</a:t>
                      </a:r>
                      <a:endParaRPr lang="en-GB" dirty="0"/>
                    </a:p>
                  </a:txBody>
                  <a:tcPr anchor="ctr"/>
                </a:tc>
                <a:extLst>
                  <a:ext uri="{0D108BD9-81ED-4DB2-BD59-A6C34878D82A}">
                    <a16:rowId xmlns:a16="http://schemas.microsoft.com/office/drawing/2014/main" val="2124522670"/>
                  </a:ext>
                </a:extLst>
              </a:tr>
              <a:tr h="370840">
                <a:tc>
                  <a:txBody>
                    <a:bodyPr/>
                    <a:lstStyle/>
                    <a:p>
                      <a:r>
                        <a:rPr lang="en-GB" dirty="0" smtClean="0"/>
                        <a:t>Own Knowledge </a:t>
                      </a:r>
                      <a:endParaRPr lang="en-GB" dirty="0"/>
                    </a:p>
                  </a:txBody>
                  <a:tcPr/>
                </a:tc>
                <a:tc>
                  <a:txBody>
                    <a:bodyPr/>
                    <a:lstStyle/>
                    <a:p>
                      <a:pPr algn="ctr"/>
                      <a:r>
                        <a:rPr lang="en-GB" dirty="0" smtClean="0"/>
                        <a:t>5/30</a:t>
                      </a:r>
                      <a:endParaRPr lang="en-GB" dirty="0"/>
                    </a:p>
                  </a:txBody>
                  <a:tcPr anchor="ctr"/>
                </a:tc>
                <a:extLst>
                  <a:ext uri="{0D108BD9-81ED-4DB2-BD59-A6C34878D82A}">
                    <a16:rowId xmlns:a16="http://schemas.microsoft.com/office/drawing/2014/main" val="914602638"/>
                  </a:ext>
                </a:extLst>
              </a:tr>
            </a:tbl>
          </a:graphicData>
        </a:graphic>
      </p:graphicFrame>
      <p:sp>
        <p:nvSpPr>
          <p:cNvPr id="6" name="TextBox 5"/>
          <p:cNvSpPr txBox="1"/>
          <p:nvPr/>
        </p:nvSpPr>
        <p:spPr>
          <a:xfrm>
            <a:off x="357447" y="1961804"/>
            <a:ext cx="11546378" cy="1754326"/>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rgbClr val="FFC000"/>
                </a:solidFill>
              </a:rPr>
              <a:t>Conclusion </a:t>
            </a:r>
          </a:p>
          <a:p>
            <a:endParaRPr lang="en-GB" dirty="0" smtClean="0"/>
          </a:p>
          <a:p>
            <a:pPr marL="742950" lvl="1" indent="-285750">
              <a:buFont typeface="Wingdings" panose="05000000000000000000" pitchFamily="2" charset="2"/>
              <a:buChar char="Ø"/>
            </a:pPr>
            <a:r>
              <a:rPr lang="en-GB" dirty="0" smtClean="0"/>
              <a:t>Re-read the question carefully before you write this – its easy to lose focus or subtly change the question</a:t>
            </a:r>
          </a:p>
          <a:p>
            <a:pPr marL="742950" lvl="1" indent="-285750">
              <a:buFont typeface="Wingdings" panose="05000000000000000000" pitchFamily="2" charset="2"/>
              <a:buChar char="Ø"/>
            </a:pPr>
            <a:r>
              <a:rPr lang="en-GB" dirty="0" smtClean="0"/>
              <a:t>Ensure your conclusion is balanced but also reaches a clear and direct answer to the question </a:t>
            </a:r>
          </a:p>
          <a:p>
            <a:pPr marL="742950" lvl="1" indent="-285750">
              <a:buFont typeface="Wingdings" panose="05000000000000000000" pitchFamily="2" charset="2"/>
              <a:buChar char="Ø"/>
            </a:pPr>
            <a:r>
              <a:rPr lang="en-GB" dirty="0" smtClean="0"/>
              <a:t>Try to make this judgement sophisticated – does the answer change over time (i.e. something becoming more or less important)? Are there any differences between different states (Athens, Corinth Sparta, Persia etc.)?</a:t>
            </a:r>
            <a:endParaRPr lang="en-GB" dirty="0"/>
          </a:p>
        </p:txBody>
      </p:sp>
    </p:spTree>
    <p:extLst>
      <p:ext uri="{BB962C8B-B14F-4D97-AF65-F5344CB8AC3E}">
        <p14:creationId xmlns:p14="http://schemas.microsoft.com/office/powerpoint/2010/main" val="81004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47" y="406103"/>
            <a:ext cx="6500553" cy="1068893"/>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GB" sz="4000" dirty="0" smtClean="0"/>
              <a:t>The Interpretation Question </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2235060"/>
              </p:ext>
            </p:extLst>
          </p:nvPr>
        </p:nvGraphicFramePr>
        <p:xfrm>
          <a:off x="6966065" y="384290"/>
          <a:ext cx="5054139" cy="1112520"/>
        </p:xfrm>
        <a:graphic>
          <a:graphicData uri="http://schemas.openxmlformats.org/drawingml/2006/table">
            <a:tbl>
              <a:tblPr firstRow="1" bandRow="1">
                <a:tableStyleId>{5C22544A-7EE6-4342-B048-85BDC9FD1C3A}</a:tableStyleId>
              </a:tblPr>
              <a:tblGrid>
                <a:gridCol w="4289368">
                  <a:extLst>
                    <a:ext uri="{9D8B030D-6E8A-4147-A177-3AD203B41FA5}">
                      <a16:colId xmlns:a16="http://schemas.microsoft.com/office/drawing/2014/main" val="14887771"/>
                    </a:ext>
                  </a:extLst>
                </a:gridCol>
                <a:gridCol w="764771">
                  <a:extLst>
                    <a:ext uri="{9D8B030D-6E8A-4147-A177-3AD203B41FA5}">
                      <a16:colId xmlns:a16="http://schemas.microsoft.com/office/drawing/2014/main" val="240494520"/>
                    </a:ext>
                  </a:extLst>
                </a:gridCol>
              </a:tblGrid>
              <a:tr h="370840">
                <a:tc gridSpan="2">
                  <a:txBody>
                    <a:bodyPr/>
                    <a:lstStyle/>
                    <a:p>
                      <a:pPr algn="ctr"/>
                      <a:r>
                        <a:rPr lang="en-GB" dirty="0" smtClean="0"/>
                        <a:t>20</a:t>
                      </a:r>
                      <a:r>
                        <a:rPr lang="en-GB" baseline="0" dirty="0" smtClean="0"/>
                        <a:t> marks</a:t>
                      </a:r>
                      <a:endParaRPr lang="en-GB" dirty="0"/>
                    </a:p>
                  </a:txBody>
                  <a:tcPr anchor="ctr"/>
                </a:tc>
                <a:tc hMerge="1">
                  <a:txBody>
                    <a:bodyPr/>
                    <a:lstStyle/>
                    <a:p>
                      <a:endParaRPr lang="en-GB" dirty="0"/>
                    </a:p>
                  </a:txBody>
                  <a:tcPr/>
                </a:tc>
                <a:extLst>
                  <a:ext uri="{0D108BD9-81ED-4DB2-BD59-A6C34878D82A}">
                    <a16:rowId xmlns:a16="http://schemas.microsoft.com/office/drawing/2014/main" val="3905283992"/>
                  </a:ext>
                </a:extLst>
              </a:tr>
              <a:tr h="370840">
                <a:tc>
                  <a:txBody>
                    <a:bodyPr/>
                    <a:lstStyle/>
                    <a:p>
                      <a:r>
                        <a:rPr lang="en-GB" dirty="0" smtClean="0"/>
                        <a:t>Supported</a:t>
                      </a:r>
                      <a:r>
                        <a:rPr lang="en-GB" baseline="0" dirty="0" smtClean="0"/>
                        <a:t> evaluation of the interpretation</a:t>
                      </a:r>
                      <a:endParaRPr lang="en-GB" dirty="0"/>
                    </a:p>
                  </a:txBody>
                  <a:tcPr/>
                </a:tc>
                <a:tc>
                  <a:txBody>
                    <a:bodyPr/>
                    <a:lstStyle/>
                    <a:p>
                      <a:pPr algn="ctr"/>
                      <a:r>
                        <a:rPr lang="en-GB" dirty="0" smtClean="0"/>
                        <a:t>15/20</a:t>
                      </a:r>
                      <a:endParaRPr lang="en-GB" dirty="0"/>
                    </a:p>
                  </a:txBody>
                  <a:tcPr anchor="ctr"/>
                </a:tc>
                <a:extLst>
                  <a:ext uri="{0D108BD9-81ED-4DB2-BD59-A6C34878D82A}">
                    <a16:rowId xmlns:a16="http://schemas.microsoft.com/office/drawing/2014/main" val="2124522670"/>
                  </a:ext>
                </a:extLst>
              </a:tr>
              <a:tr h="370840">
                <a:tc>
                  <a:txBody>
                    <a:bodyPr/>
                    <a:lstStyle/>
                    <a:p>
                      <a:r>
                        <a:rPr lang="en-GB" dirty="0" smtClean="0"/>
                        <a:t>Own Knowledge </a:t>
                      </a:r>
                      <a:endParaRPr lang="en-GB" dirty="0"/>
                    </a:p>
                  </a:txBody>
                  <a:tcPr/>
                </a:tc>
                <a:tc>
                  <a:txBody>
                    <a:bodyPr/>
                    <a:lstStyle/>
                    <a:p>
                      <a:pPr algn="ctr"/>
                      <a:r>
                        <a:rPr lang="en-GB" dirty="0" smtClean="0"/>
                        <a:t>5/20</a:t>
                      </a:r>
                      <a:endParaRPr lang="en-GB" dirty="0"/>
                    </a:p>
                  </a:txBody>
                  <a:tcPr anchor="ctr"/>
                </a:tc>
                <a:extLst>
                  <a:ext uri="{0D108BD9-81ED-4DB2-BD59-A6C34878D82A}">
                    <a16:rowId xmlns:a16="http://schemas.microsoft.com/office/drawing/2014/main" val="914602638"/>
                  </a:ext>
                </a:extLst>
              </a:tr>
            </a:tbl>
          </a:graphicData>
        </a:graphic>
      </p:graphicFrame>
      <p:sp>
        <p:nvSpPr>
          <p:cNvPr id="6" name="TextBox 5"/>
          <p:cNvSpPr txBox="1"/>
          <p:nvPr/>
        </p:nvSpPr>
        <p:spPr>
          <a:xfrm>
            <a:off x="357447" y="1961804"/>
            <a:ext cx="11546378" cy="707886"/>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accent2">
                    <a:lumMod val="75000"/>
                  </a:schemeClr>
                </a:solidFill>
              </a:rPr>
              <a:t>Read the question carefully – </a:t>
            </a:r>
            <a:r>
              <a:rPr lang="en-GB" sz="2000" dirty="0" smtClean="0"/>
              <a:t>identify which key debate the interpretation is from. This will help you to understand what the passage is arguing if you can narrow it down to a particular debate</a:t>
            </a:r>
          </a:p>
        </p:txBody>
      </p:sp>
      <p:sp>
        <p:nvSpPr>
          <p:cNvPr id="5" name="TextBox 4"/>
          <p:cNvSpPr txBox="1"/>
          <p:nvPr/>
        </p:nvSpPr>
        <p:spPr>
          <a:xfrm>
            <a:off x="357447" y="3343534"/>
            <a:ext cx="11546378" cy="1631216"/>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accent2">
                    <a:lumMod val="75000"/>
                  </a:schemeClr>
                </a:solidFill>
              </a:rPr>
              <a:t>Read the passage – </a:t>
            </a:r>
            <a:r>
              <a:rPr lang="en-GB" sz="2000" dirty="0" smtClean="0"/>
              <a:t>spend a minimum of 5 minutes doing this. Don’t expect it to be easy or obvious but don’t panic either if you find it difficult to understand the first time round</a:t>
            </a:r>
          </a:p>
          <a:p>
            <a:pPr marL="800100" lvl="1" indent="-342900">
              <a:buFont typeface="Wingdings" panose="05000000000000000000" pitchFamily="2" charset="2"/>
              <a:buChar char="Ø"/>
            </a:pPr>
            <a:r>
              <a:rPr lang="en-GB" sz="2000" dirty="0" smtClean="0"/>
              <a:t>Once you have read the passage once, write above it what its overall argument is in relation to the issue in the question</a:t>
            </a:r>
          </a:p>
          <a:p>
            <a:pPr marL="800100" lvl="1" indent="-342900">
              <a:buFont typeface="Wingdings" panose="05000000000000000000" pitchFamily="2" charset="2"/>
              <a:buChar char="Ø"/>
            </a:pPr>
            <a:r>
              <a:rPr lang="en-GB" sz="2000" dirty="0" smtClean="0"/>
              <a:t>Read it again and highlight/number the individual points (sub-arguments) it makes within this </a:t>
            </a:r>
          </a:p>
        </p:txBody>
      </p:sp>
      <p:sp>
        <p:nvSpPr>
          <p:cNvPr id="7" name="TextBox 6"/>
          <p:cNvSpPr txBox="1"/>
          <p:nvPr/>
        </p:nvSpPr>
        <p:spPr>
          <a:xfrm>
            <a:off x="357447" y="5648595"/>
            <a:ext cx="11546378" cy="707886"/>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accent2">
                    <a:lumMod val="75000"/>
                  </a:schemeClr>
                </a:solidFill>
              </a:rPr>
              <a:t>Introduction– </a:t>
            </a:r>
            <a:r>
              <a:rPr lang="en-GB" sz="2000" dirty="0" smtClean="0"/>
              <a:t>Summarise the overall argument the historian is making and provide a brief judgement on how convincing this is. Keep the introduction short</a:t>
            </a:r>
          </a:p>
        </p:txBody>
      </p:sp>
    </p:spTree>
    <p:extLst>
      <p:ext uri="{BB962C8B-B14F-4D97-AF65-F5344CB8AC3E}">
        <p14:creationId xmlns:p14="http://schemas.microsoft.com/office/powerpoint/2010/main" val="227373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47" y="406103"/>
            <a:ext cx="6500553" cy="1068893"/>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GB" sz="4000" dirty="0" smtClean="0"/>
              <a:t>The Interpretation Question </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2235060"/>
              </p:ext>
            </p:extLst>
          </p:nvPr>
        </p:nvGraphicFramePr>
        <p:xfrm>
          <a:off x="6966065" y="384290"/>
          <a:ext cx="5054139" cy="1112520"/>
        </p:xfrm>
        <a:graphic>
          <a:graphicData uri="http://schemas.openxmlformats.org/drawingml/2006/table">
            <a:tbl>
              <a:tblPr firstRow="1" bandRow="1">
                <a:tableStyleId>{5C22544A-7EE6-4342-B048-85BDC9FD1C3A}</a:tableStyleId>
              </a:tblPr>
              <a:tblGrid>
                <a:gridCol w="4289368">
                  <a:extLst>
                    <a:ext uri="{9D8B030D-6E8A-4147-A177-3AD203B41FA5}">
                      <a16:colId xmlns:a16="http://schemas.microsoft.com/office/drawing/2014/main" val="14887771"/>
                    </a:ext>
                  </a:extLst>
                </a:gridCol>
                <a:gridCol w="764771">
                  <a:extLst>
                    <a:ext uri="{9D8B030D-6E8A-4147-A177-3AD203B41FA5}">
                      <a16:colId xmlns:a16="http://schemas.microsoft.com/office/drawing/2014/main" val="240494520"/>
                    </a:ext>
                  </a:extLst>
                </a:gridCol>
              </a:tblGrid>
              <a:tr h="370840">
                <a:tc gridSpan="2">
                  <a:txBody>
                    <a:bodyPr/>
                    <a:lstStyle/>
                    <a:p>
                      <a:pPr algn="ctr"/>
                      <a:r>
                        <a:rPr lang="en-GB" dirty="0" smtClean="0"/>
                        <a:t>20</a:t>
                      </a:r>
                      <a:r>
                        <a:rPr lang="en-GB" baseline="0" dirty="0" smtClean="0"/>
                        <a:t> marks</a:t>
                      </a:r>
                      <a:endParaRPr lang="en-GB" dirty="0"/>
                    </a:p>
                  </a:txBody>
                  <a:tcPr anchor="ctr"/>
                </a:tc>
                <a:tc hMerge="1">
                  <a:txBody>
                    <a:bodyPr/>
                    <a:lstStyle/>
                    <a:p>
                      <a:endParaRPr lang="en-GB" dirty="0"/>
                    </a:p>
                  </a:txBody>
                  <a:tcPr/>
                </a:tc>
                <a:extLst>
                  <a:ext uri="{0D108BD9-81ED-4DB2-BD59-A6C34878D82A}">
                    <a16:rowId xmlns:a16="http://schemas.microsoft.com/office/drawing/2014/main" val="3905283992"/>
                  </a:ext>
                </a:extLst>
              </a:tr>
              <a:tr h="370840">
                <a:tc>
                  <a:txBody>
                    <a:bodyPr/>
                    <a:lstStyle/>
                    <a:p>
                      <a:r>
                        <a:rPr lang="en-GB" dirty="0" smtClean="0"/>
                        <a:t>Supported</a:t>
                      </a:r>
                      <a:r>
                        <a:rPr lang="en-GB" baseline="0" dirty="0" smtClean="0"/>
                        <a:t> evaluation of the interpretation</a:t>
                      </a:r>
                      <a:endParaRPr lang="en-GB" dirty="0"/>
                    </a:p>
                  </a:txBody>
                  <a:tcPr/>
                </a:tc>
                <a:tc>
                  <a:txBody>
                    <a:bodyPr/>
                    <a:lstStyle/>
                    <a:p>
                      <a:pPr algn="ctr"/>
                      <a:r>
                        <a:rPr lang="en-GB" dirty="0" smtClean="0"/>
                        <a:t>15/20</a:t>
                      </a:r>
                      <a:endParaRPr lang="en-GB" dirty="0"/>
                    </a:p>
                  </a:txBody>
                  <a:tcPr anchor="ctr"/>
                </a:tc>
                <a:extLst>
                  <a:ext uri="{0D108BD9-81ED-4DB2-BD59-A6C34878D82A}">
                    <a16:rowId xmlns:a16="http://schemas.microsoft.com/office/drawing/2014/main" val="2124522670"/>
                  </a:ext>
                </a:extLst>
              </a:tr>
              <a:tr h="370840">
                <a:tc>
                  <a:txBody>
                    <a:bodyPr/>
                    <a:lstStyle/>
                    <a:p>
                      <a:r>
                        <a:rPr lang="en-GB" dirty="0" smtClean="0"/>
                        <a:t>Own Knowledge </a:t>
                      </a:r>
                      <a:endParaRPr lang="en-GB" dirty="0"/>
                    </a:p>
                  </a:txBody>
                  <a:tcPr/>
                </a:tc>
                <a:tc>
                  <a:txBody>
                    <a:bodyPr/>
                    <a:lstStyle/>
                    <a:p>
                      <a:pPr algn="ctr"/>
                      <a:r>
                        <a:rPr lang="en-GB" dirty="0" smtClean="0"/>
                        <a:t>5/20</a:t>
                      </a:r>
                      <a:endParaRPr lang="en-GB" dirty="0"/>
                    </a:p>
                  </a:txBody>
                  <a:tcPr anchor="ctr"/>
                </a:tc>
                <a:extLst>
                  <a:ext uri="{0D108BD9-81ED-4DB2-BD59-A6C34878D82A}">
                    <a16:rowId xmlns:a16="http://schemas.microsoft.com/office/drawing/2014/main" val="914602638"/>
                  </a:ext>
                </a:extLst>
              </a:tr>
            </a:tbl>
          </a:graphicData>
        </a:graphic>
      </p:graphicFrame>
      <p:sp>
        <p:nvSpPr>
          <p:cNvPr id="6" name="TextBox 5"/>
          <p:cNvSpPr txBox="1"/>
          <p:nvPr/>
        </p:nvSpPr>
        <p:spPr>
          <a:xfrm>
            <a:off x="357447" y="1961804"/>
            <a:ext cx="11546378" cy="2554545"/>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accent2">
                    <a:lumMod val="75000"/>
                  </a:schemeClr>
                </a:solidFill>
              </a:rPr>
              <a:t>Main Section – </a:t>
            </a:r>
            <a:r>
              <a:rPr lang="en-GB" sz="2000" dirty="0" smtClean="0"/>
              <a:t>This is not an essay but your answer needs to consider he strengths and limitations of what is being argued so you could have one section on each </a:t>
            </a:r>
          </a:p>
          <a:p>
            <a:pPr marL="285750" indent="-285750">
              <a:buFont typeface="Arial" panose="020B0604020202020204" pitchFamily="34" charset="0"/>
              <a:buChar char="•"/>
            </a:pPr>
            <a:r>
              <a:rPr lang="en-GB" sz="2000" dirty="0" smtClean="0"/>
              <a:t>Focus on: (1) introducing an argument from the passage (2) providing a clear judgement on this using critical vocabulary (3) supporting and explaining this judgement using own and source knowledge (4) linking your point back to the question </a:t>
            </a:r>
          </a:p>
          <a:p>
            <a:pPr marL="285750" indent="-285750">
              <a:buFont typeface="Arial" panose="020B0604020202020204" pitchFamily="34" charset="0"/>
              <a:buChar char="•"/>
            </a:pPr>
            <a:r>
              <a:rPr lang="en-GB" sz="2000" dirty="0" smtClean="0"/>
              <a:t>Don’t feel you have to look for the historian getting something wrong. Instead, do they place too much emphasis on something? Do they neglect or ignore something more important? Is their argument too narrow?</a:t>
            </a:r>
          </a:p>
        </p:txBody>
      </p:sp>
      <p:sp>
        <p:nvSpPr>
          <p:cNvPr id="8" name="TextBox 7"/>
          <p:cNvSpPr txBox="1"/>
          <p:nvPr/>
        </p:nvSpPr>
        <p:spPr>
          <a:xfrm>
            <a:off x="357447" y="5003157"/>
            <a:ext cx="11546378" cy="1015663"/>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accent2">
                    <a:lumMod val="75000"/>
                  </a:schemeClr>
                </a:solidFill>
              </a:rPr>
              <a:t>Conclusion – </a:t>
            </a:r>
            <a:r>
              <a:rPr lang="en-GB" sz="2000" dirty="0" smtClean="0"/>
              <a:t>This needs to be developed and carefully thought-out. Try to do more than just say that it is or isn’t convincing. Is it largely convincing but still makes a weaker argument? What is the most </a:t>
            </a:r>
            <a:r>
              <a:rPr lang="en-GB" sz="2000" dirty="0" err="1" smtClean="0"/>
              <a:t>convicning</a:t>
            </a:r>
            <a:r>
              <a:rPr lang="en-GB" sz="2000" dirty="0" smtClean="0"/>
              <a:t> point that it makes? Etc. </a:t>
            </a:r>
          </a:p>
        </p:txBody>
      </p:sp>
    </p:spTree>
    <p:extLst>
      <p:ext uri="{BB962C8B-B14F-4D97-AF65-F5344CB8AC3E}">
        <p14:creationId xmlns:p14="http://schemas.microsoft.com/office/powerpoint/2010/main" val="331608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normAutofit fontScale="90000"/>
          </a:bodyPr>
          <a:lstStyle/>
          <a:p>
            <a:r>
              <a:rPr lang="en-GB" dirty="0" smtClean="0"/>
              <a:t>Sources - </a:t>
            </a:r>
            <a:r>
              <a:rPr lang="en-GB" b="1" dirty="0" smtClean="0"/>
              <a:t>Herodotus</a:t>
            </a:r>
            <a:endParaRPr lang="en-GB" b="1" dirty="0"/>
          </a:p>
        </p:txBody>
      </p:sp>
      <p:sp>
        <p:nvSpPr>
          <p:cNvPr id="3" name="Content Placeholder 2"/>
          <p:cNvSpPr>
            <a:spLocks noGrp="1"/>
          </p:cNvSpPr>
          <p:nvPr>
            <p:ph idx="1"/>
          </p:nvPr>
        </p:nvSpPr>
        <p:spPr>
          <a:xfrm>
            <a:off x="245516" y="1001486"/>
            <a:ext cx="11567659" cy="817244"/>
          </a:xfrm>
        </p:spPr>
        <p:txBody>
          <a:bodyPr>
            <a:normAutofit lnSpcReduction="10000"/>
          </a:bodyPr>
          <a:lstStyle/>
          <a:p>
            <a:pPr marL="0" indent="0">
              <a:buNone/>
            </a:pPr>
            <a:r>
              <a:rPr lang="en-GB" dirty="0" smtClean="0"/>
              <a:t>There are though a number of features of Herodotus’ writing that you need to be aware of and be ready to analyse in an essay:</a:t>
            </a:r>
          </a:p>
          <a:p>
            <a:pPr marL="457200" lvl="1" indent="0">
              <a:buNone/>
            </a:pPr>
            <a:endParaRPr lang="en-GB" sz="2000" b="1" dirty="0" smtClean="0">
              <a:solidFill>
                <a:srgbClr val="FFC000"/>
              </a:solidFill>
              <a:latin typeface="Bell MT" panose="02020503060305020303" pitchFamily="18" charset="0"/>
            </a:endParaRPr>
          </a:p>
          <a:p>
            <a:pPr marL="457200" lvl="1" indent="0">
              <a:buNone/>
            </a:pPr>
            <a:endParaRPr lang="en-GB" sz="2000" b="1" dirty="0">
              <a:solidFill>
                <a:srgbClr val="FFC000"/>
              </a:solidFill>
              <a:latin typeface="Bell MT" panose="02020503060305020303" pitchFamily="18" charset="0"/>
            </a:endParaRPr>
          </a:p>
        </p:txBody>
      </p:sp>
      <p:sp>
        <p:nvSpPr>
          <p:cNvPr id="4" name="TextBox 3"/>
          <p:cNvSpPr txBox="1"/>
          <p:nvPr/>
        </p:nvSpPr>
        <p:spPr>
          <a:xfrm>
            <a:off x="245513" y="1811512"/>
            <a:ext cx="11567659" cy="283154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b="1" dirty="0" smtClean="0"/>
              <a:t>SPEECHES</a:t>
            </a:r>
            <a:r>
              <a:rPr lang="en-GB" sz="2200" b="1" dirty="0" smtClean="0"/>
              <a:t> – </a:t>
            </a:r>
            <a:r>
              <a:rPr lang="en-GB" sz="2200" dirty="0" smtClean="0"/>
              <a:t>Herodotus includes lengthy speeches that he had no way of hearing or getting an account of. These are made up by him often to portray someone in a particular way. E.g.:</a:t>
            </a:r>
          </a:p>
          <a:p>
            <a:pPr marL="342900" indent="-342900">
              <a:buFont typeface="Arial" panose="020B0604020202020204" pitchFamily="34" charset="0"/>
              <a:buChar char="•"/>
            </a:pPr>
            <a:r>
              <a:rPr lang="en-GB" sz="2200" b="1" dirty="0" smtClean="0"/>
              <a:t>Xerxes receiving advice from Artabanus and Mardonius </a:t>
            </a:r>
            <a:r>
              <a:rPr lang="en-GB" sz="2200" dirty="0" smtClean="0"/>
              <a:t> - Herodotus uses this to portray the king as indecisive weak; Artabanus is shown as the wise uncle who </a:t>
            </a:r>
            <a:r>
              <a:rPr lang="en-GB" sz="2200" dirty="0"/>
              <a:t>i</a:t>
            </a:r>
            <a:r>
              <a:rPr lang="en-GB" sz="2200" dirty="0" smtClean="0"/>
              <a:t>s ignored</a:t>
            </a:r>
          </a:p>
          <a:p>
            <a:pPr marL="342900" indent="-342900">
              <a:buFont typeface="Arial" panose="020B0604020202020204" pitchFamily="34" charset="0"/>
              <a:buChar char="•"/>
            </a:pPr>
            <a:r>
              <a:rPr lang="en-GB" sz="2200" b="1" dirty="0" smtClean="0"/>
              <a:t>Xerxes receiving advice from </a:t>
            </a:r>
            <a:r>
              <a:rPr lang="en-GB" sz="2200" b="1" dirty="0" err="1" smtClean="0"/>
              <a:t>Artemisa</a:t>
            </a:r>
            <a:r>
              <a:rPr lang="en-GB" sz="2200" dirty="0" smtClean="0"/>
              <a:t> – she is portrayed as wise an decisive to again make the king look worse</a:t>
            </a:r>
            <a:endParaRPr lang="en-GB" sz="2200" b="1" dirty="0" smtClean="0"/>
          </a:p>
        </p:txBody>
      </p:sp>
      <p:sp>
        <p:nvSpPr>
          <p:cNvPr id="5" name="TextBox 4"/>
          <p:cNvSpPr txBox="1"/>
          <p:nvPr/>
        </p:nvSpPr>
        <p:spPr>
          <a:xfrm>
            <a:off x="245514" y="4787322"/>
            <a:ext cx="11567659"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b="1" dirty="0" smtClean="0"/>
              <a:t>MYTHS/GODS</a:t>
            </a:r>
            <a:r>
              <a:rPr lang="en-GB" sz="2200" b="1" dirty="0" smtClean="0"/>
              <a:t> – </a:t>
            </a:r>
            <a:r>
              <a:rPr lang="en-GB" sz="2200" dirty="0" smtClean="0"/>
              <a:t>Herodotus mixes factual accounts of events with myths and gods (this in sharp contrast to Thucydides who deliberately left this out)E.g.:</a:t>
            </a:r>
          </a:p>
          <a:p>
            <a:pPr marL="342900" indent="-342900">
              <a:buFont typeface="Arial" panose="020B0604020202020204" pitchFamily="34" charset="0"/>
              <a:buChar char="•"/>
            </a:pPr>
            <a:r>
              <a:rPr lang="en-GB" sz="2200" b="1" dirty="0" smtClean="0"/>
              <a:t>Mardonius fleet in 492 was lost near Thasos and the men eaten by sea monsters</a:t>
            </a:r>
          </a:p>
          <a:p>
            <a:pPr marL="342900" indent="-342900">
              <a:buFont typeface="Arial" panose="020B0604020202020204" pitchFamily="34" charset="0"/>
              <a:buChar char="•"/>
            </a:pPr>
            <a:r>
              <a:rPr lang="en-GB" sz="2200" b="1" dirty="0" smtClean="0"/>
              <a:t>The Athenian runner Pheidippides was confronted by the god Pan whilst running to Sparta to get help in 490</a:t>
            </a:r>
          </a:p>
        </p:txBody>
      </p:sp>
    </p:spTree>
    <p:extLst>
      <p:ext uri="{BB962C8B-B14F-4D97-AF65-F5344CB8AC3E}">
        <p14:creationId xmlns:p14="http://schemas.microsoft.com/office/powerpoint/2010/main" val="360267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normAutofit fontScale="90000"/>
          </a:bodyPr>
          <a:lstStyle/>
          <a:p>
            <a:r>
              <a:rPr lang="en-GB" dirty="0" smtClean="0"/>
              <a:t>Sources - </a:t>
            </a:r>
            <a:r>
              <a:rPr lang="en-GB" b="1" dirty="0" smtClean="0"/>
              <a:t>Herodotus</a:t>
            </a:r>
            <a:endParaRPr lang="en-GB" b="1" dirty="0"/>
          </a:p>
        </p:txBody>
      </p:sp>
      <p:sp>
        <p:nvSpPr>
          <p:cNvPr id="4" name="TextBox 3"/>
          <p:cNvSpPr txBox="1"/>
          <p:nvPr/>
        </p:nvSpPr>
        <p:spPr>
          <a:xfrm>
            <a:off x="245516" y="1001486"/>
            <a:ext cx="11567659" cy="418576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b="1" dirty="0" smtClean="0"/>
              <a:t>PRO-ATHENIAN</a:t>
            </a:r>
            <a:r>
              <a:rPr lang="en-GB" sz="2200" b="1" dirty="0" smtClean="0"/>
              <a:t> – </a:t>
            </a:r>
            <a:r>
              <a:rPr lang="en-GB" sz="2200" dirty="0" smtClean="0"/>
              <a:t>Herodotus was not Athenian but lived there for a period and was clearly sympathetic. Throughout his work he puts forward a pro-Athenian interpretation of events. E.g.:</a:t>
            </a:r>
          </a:p>
          <a:p>
            <a:pPr marL="342900" indent="-342900">
              <a:buFont typeface="Arial" panose="020B0604020202020204" pitchFamily="34" charset="0"/>
              <a:buChar char="•"/>
            </a:pPr>
            <a:r>
              <a:rPr lang="en-GB" sz="2200" b="1" dirty="0" smtClean="0"/>
              <a:t>He credits victory at Mycale exclusively to Athens despite the Greek forces being mixed and having Spartan leadership</a:t>
            </a:r>
          </a:p>
          <a:p>
            <a:endParaRPr lang="en-GB" sz="2200" b="1" dirty="0" smtClean="0"/>
          </a:p>
          <a:p>
            <a:r>
              <a:rPr lang="en-GB" sz="2200" dirty="0" smtClean="0"/>
              <a:t>Herodotus was also critical of other Greek states who at the time he was writing were hostile to Athens (Sparta and Corinth in particular). E.g.:</a:t>
            </a:r>
          </a:p>
          <a:p>
            <a:pPr marL="342900" indent="-342900">
              <a:buFont typeface="Arial" panose="020B0604020202020204" pitchFamily="34" charset="0"/>
              <a:buChar char="•"/>
            </a:pPr>
            <a:r>
              <a:rPr lang="en-GB" sz="2200" b="1" dirty="0" smtClean="0"/>
              <a:t>In the arguments for and against fighting at Salamis he portrays the Corinthian commander </a:t>
            </a:r>
            <a:r>
              <a:rPr lang="en-GB" sz="2200" b="1" dirty="0" err="1" smtClean="0"/>
              <a:t>Adeimantus</a:t>
            </a:r>
            <a:r>
              <a:rPr lang="en-GB" sz="2200" b="1" dirty="0" smtClean="0"/>
              <a:t> as a coward </a:t>
            </a:r>
          </a:p>
          <a:p>
            <a:pPr marL="342900" indent="-342900">
              <a:buFont typeface="Arial" panose="020B0604020202020204" pitchFamily="34" charset="0"/>
              <a:buChar char="•"/>
            </a:pPr>
            <a:r>
              <a:rPr lang="en-GB" sz="2200" b="1" dirty="0" smtClean="0"/>
              <a:t>Sparta are shown as reluctant to fight at Mycale and wanted instead to retreat behind the wall across the Isthmus</a:t>
            </a:r>
          </a:p>
        </p:txBody>
      </p:sp>
      <p:sp>
        <p:nvSpPr>
          <p:cNvPr id="7" name="TextBox 6"/>
          <p:cNvSpPr txBox="1"/>
          <p:nvPr/>
        </p:nvSpPr>
        <p:spPr>
          <a:xfrm>
            <a:off x="245516" y="5427886"/>
            <a:ext cx="11567659" cy="11387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b="1" dirty="0" smtClean="0"/>
              <a:t>LEADERS</a:t>
            </a:r>
            <a:r>
              <a:rPr lang="en-GB" sz="2200" b="1" dirty="0" smtClean="0"/>
              <a:t> – </a:t>
            </a:r>
            <a:r>
              <a:rPr lang="en-GB" sz="2200" dirty="0" smtClean="0"/>
              <a:t>Herodotus glorifies the role of Athenian leaders E.g. </a:t>
            </a:r>
          </a:p>
          <a:p>
            <a:pPr marL="342900" indent="-342900">
              <a:buFont typeface="Arial" panose="020B0604020202020204" pitchFamily="34" charset="0"/>
              <a:buChar char="•"/>
            </a:pPr>
            <a:r>
              <a:rPr lang="en-GB" sz="2200" b="1" dirty="0" smtClean="0"/>
              <a:t>Miltiades in persuading the Athenians to fight at Marathon</a:t>
            </a:r>
          </a:p>
          <a:p>
            <a:pPr marL="342900" indent="-342900">
              <a:buFont typeface="Arial" panose="020B0604020202020204" pitchFamily="34" charset="0"/>
              <a:buChar char="•"/>
            </a:pPr>
            <a:r>
              <a:rPr lang="en-GB" sz="2200" b="1" dirty="0" smtClean="0"/>
              <a:t>Themistocles for persuading the Greeks to fight at Salamis</a:t>
            </a:r>
          </a:p>
        </p:txBody>
      </p:sp>
    </p:spTree>
    <p:extLst>
      <p:ext uri="{BB962C8B-B14F-4D97-AF65-F5344CB8AC3E}">
        <p14:creationId xmlns:p14="http://schemas.microsoft.com/office/powerpoint/2010/main" val="20104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216</TotalTime>
  <Words>2784</Words>
  <Application>Microsoft Office PowerPoint</Application>
  <PresentationFormat>Widescreen</PresentationFormat>
  <Paragraphs>212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Bell MT</vt:lpstr>
      <vt:lpstr>Corbel</vt:lpstr>
      <vt:lpstr>Wingdings</vt:lpstr>
      <vt:lpstr>Wingdings 3</vt:lpstr>
      <vt:lpstr>Depth</vt:lpstr>
      <vt:lpstr>Ancient History Impact Session</vt:lpstr>
      <vt:lpstr>Structure and Technique – The Basics  </vt:lpstr>
      <vt:lpstr>The Essay Question </vt:lpstr>
      <vt:lpstr>The Essay Question </vt:lpstr>
      <vt:lpstr>The Essay Question </vt:lpstr>
      <vt:lpstr>The Interpretation Question </vt:lpstr>
      <vt:lpstr>The Interpretation Question </vt:lpstr>
      <vt:lpstr>Sources - Herodotus</vt:lpstr>
      <vt:lpstr>Sources - Herodotus</vt:lpstr>
      <vt:lpstr>Sources - Others</vt:lpstr>
      <vt:lpstr>Sources - Thucydides</vt:lpstr>
      <vt:lpstr>Sources – Plutarch </vt:lpstr>
      <vt:lpstr>Plutarch – some key sources </vt:lpstr>
      <vt:lpstr>Sources – Diodorus </vt:lpstr>
      <vt:lpstr>Diodorus – some key sources </vt:lpstr>
      <vt:lpstr>Sources – Aristophanes </vt:lpstr>
      <vt:lpstr>Aristophanes – some key sources </vt:lpstr>
      <vt:lpstr>Xenophon – some key sources </vt:lpstr>
      <vt:lpstr>Xenophon – some key sources </vt:lpstr>
      <vt:lpstr>Sources - Others</vt:lpstr>
      <vt:lpstr>To what extent did the outcome of conflicts during this period depend on the strengths and weaknesses of the leaders of each side?</vt:lpstr>
      <vt:lpstr>‘Relations between the Persians and the Greeks changed completely during this period.’ How far do you agree with his view?</vt:lpstr>
      <vt:lpstr>‘Both Sparta and Athens were led by their allies into conflicts which they did not want.’ To what extent do the sources support this view?</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History Impact Session</dc:title>
  <dc:creator>Jonathan Sparshott</dc:creator>
  <cp:lastModifiedBy>Jonathan Sparshott</cp:lastModifiedBy>
  <cp:revision>35</cp:revision>
  <dcterms:created xsi:type="dcterms:W3CDTF">2019-06-04T07:32:58Z</dcterms:created>
  <dcterms:modified xsi:type="dcterms:W3CDTF">2019-06-04T15:51:43Z</dcterms:modified>
</cp:coreProperties>
</file>