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6" r:id="rId4"/>
    <p:sldId id="259" r:id="rId5"/>
    <p:sldId id="271" r:id="rId6"/>
    <p:sldId id="260" r:id="rId7"/>
    <p:sldId id="268" r:id="rId8"/>
    <p:sldId id="263" r:id="rId9"/>
    <p:sldId id="267" r:id="rId10"/>
    <p:sldId id="269" r:id="rId11"/>
    <p:sldId id="270" r:id="rId12"/>
    <p:sldId id="261" r:id="rId13"/>
    <p:sldId id="262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022CB-E457-47CB-9BA7-BE748AA962CD}" v="9" dt="2019-05-21T19:37:32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364" y="1814642"/>
            <a:ext cx="7315200" cy="3255264"/>
          </a:xfrm>
        </p:spPr>
        <p:txBody>
          <a:bodyPr anchor="ctr"/>
          <a:lstStyle/>
          <a:p>
            <a:pPr algn="ctr"/>
            <a:r>
              <a:rPr lang="en-GB" dirty="0"/>
              <a:t>Roman Period Study </a:t>
            </a:r>
            <a:br>
              <a:rPr lang="en-GB" dirty="0"/>
            </a:br>
            <a:r>
              <a:rPr lang="en-GB" dirty="0"/>
              <a:t>Key Source Summary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10" y="1908737"/>
            <a:ext cx="2595215" cy="30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6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5835" y="1536174"/>
            <a:ext cx="7492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Josephus, </a:t>
            </a:r>
            <a:r>
              <a:rPr lang="en-GB" sz="24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Jewish Antiquities </a:t>
            </a:r>
          </a:p>
          <a:p>
            <a:endParaRPr lang="en-GB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AD 37- c.100 (written 93-94)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Worked as a translator for the Flavian emperors having previously been made a Roman citizen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One way to make the Flavians look good was to criticise the previous dynasty – the Julio-Claudians.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7" y="1558895"/>
            <a:ext cx="2413058" cy="36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1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5835" y="717024"/>
            <a:ext cx="7492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Josephus, </a:t>
            </a:r>
            <a:r>
              <a:rPr lang="en-GB" sz="24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Jewish Antiquities </a:t>
            </a:r>
          </a:p>
          <a:p>
            <a:endParaRPr lang="en-GB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Described Gaius’ attitude towards the imperial cult – he claimed honours ‘no longer appropriate for mortal men’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Gave an account of the assassination of Gaius and gave a damning account of his reign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Account of Claudius’ rise to power e.g. attempts of the Senate to persuade him against becoming emperor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Claimed that the people wanted emperors as they feared the ‘rapacity of the Senate’ – e.g. emperors protected them from the greed of the Senate.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7" y="1558895"/>
            <a:ext cx="2413058" cy="36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94" y="153544"/>
            <a:ext cx="10772775" cy="851472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Augustus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535" y="857004"/>
            <a:ext cx="8012463" cy="1938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Pliny, </a:t>
            </a:r>
            <a:r>
              <a: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Natural History</a:t>
            </a:r>
            <a:endParaRPr lang="en-GB" sz="20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/>
              <a:t>Written AD 77-79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Encyclopaedia</a:t>
            </a:r>
          </a:p>
          <a:p>
            <a:pPr marL="342900" indent="-342900">
              <a:buFontTx/>
              <a:buChar char="-"/>
            </a:pPr>
            <a:r>
              <a:rPr lang="en-GB" sz="2000" i="1" dirty="0"/>
              <a:t>Natural History </a:t>
            </a:r>
            <a:r>
              <a:rPr lang="en-GB" sz="2000" dirty="0"/>
              <a:t>claimed to cover the entire field of ancient knowledge </a:t>
            </a:r>
            <a:endParaRPr lang="en-GB" sz="2000" i="1" dirty="0"/>
          </a:p>
          <a:p>
            <a:pPr marL="342900" indent="-342900">
              <a:buFontTx/>
              <a:buChar char="-"/>
            </a:pPr>
            <a:r>
              <a:rPr lang="en-GB" sz="2000" dirty="0"/>
              <a:t>Writing after the Julio-Claudian dynasty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9535" y="4272505"/>
            <a:ext cx="8012463" cy="16312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0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Macrobius</a:t>
            </a:r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, </a:t>
            </a:r>
            <a:r>
              <a: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Saturnalia</a:t>
            </a: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/>
              <a:t>Written 5</a:t>
            </a:r>
            <a:r>
              <a:rPr lang="en-GB" sz="2000" baseline="30000" dirty="0"/>
              <a:t>th</a:t>
            </a:r>
            <a:r>
              <a:rPr lang="en-GB" sz="2000" dirty="0"/>
              <a:t> Century AD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Dialogue – a collection of supposed conversations at a fictional banquet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Based on ideas and facts from earlier writers</a:t>
            </a:r>
          </a:p>
        </p:txBody>
      </p:sp>
      <p:pic>
        <p:nvPicPr>
          <p:cNvPr id="1026" name="Picture 2" descr="Pliny the El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6" y="857004"/>
            <a:ext cx="16954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e/Macrobii_scipionis_saturnalorium_ludguni_paganum_1560.jpg/800px-Macrobii_scipionis_saturnalorium_ludguni_paganum_1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7" y="4189350"/>
            <a:ext cx="1055809" cy="17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1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s gestae divi augu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6" y="214468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1534" y="433580"/>
            <a:ext cx="7507778" cy="40934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Res Gestae </a:t>
            </a:r>
            <a:r>
              <a:rPr lang="en-GB" sz="20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Divi</a:t>
            </a:r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Augusti</a:t>
            </a:r>
            <a:endParaRPr lang="en-GB" sz="20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/>
              <a:t>AD 13/14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pPr marL="342900" indent="-342900">
              <a:buFontTx/>
              <a:buChar char="-"/>
            </a:pPr>
            <a:r>
              <a:rPr lang="en-GB" sz="2000" dirty="0"/>
              <a:t>Augustus’ official account of his rule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Very useful to understand what image Augustus wanted to project of himself and of the </a:t>
            </a:r>
            <a:r>
              <a:rPr lang="en-GB" sz="2000" dirty="0" err="1"/>
              <a:t>principate</a:t>
            </a:r>
            <a:r>
              <a:rPr lang="en-GB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The source is, however, official propaganda, presenting Augustus’ actions in the best possible light and excluding unfavourable events altogether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Augustus emphasises his restoration of the republic, his creation of the </a:t>
            </a:r>
            <a:r>
              <a:rPr lang="en-GB" sz="2000" dirty="0" err="1"/>
              <a:t>Pax</a:t>
            </a:r>
            <a:r>
              <a:rPr lang="en-GB" sz="2000" dirty="0"/>
              <a:t> Augusta, expansion of the empire, temple building, general building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1774" y="4719421"/>
            <a:ext cx="386055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u="sng" dirty="0">
                <a:latin typeface="Californian FB" panose="0207040306080B030204" pitchFamily="18" charset="0"/>
              </a:rPr>
              <a:t>Restoring the Republic</a:t>
            </a:r>
            <a:endParaRPr lang="en-GB" sz="16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16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1600" b="1" dirty="0">
                <a:latin typeface="Californian FB" panose="0207040306080B030204" pitchFamily="18" charset="0"/>
              </a:rPr>
              <a:t>“After I had put an end to civil wars, although by everyone’s agreement I had power over everything, I transferred the state from my power into the control of the Roman senate and people.”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3230" y="4719422"/>
            <a:ext cx="442024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u="sng" dirty="0">
                <a:latin typeface="Californian FB" panose="0207040306080B030204" pitchFamily="18" charset="0"/>
              </a:rPr>
              <a:t>Restoring Roman Values</a:t>
            </a:r>
            <a:endParaRPr lang="en-GB" sz="1600" b="1" i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16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1600" b="1" dirty="0">
                <a:latin typeface="Californian FB" panose="0207040306080B030204" pitchFamily="18" charset="0"/>
              </a:rPr>
              <a:t>“By means of new laws brought in under my sponsorship I revived many exemplary ancestral practices which were by then dying out in our generation, and I myself handed down to later generations exemplary practices for them to imitate.” </a:t>
            </a:r>
          </a:p>
        </p:txBody>
      </p:sp>
    </p:spTree>
    <p:extLst>
      <p:ext uri="{BB962C8B-B14F-4D97-AF65-F5344CB8AC3E}">
        <p14:creationId xmlns:p14="http://schemas.microsoft.com/office/powerpoint/2010/main" val="311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B0490B-117C-4209-9892-02D84B432BB7}"/>
              </a:ext>
            </a:extLst>
          </p:cNvPr>
          <p:cNvGrpSpPr/>
          <p:nvPr/>
        </p:nvGrpSpPr>
        <p:grpSpPr>
          <a:xfrm>
            <a:off x="858714" y="3598462"/>
            <a:ext cx="10811555" cy="3026623"/>
            <a:chOff x="858714" y="3598462"/>
            <a:chExt cx="10811555" cy="3026623"/>
          </a:xfrm>
        </p:grpSpPr>
        <p:sp>
          <p:nvSpPr>
            <p:cNvPr id="11" name="TextBox 10"/>
            <p:cNvSpPr txBox="1"/>
            <p:nvPr/>
          </p:nvSpPr>
          <p:spPr>
            <a:xfrm>
              <a:off x="3518167" y="3762763"/>
              <a:ext cx="8152102" cy="28623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Horace </a:t>
              </a:r>
              <a:r>
                <a:rPr lang="en-GB" sz="2000" b="1" i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Odes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 </a:t>
              </a:r>
              <a:endPara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Written 23 BC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Official poet under Augustus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Maecenas was his patron who was in turn a close adviser of Augustus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His work projects an official image of Augustus’ rule (in particular when referring to victory at Actium)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Very supportive of Augustus’ moral reforms – Horace liked the idea of traditional Roman values and a return to traditional ways of life</a:t>
              </a:r>
            </a:p>
            <a:p>
              <a:pPr marL="342900" indent="-342900">
                <a:buFontTx/>
                <a:buChar char="-"/>
              </a:pPr>
              <a:endParaRPr lang="en-GB" sz="2000" dirty="0"/>
            </a:p>
          </p:txBody>
        </p:sp>
        <p:pic>
          <p:nvPicPr>
            <p:cNvPr id="3074" name="Picture 2" descr="https://upload.wikimedia.org/wikipedia/commons/9/95/Quintus_Horatius_Flaccu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14" y="3598462"/>
              <a:ext cx="1300691" cy="257536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BCCBD5-DA7B-462A-981C-23D174AD9C62}"/>
              </a:ext>
            </a:extLst>
          </p:cNvPr>
          <p:cNvGrpSpPr/>
          <p:nvPr/>
        </p:nvGrpSpPr>
        <p:grpSpPr>
          <a:xfrm>
            <a:off x="558800" y="1010883"/>
            <a:ext cx="11111469" cy="2373983"/>
            <a:chOff x="558800" y="1010883"/>
            <a:chExt cx="11111469" cy="2373983"/>
          </a:xfrm>
        </p:grpSpPr>
        <p:sp>
          <p:nvSpPr>
            <p:cNvPr id="9" name="TextBox 8"/>
            <p:cNvSpPr txBox="1"/>
            <p:nvPr/>
          </p:nvSpPr>
          <p:spPr>
            <a:xfrm>
              <a:off x="3518167" y="1138097"/>
              <a:ext cx="8152102" cy="19389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Virgil </a:t>
              </a:r>
              <a:r>
                <a:rPr lang="en-GB" sz="2000" b="1" u="sng" dirty="0" err="1">
                  <a:solidFill>
                    <a:srgbClr val="002060"/>
                  </a:solidFill>
                  <a:latin typeface="Californian FB" panose="0207040306080B030204" pitchFamily="18" charset="0"/>
                </a:rPr>
                <a:t>Aneid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Written c. 29-19 BC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Official poet under Augustus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Maecenas was his patron who was in turn a close adviser of Augustus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His work projects an official image of Augustus’ rule (in particular when referring to victory at Actium)</a:t>
              </a:r>
            </a:p>
          </p:txBody>
        </p:sp>
        <p:pic>
          <p:nvPicPr>
            <p:cNvPr id="3076" name="Picture 4" descr="Image result for virg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0" y="1010883"/>
              <a:ext cx="1900520" cy="23739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73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46208" y="1013333"/>
            <a:ext cx="11099584" cy="2246769"/>
            <a:chOff x="448190" y="4725586"/>
            <a:chExt cx="11099584" cy="2246769"/>
          </a:xfrm>
        </p:grpSpPr>
        <p:sp>
          <p:nvSpPr>
            <p:cNvPr id="6" name="TextBox 5"/>
            <p:cNvSpPr txBox="1"/>
            <p:nvPr/>
          </p:nvSpPr>
          <p:spPr>
            <a:xfrm>
              <a:off x="3395672" y="4725586"/>
              <a:ext cx="8152102" cy="2246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Ovid, </a:t>
              </a:r>
              <a:r>
                <a:rPr lang="en-GB" sz="2000" b="1" i="1" u="sng" dirty="0" err="1">
                  <a:solidFill>
                    <a:srgbClr val="002060"/>
                  </a:solidFill>
                  <a:latin typeface="Californian FB" panose="0207040306080B030204" pitchFamily="18" charset="0"/>
                </a:rPr>
                <a:t>Fasti</a:t>
              </a:r>
              <a:endPara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Written c. AD 17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Poetry written during the rule of Augustus about the Roman religious calendar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Ovid was banished by Augustus in AD 8 for an unknown offence. </a:t>
              </a:r>
              <a:r>
                <a:rPr lang="en-GB" sz="2000" i="1" dirty="0" err="1"/>
                <a:t>Fasti</a:t>
              </a:r>
              <a:r>
                <a:rPr lang="en-GB" sz="2000" i="1" dirty="0"/>
                <a:t> </a:t>
              </a:r>
              <a:r>
                <a:rPr lang="en-GB" sz="2000" dirty="0"/>
                <a:t>was patriotic and flattering to Augustus possibly to encourage him to let in return to Rome</a:t>
              </a:r>
            </a:p>
          </p:txBody>
        </p:sp>
        <p:pic>
          <p:nvPicPr>
            <p:cNvPr id="7" name="Picture 4" descr="https://www.poets.org/sites/default/files/styles/286x289/public/images/biographies/Ovid_NewBioImage.png?itok=3dMPfk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90" y="4967635"/>
              <a:ext cx="1744371" cy="176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DCB49D-8195-447D-A7FF-C35FD939C458}"/>
              </a:ext>
            </a:extLst>
          </p:cNvPr>
          <p:cNvSpPr txBox="1"/>
          <p:nvPr/>
        </p:nvSpPr>
        <p:spPr>
          <a:xfrm>
            <a:off x="3600450" y="3571875"/>
            <a:ext cx="784860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u="sng" dirty="0"/>
              <a:t>Other Sources: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Seneca the Younger</a:t>
            </a:r>
          </a:p>
          <a:p>
            <a:pPr marL="285750" indent="-285750">
              <a:buFontTx/>
              <a:buChar char="-"/>
            </a:pPr>
            <a:r>
              <a:rPr lang="en-GB" dirty="0"/>
              <a:t>Tiberius’ Letter to the people of </a:t>
            </a:r>
            <a:r>
              <a:rPr lang="en-GB" dirty="0" err="1"/>
              <a:t>Gytheion</a:t>
            </a:r>
            <a:r>
              <a:rPr lang="en-GB" dirty="0"/>
              <a:t>, AD 15</a:t>
            </a:r>
          </a:p>
          <a:p>
            <a:pPr marL="285750" indent="-285750">
              <a:buFontTx/>
              <a:buChar char="-"/>
            </a:pPr>
            <a:r>
              <a:rPr lang="en-GB" dirty="0"/>
              <a:t>Claudius’ Letter to the people of Alexandria, AD 41</a:t>
            </a:r>
          </a:p>
          <a:p>
            <a:pPr marL="285750" indent="-285750">
              <a:buFontTx/>
              <a:buChar char="-"/>
            </a:pPr>
            <a:r>
              <a:rPr lang="en-GB" dirty="0"/>
              <a:t>Strabo – the division of the empire under Augustus and creation of a fire service</a:t>
            </a:r>
          </a:p>
          <a:p>
            <a:pPr marL="285750" indent="-285750">
              <a:buFontTx/>
              <a:buChar char="-"/>
            </a:pPr>
            <a:r>
              <a:rPr lang="en-GB" dirty="0"/>
              <a:t>Edicts of Cyrene 7-6BC</a:t>
            </a:r>
          </a:p>
          <a:p>
            <a:pPr marL="285750" indent="-285750">
              <a:buFontTx/>
              <a:buChar char="-"/>
            </a:pPr>
            <a:r>
              <a:rPr lang="en-GB" dirty="0"/>
              <a:t>Altar to the Numen of Augustus in Narbonne (Gaul) AD 12-13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1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</a:rPr>
              <a:t>Prescribed Source - Suetonius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5676" y="685216"/>
            <a:ext cx="80992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</a:rPr>
              <a:t>Suetonius </a:t>
            </a:r>
            <a:r>
              <a:rPr lang="en-GB" sz="2000" b="1" i="1" u="sng" dirty="0">
                <a:solidFill>
                  <a:srgbClr val="002060"/>
                </a:solidFill>
              </a:rPr>
              <a:t>Lives of the Caesars</a:t>
            </a:r>
            <a:r>
              <a:rPr lang="en-GB" sz="2000" dirty="0">
                <a:solidFill>
                  <a:srgbClr val="002060"/>
                </a:solidFill>
              </a:rPr>
              <a:t>  </a:t>
            </a:r>
            <a:r>
              <a:rPr lang="en-GB" sz="2000" dirty="0"/>
              <a:t>(AD 70-c.140)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Came from the equestrian rank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Worked in the imperial court under Emperors Trajan and Hadrian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Writing in the early second-century 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Most famous work – </a:t>
            </a:r>
            <a:r>
              <a:rPr lang="en-GB" sz="2200" i="1" dirty="0"/>
              <a:t>Lives of the Caesars</a:t>
            </a:r>
            <a:r>
              <a:rPr lang="en-GB" sz="2200" dirty="0"/>
              <a:t> which covered 12 emperors from Julius Caesar onwards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His works were biographies designed to satisfy general curiosity about the emperors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Included gossip, rumour and trivial details to make his subjects appear more human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Wanted to readers to make judgements about the moral character of the emperors and also for his accounts to be dramatic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Had access to the imperial archives as ‘director of the imperial libraries’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Along with </a:t>
            </a:r>
            <a:r>
              <a:rPr lang="en-GB" sz="2200" b="1" dirty="0"/>
              <a:t>Tacitus</a:t>
            </a:r>
            <a:r>
              <a:rPr lang="en-GB" sz="2200" dirty="0"/>
              <a:t>, the main source for our period</a:t>
            </a:r>
          </a:p>
        </p:txBody>
      </p:sp>
      <p:pic>
        <p:nvPicPr>
          <p:cNvPr id="2050" name="Picture 2" descr="http://octavianchronicles.com/wp-content/uploads/2013/03/Nuremberg_chronicles_f_111r_1re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4" y="2423680"/>
            <a:ext cx="1709247" cy="1709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1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</a:rPr>
              <a:t>Prescribed Source - Suetonius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5676" y="685216"/>
            <a:ext cx="80992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</a:rPr>
              <a:t>Suetonius </a:t>
            </a:r>
            <a:r>
              <a:rPr lang="en-GB" sz="2000" b="1" i="1" u="sng" dirty="0">
                <a:solidFill>
                  <a:srgbClr val="002060"/>
                </a:solidFill>
              </a:rPr>
              <a:t>Lives of the Caesars</a:t>
            </a:r>
            <a:r>
              <a:rPr lang="en-GB" sz="2000" dirty="0">
                <a:solidFill>
                  <a:srgbClr val="002060"/>
                </a:solidFill>
              </a:rPr>
              <a:t>  </a:t>
            </a:r>
            <a:r>
              <a:rPr lang="en-GB" sz="2000" dirty="0"/>
              <a:t>(SOME KEY SOURCES)</a:t>
            </a:r>
          </a:p>
          <a:p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Says that the gates to the temple of Janus </a:t>
            </a:r>
            <a:r>
              <a:rPr lang="en-GB" sz="2000" dirty="0" err="1"/>
              <a:t>Quirnus</a:t>
            </a:r>
            <a:r>
              <a:rPr lang="en-GB" sz="2000" dirty="0"/>
              <a:t> were closed three times during Augustus; rule – </a:t>
            </a:r>
            <a:r>
              <a:rPr lang="en-GB" sz="2000" dirty="0" err="1"/>
              <a:t>Pax</a:t>
            </a:r>
            <a:r>
              <a:rPr lang="en-GB" sz="2000" dirty="0"/>
              <a:t> Augusta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Gives detail on Augustus’ administrative reforms in Rome and reforms to the Senate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Recognised that Tiberius made a good start to his rule and gradually showed that he was </a:t>
            </a:r>
            <a:r>
              <a:rPr lang="en-GB" sz="2000" dirty="0" err="1"/>
              <a:t>princeps</a:t>
            </a:r>
            <a:r>
              <a:rPr lang="en-GB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Tiberius vetoed all bills for the dedication of temples to himself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Romans shouted ‘To the Tiber with Tiberius’ on news of his death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Enthusiastic reception for Gaius – Chick, star, baby – also set aside Tiberius’ will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The people demanded Claudius be made emperor after the death of </a:t>
            </a:r>
            <a:r>
              <a:rPr lang="en-GB" sz="2000" dirty="0" smtClean="0"/>
              <a:t>Gaius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Claudius’ relationship with the plebs – calls everyone ‘My lords’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Gives detail on Nero’s golden five years and his love of music and Greek culture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Describes the assassination attempts of Agrippina the Younger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Account of the Great Fire and the building of the </a:t>
            </a:r>
            <a:r>
              <a:rPr lang="en-GB" sz="2000" dirty="0" err="1"/>
              <a:t>Domus</a:t>
            </a:r>
            <a:r>
              <a:rPr lang="en-GB" sz="2000" dirty="0"/>
              <a:t> Aureus </a:t>
            </a:r>
          </a:p>
        </p:txBody>
      </p:sp>
      <p:pic>
        <p:nvPicPr>
          <p:cNvPr id="2050" name="Picture 2" descr="http://octavianchronicles.com/wp-content/uploads/2013/03/Nuremberg_chronicles_f_111r_1re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4" y="2423680"/>
            <a:ext cx="1709247" cy="1709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1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8624" y="929120"/>
            <a:ext cx="7753643" cy="44012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Velleius Paterculus, </a:t>
            </a:r>
            <a:r>
              <a: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History of Rome </a:t>
            </a:r>
            <a:endParaRPr lang="en-GB" sz="20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/>
              <a:t>Written c. AD 30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A history of Rome from the Trojan war to AD 29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Paterculus was a military officer and then politician during the reigns of Augustus and Tiberius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He offers a first-hand account and perspective on events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He had particular insight into the emperors’ political decision as he was a senator</a:t>
            </a:r>
          </a:p>
          <a:p>
            <a:pPr marL="342900" indent="-342900">
              <a:buFontTx/>
              <a:buChar char="-"/>
            </a:pPr>
            <a:r>
              <a:rPr lang="en-GB" sz="2000" i="1" dirty="0"/>
              <a:t>HOWEVER</a:t>
            </a:r>
            <a:r>
              <a:rPr lang="en-GB" sz="2000" dirty="0"/>
              <a:t> – Paterculus owed his position to Augustus and Tiberius so is very supportive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He was writing during the reign of Tiberius whom he singles out for praise (Tiberius restored ‘treason trials’ meaning that it was dangerous to criticise him)</a:t>
            </a:r>
          </a:p>
        </p:txBody>
      </p:sp>
      <p:pic>
        <p:nvPicPr>
          <p:cNvPr id="1026" name="Picture 2" descr="Image result for velleius pater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7" y="1392899"/>
            <a:ext cx="2472424" cy="37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1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8624" y="929120"/>
            <a:ext cx="7753643" cy="3477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Velleius Paterculus, </a:t>
            </a:r>
            <a:r>
              <a: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History of Rome </a:t>
            </a:r>
            <a:endParaRPr lang="en-GB" sz="20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457200" indent="-457200">
              <a:buAutoNum type="arabicPeriod"/>
            </a:pPr>
            <a:r>
              <a:rPr lang="en-GB" sz="2000" dirty="0"/>
              <a:t>Claimed that Augustus restored the traditional forms of government of the republic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Detail on Augustus' successors and the rise of Tiberius 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Highlights of Tiberius' reign e.g. building programme 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Positive accounts of Tiberius' handling of the German mutinies and of Sejanus' role </a:t>
            </a:r>
          </a:p>
        </p:txBody>
      </p:sp>
      <p:pic>
        <p:nvPicPr>
          <p:cNvPr id="1026" name="Picture 2" descr="Image result for velleius pater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7" y="1392899"/>
            <a:ext cx="2472424" cy="37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2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4032" y="716213"/>
            <a:ext cx="10595280" cy="5718454"/>
            <a:chOff x="896980" y="2014579"/>
            <a:chExt cx="10595280" cy="5718454"/>
          </a:xfrm>
        </p:grpSpPr>
        <p:sp>
          <p:nvSpPr>
            <p:cNvPr id="10" name="TextBox 9"/>
            <p:cNvSpPr txBox="1"/>
            <p:nvPr/>
          </p:nvSpPr>
          <p:spPr>
            <a:xfrm>
              <a:off x="3984482" y="2014579"/>
              <a:ext cx="7507778" cy="5718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Tacitus, </a:t>
              </a:r>
              <a:r>
                <a:rPr lang="en-GB" sz="2000" b="1" i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Annals</a:t>
              </a:r>
              <a:endPara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endParaRPr>
            </a:p>
            <a:p>
              <a:endParaRPr lang="en-GB" sz="2000" b="1" dirty="0">
                <a:latin typeface="Californian FB" panose="0207040306080B0302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AD 56/7-c.117</a:t>
              </a:r>
            </a:p>
            <a:p>
              <a:pPr marL="342900" indent="-342900">
                <a:buFontTx/>
                <a:buChar char="-"/>
              </a:pPr>
              <a:endParaRPr lang="en-GB" sz="2000" dirty="0"/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Held political office and was in the Senate. Would achieve the rank of Consul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Two main works are </a:t>
              </a:r>
              <a:r>
                <a:rPr lang="en-GB" sz="2000" i="1" dirty="0"/>
                <a:t>The Histories </a:t>
              </a:r>
              <a:r>
                <a:rPr lang="en-GB" sz="2000" dirty="0"/>
                <a:t>and  </a:t>
              </a:r>
              <a:r>
                <a:rPr lang="en-GB" sz="2000" i="1" dirty="0"/>
                <a:t>The Annals</a:t>
              </a:r>
              <a:endParaRPr lang="en-GB" sz="2000" dirty="0"/>
            </a:p>
            <a:p>
              <a:pPr marL="342900" indent="-342900">
                <a:buFontTx/>
                <a:buChar char="-"/>
              </a:pPr>
              <a:r>
                <a:rPr lang="en-GB" sz="2000" i="1" dirty="0"/>
                <a:t>The Annals </a:t>
              </a:r>
              <a:r>
                <a:rPr lang="en-GB" sz="2000" dirty="0"/>
                <a:t>is a year-by-year narrative written Early 2</a:t>
              </a:r>
              <a:r>
                <a:rPr lang="en-GB" sz="2000" baseline="30000" dirty="0"/>
                <a:t>nd</a:t>
              </a:r>
              <a:r>
                <a:rPr lang="en-GB" sz="2000" dirty="0"/>
                <a:t> Century AD and covering the period AD 14-68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Not a contemporary account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Very little detail on Augustus and his </a:t>
              </a:r>
              <a:r>
                <a:rPr lang="en-GB" sz="2000" dirty="0" err="1"/>
                <a:t>principate</a:t>
              </a:r>
              <a:endParaRPr lang="en-GB" sz="2000" dirty="0"/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Critical of absolute power i.e. one person holding all the power of the state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He admired traditional values of the Roman Republic (although he had never experienced this)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A supporter of the Senate and its position in society but critical of how passive and obedient it had become under the emperors</a:t>
              </a:r>
            </a:p>
            <a:p>
              <a:pPr marL="342900" indent="-342900">
                <a:buFontTx/>
                <a:buChar char="-"/>
              </a:pPr>
              <a:endParaRPr lang="en-GB" sz="2000" b="1" dirty="0">
                <a:latin typeface="Californian FB" panose="0207040306080B030204" pitchFamily="18" charset="0"/>
              </a:endParaRPr>
            </a:p>
          </p:txBody>
        </p:sp>
        <p:pic>
          <p:nvPicPr>
            <p:cNvPr id="2050" name="Picture 2" descr="https://upload.wikimedia.org/wikipedia/commons/thumb/2/23/CiceroBust.jpg/170px-CiceroBu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80" y="3300768"/>
              <a:ext cx="1724369" cy="254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9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4032" y="716213"/>
            <a:ext cx="11106666" cy="5139869"/>
            <a:chOff x="896980" y="2014579"/>
            <a:chExt cx="11106666" cy="5139869"/>
          </a:xfrm>
        </p:grpSpPr>
        <p:sp>
          <p:nvSpPr>
            <p:cNvPr id="10" name="TextBox 9"/>
            <p:cNvSpPr txBox="1"/>
            <p:nvPr/>
          </p:nvSpPr>
          <p:spPr>
            <a:xfrm>
              <a:off x="3732483" y="2014579"/>
              <a:ext cx="8271163" cy="51398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Tacitus, </a:t>
              </a:r>
              <a:r>
                <a:rPr lang="en-GB" sz="2000" b="1" i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Annals</a:t>
              </a:r>
              <a:endPara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endParaRPr>
            </a:p>
            <a:p>
              <a:endParaRPr lang="en-GB" sz="2000" b="1" dirty="0">
                <a:latin typeface="Californian FB" panose="0207040306080B030204" pitchFamily="18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Augustus seduced the soldiery with gifts and arrogated (collected) all the powers of the state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No one was left alive who remembered the true republic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Detailed accounts of the German mutinies and the </a:t>
              </a:r>
              <a:r>
                <a:rPr lang="en-GB" dirty="0" err="1"/>
                <a:t>Tacfarinas</a:t>
              </a:r>
              <a:r>
                <a:rPr lang="en-GB" dirty="0"/>
                <a:t> revolt under Tiberius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Claims Tiberius pretended to rule through the Senate but assumed full control whilst the Senate ‘rushed to servitude’.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Criticises Agrippina’s role under Claudius and Nero claiming that she engineered the succession of her son.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Claudius’ senatorial reforms – </a:t>
              </a:r>
              <a:r>
                <a:rPr lang="en-GB" dirty="0" err="1"/>
                <a:t>Gauls</a:t>
              </a:r>
              <a:r>
                <a:rPr lang="en-GB" dirty="0"/>
                <a:t>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Describes Nero’s love of Greek culture – his competitions in Greece ad then Rome, involvement of equestrians and senators. Argues that Nero was infecting Roman morals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Account of the Fire of Rome – Doesn’t claim explicitly that Nero started it but that he profited from the fire.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Account of Nero’s reign ends in AD 66</a:t>
              </a:r>
            </a:p>
          </p:txBody>
        </p:sp>
        <p:pic>
          <p:nvPicPr>
            <p:cNvPr id="2050" name="Picture 2" descr="https://upload.wikimedia.org/wikipedia/commons/thumb/2/23/CiceroBust.jpg/170px-CiceroBu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80" y="3300768"/>
              <a:ext cx="1724369" cy="254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1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31169" y="804948"/>
            <a:ext cx="7492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Cassius </a:t>
            </a:r>
            <a:r>
              <a:rPr lang="en-GB" sz="24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Dio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 </a:t>
            </a:r>
            <a:r>
              <a:rPr lang="en-GB" sz="24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The Roman History </a:t>
            </a:r>
          </a:p>
          <a:p>
            <a:endParaRPr lang="en-GB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c. AD 155 to c. 235 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senator from a Greek/Roman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His work attempted to tell the full history of Rome from its mythological founding onwards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Lived during a period of instability in the Roman empire and his views comments on the Julio-Claudians were often designed to make comments on his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Only part of his work survives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7" name="Picture 2" descr="https://i.ebayimg.com/images/g/LxAAAOSw0A9aIysc/s-l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" y="1220447"/>
            <a:ext cx="2884792" cy="44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1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31169" y="804948"/>
            <a:ext cx="74924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Cassius </a:t>
            </a:r>
            <a:r>
              <a:rPr lang="en-GB" sz="24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Dio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 </a:t>
            </a:r>
            <a:r>
              <a:rPr lang="en-GB" sz="24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The Roman History </a:t>
            </a:r>
          </a:p>
          <a:p>
            <a:endParaRPr lang="en-GB" sz="24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Argued that Augustus became a king in all but name – gives lots of detail on the First Constitutional Settlement in 27 BC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Detailed account of Sejanus’ downfall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 Gaius’ attitude towards the Senate – Gaius acting as Tiberius reintroducing the treason trials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Criticism of Gaius’ behaviour and attitude towards the imperial cult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Criticism of Messalina’s sexual behaviour under Claudius and of the role of his freedmen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One of two detailed accounts of Nero’s downfall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7" name="Picture 2" descr="https://i.ebayimg.com/images/g/LxAAAOSw0A9aIysc/s-l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" y="1220447"/>
            <a:ext cx="2884792" cy="44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0599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101</TotalTime>
  <Words>1436</Words>
  <Application>Microsoft Office PowerPoint</Application>
  <PresentationFormat>Widescreen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Californian FB</vt:lpstr>
      <vt:lpstr>Corbel</vt:lpstr>
      <vt:lpstr>Wingdings 2</vt:lpstr>
      <vt:lpstr>Frame</vt:lpstr>
      <vt:lpstr>Roman Period Study  Key Source Summary </vt:lpstr>
      <vt:lpstr>Prescribed Source - Suetonius</vt:lpstr>
      <vt:lpstr>Prescribed Source - Suetonius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Augustus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Period Study  Key Source Summary</dc:title>
  <dc:creator>Jonathan Sparshott</dc:creator>
  <cp:lastModifiedBy>Jonathan Sparshott</cp:lastModifiedBy>
  <cp:revision>52</cp:revision>
  <dcterms:created xsi:type="dcterms:W3CDTF">2019-05-21T13:49:54Z</dcterms:created>
  <dcterms:modified xsi:type="dcterms:W3CDTF">2019-05-23T15:28:36Z</dcterms:modified>
</cp:coreProperties>
</file>