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78" r:id="rId3"/>
    <p:sldId id="258" r:id="rId4"/>
    <p:sldId id="266" r:id="rId5"/>
    <p:sldId id="259" r:id="rId6"/>
    <p:sldId id="271" r:id="rId7"/>
    <p:sldId id="260" r:id="rId8"/>
    <p:sldId id="268" r:id="rId9"/>
    <p:sldId id="263" r:id="rId10"/>
    <p:sldId id="267" r:id="rId11"/>
    <p:sldId id="269" r:id="rId12"/>
    <p:sldId id="270" r:id="rId13"/>
    <p:sldId id="261" r:id="rId14"/>
    <p:sldId id="262" r:id="rId15"/>
    <p:sldId id="264" r:id="rId16"/>
    <p:sldId id="272" r:id="rId17"/>
    <p:sldId id="265" r:id="rId18"/>
    <p:sldId id="279" r:id="rId19"/>
    <p:sldId id="280" r:id="rId20"/>
    <p:sldId id="273" r:id="rId21"/>
    <p:sldId id="274" r:id="rId22"/>
    <p:sldId id="276" r:id="rId23"/>
    <p:sldId id="277"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141222-5C4C-4A8D-A8D4-124CA52F0844}" v="15" dt="2019-06-11T21:19:46.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0" autoAdjust="0"/>
    <p:restoredTop sz="94660"/>
  </p:normalViewPr>
  <p:slideViewPr>
    <p:cSldViewPr snapToGrid="0">
      <p:cViewPr>
        <p:scale>
          <a:sx n="75" d="100"/>
          <a:sy n="75" d="100"/>
        </p:scale>
        <p:origin x="1596" y="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Sparshott" userId="be90ed414e241e3d" providerId="LiveId" clId="{9F141222-5C4C-4A8D-A8D4-124CA52F0844}"/>
    <pc:docChg chg="undo custSel addSld modSld sldOrd">
      <pc:chgData name="Jonathan Sparshott" userId="be90ed414e241e3d" providerId="LiveId" clId="{9F141222-5C4C-4A8D-A8D4-124CA52F0844}" dt="2019-06-11T21:35:00.737" v="5448" actId="20577"/>
      <pc:docMkLst>
        <pc:docMk/>
      </pc:docMkLst>
      <pc:sldChg chg="modSp">
        <pc:chgData name="Jonathan Sparshott" userId="be90ed414e241e3d" providerId="LiveId" clId="{9F141222-5C4C-4A8D-A8D4-124CA52F0844}" dt="2019-06-11T20:49:03.368" v="146" actId="313"/>
        <pc:sldMkLst>
          <pc:docMk/>
          <pc:sldMk cId="1407307695" sldId="264"/>
        </pc:sldMkLst>
        <pc:spChg chg="mod">
          <ac:chgData name="Jonathan Sparshott" userId="be90ed414e241e3d" providerId="LiveId" clId="{9F141222-5C4C-4A8D-A8D4-124CA52F0844}" dt="2019-06-11T20:49:03.368" v="146" actId="313"/>
          <ac:spMkLst>
            <pc:docMk/>
            <pc:sldMk cId="1407307695" sldId="264"/>
            <ac:spMk id="9" creationId="{00000000-0000-0000-0000-000000000000}"/>
          </ac:spMkLst>
        </pc:spChg>
      </pc:sldChg>
      <pc:sldChg chg="delSp">
        <pc:chgData name="Jonathan Sparshott" userId="be90ed414e241e3d" providerId="LiveId" clId="{9F141222-5C4C-4A8D-A8D4-124CA52F0844}" dt="2019-06-11T20:57:17.695" v="767" actId="478"/>
        <pc:sldMkLst>
          <pc:docMk/>
          <pc:sldMk cId="1987170691" sldId="265"/>
        </pc:sldMkLst>
        <pc:spChg chg="del">
          <ac:chgData name="Jonathan Sparshott" userId="be90ed414e241e3d" providerId="LiveId" clId="{9F141222-5C4C-4A8D-A8D4-124CA52F0844}" dt="2019-06-11T20:57:17.695" v="767" actId="478"/>
          <ac:spMkLst>
            <pc:docMk/>
            <pc:sldMk cId="1987170691" sldId="265"/>
            <ac:spMk id="2" creationId="{00000000-0000-0000-0000-000000000000}"/>
          </ac:spMkLst>
        </pc:spChg>
      </pc:sldChg>
      <pc:sldChg chg="modSp add">
        <pc:chgData name="Jonathan Sparshott" userId="be90ed414e241e3d" providerId="LiveId" clId="{9F141222-5C4C-4A8D-A8D4-124CA52F0844}" dt="2019-06-11T20:56:52.262" v="766" actId="20577"/>
        <pc:sldMkLst>
          <pc:docMk/>
          <pc:sldMk cId="3188024805" sldId="272"/>
        </pc:sldMkLst>
        <pc:spChg chg="mod">
          <ac:chgData name="Jonathan Sparshott" userId="be90ed414e241e3d" providerId="LiveId" clId="{9F141222-5C4C-4A8D-A8D4-124CA52F0844}" dt="2019-06-11T20:56:52.262" v="766" actId="20577"/>
          <ac:spMkLst>
            <pc:docMk/>
            <pc:sldMk cId="3188024805" sldId="272"/>
            <ac:spMk id="9" creationId="{00000000-0000-0000-0000-000000000000}"/>
          </ac:spMkLst>
        </pc:spChg>
        <pc:spChg chg="mod">
          <ac:chgData name="Jonathan Sparshott" userId="be90ed414e241e3d" providerId="LiveId" clId="{9F141222-5C4C-4A8D-A8D4-124CA52F0844}" dt="2019-06-11T20:56:46.528" v="764" actId="1076"/>
          <ac:spMkLst>
            <pc:docMk/>
            <pc:sldMk cId="3188024805" sldId="272"/>
            <ac:spMk id="11" creationId="{00000000-0000-0000-0000-000000000000}"/>
          </ac:spMkLst>
        </pc:spChg>
        <pc:grpChg chg="mod">
          <ac:chgData name="Jonathan Sparshott" userId="be90ed414e241e3d" providerId="LiveId" clId="{9F141222-5C4C-4A8D-A8D4-124CA52F0844}" dt="2019-06-11T20:45:43.794" v="1" actId="1076"/>
          <ac:grpSpMkLst>
            <pc:docMk/>
            <pc:sldMk cId="3188024805" sldId="272"/>
            <ac:grpSpMk id="2" creationId="{D4BCCBD5-DA7B-462A-981C-23D174AD9C62}"/>
          </ac:grpSpMkLst>
        </pc:grpChg>
      </pc:sldChg>
      <pc:sldChg chg="addSp delSp modSp add">
        <pc:chgData name="Jonathan Sparshott" userId="be90ed414e241e3d" providerId="LiveId" clId="{9F141222-5C4C-4A8D-A8D4-124CA52F0844}" dt="2019-06-11T21:11:10.383" v="2434" actId="2161"/>
        <pc:sldMkLst>
          <pc:docMk/>
          <pc:sldMk cId="1743731800" sldId="273"/>
        </pc:sldMkLst>
        <pc:spChg chg="add del mod">
          <ac:chgData name="Jonathan Sparshott" userId="be90ed414e241e3d" providerId="LiveId" clId="{9F141222-5C4C-4A8D-A8D4-124CA52F0844}" dt="2019-06-11T21:11:06.615" v="2432" actId="478"/>
          <ac:spMkLst>
            <pc:docMk/>
            <pc:sldMk cId="1743731800" sldId="273"/>
            <ac:spMk id="6" creationId="{52F2160B-D9C1-46EE-8C80-B52D3F0320B1}"/>
          </ac:spMkLst>
        </pc:spChg>
        <pc:graphicFrameChg chg="add del mod modGraphic">
          <ac:chgData name="Jonathan Sparshott" userId="be90ed414e241e3d" providerId="LiveId" clId="{9F141222-5C4C-4A8D-A8D4-124CA52F0844}" dt="2019-06-11T21:11:10.383" v="2434" actId="2161"/>
          <ac:graphicFrameMkLst>
            <pc:docMk/>
            <pc:sldMk cId="1743731800" sldId="273"/>
            <ac:graphicFrameMk id="4" creationId="{54ECCD1B-886E-4E3E-9990-D1FD75D0BC5B}"/>
          </ac:graphicFrameMkLst>
        </pc:graphicFrameChg>
      </pc:sldChg>
      <pc:sldChg chg="modSp add">
        <pc:chgData name="Jonathan Sparshott" userId="be90ed414e241e3d" providerId="LiveId" clId="{9F141222-5C4C-4A8D-A8D4-124CA52F0844}" dt="2019-06-11T21:17:38.459" v="3746" actId="20577"/>
        <pc:sldMkLst>
          <pc:docMk/>
          <pc:sldMk cId="3263857653" sldId="274"/>
        </pc:sldMkLst>
        <pc:graphicFrameChg chg="mod modGraphic">
          <ac:chgData name="Jonathan Sparshott" userId="be90ed414e241e3d" providerId="LiveId" clId="{9F141222-5C4C-4A8D-A8D4-124CA52F0844}" dt="2019-06-11T21:17:38.459" v="3746" actId="20577"/>
          <ac:graphicFrameMkLst>
            <pc:docMk/>
            <pc:sldMk cId="3263857653" sldId="274"/>
            <ac:graphicFrameMk id="4" creationId="{54ECCD1B-886E-4E3E-9990-D1FD75D0BC5B}"/>
          </ac:graphicFrameMkLst>
        </pc:graphicFrameChg>
      </pc:sldChg>
      <pc:sldChg chg="modSp add ord">
        <pc:chgData name="Jonathan Sparshott" userId="be90ed414e241e3d" providerId="LiveId" clId="{9F141222-5C4C-4A8D-A8D4-124CA52F0844}" dt="2019-06-11T21:35:00.737" v="5448" actId="20577"/>
        <pc:sldMkLst>
          <pc:docMk/>
          <pc:sldMk cId="3746820136" sldId="275"/>
        </pc:sldMkLst>
        <pc:graphicFrameChg chg="mod modGraphic">
          <ac:chgData name="Jonathan Sparshott" userId="be90ed414e241e3d" providerId="LiveId" clId="{9F141222-5C4C-4A8D-A8D4-124CA52F0844}" dt="2019-06-11T21:35:00.737" v="5448" actId="20577"/>
          <ac:graphicFrameMkLst>
            <pc:docMk/>
            <pc:sldMk cId="3746820136" sldId="275"/>
            <ac:graphicFrameMk id="4" creationId="{54ECCD1B-886E-4E3E-9990-D1FD75D0BC5B}"/>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07855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1049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9406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88479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59986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6/12/2019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47642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6/12/2019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7985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6/12/2019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14459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57431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6/12/2019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3095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6/12/2019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5100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6/12/2019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4108508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07CBBDD0-4420-4A50-96AB-392F9B97CF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72">
            <a:extLst>
              <a:ext uri="{FF2B5EF4-FFF2-40B4-BE49-F238E27FC236}">
                <a16:creationId xmlns:a16="http://schemas.microsoft.com/office/drawing/2014/main" id="{465BA403-54B9-4A0B-BC79-028C495C03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82299" y="1727073"/>
            <a:ext cx="6068070" cy="3255264"/>
          </a:xfrm>
        </p:spPr>
        <p:txBody>
          <a:bodyPr anchor="ctr">
            <a:normAutofit/>
          </a:bodyPr>
          <a:lstStyle/>
          <a:p>
            <a:pPr algn="ctr"/>
            <a:r>
              <a:rPr lang="en-GB" sz="5500" dirty="0"/>
              <a:t>Roman Period Study </a:t>
            </a:r>
            <a:br>
              <a:rPr lang="en-GB" sz="5500" dirty="0"/>
            </a:br>
            <a:r>
              <a:rPr lang="en-GB" sz="5500" dirty="0"/>
              <a:t>Impact Session </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37574" y="1381413"/>
            <a:ext cx="3458249" cy="4087021"/>
          </a:xfrm>
          <a:prstGeom prst="rect">
            <a:avLst/>
          </a:prstGeom>
          <a:noFill/>
          <a:extLst>
            <a:ext uri="{909E8E84-426E-40DD-AFC4-6F175D3DCCD1}">
              <a14:hiddenFill xmlns:a14="http://schemas.microsoft.com/office/drawing/2010/main">
                <a:solidFill>
                  <a:srgbClr val="FFFFFF"/>
                </a:solidFill>
              </a14:hiddenFill>
            </a:ext>
          </a:extLst>
        </p:spPr>
      </p:pic>
      <p:sp>
        <p:nvSpPr>
          <p:cNvPr id="1030" name="Rectangle 74">
            <a:extLst>
              <a:ext uri="{FF2B5EF4-FFF2-40B4-BE49-F238E27FC236}">
                <a16:creationId xmlns:a16="http://schemas.microsoft.com/office/drawing/2014/main" id="{DC8C6883-513A-4FE8-8B55-7AA2A13A9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526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6" name="TextBox 5"/>
          <p:cNvSpPr txBox="1"/>
          <p:nvPr/>
        </p:nvSpPr>
        <p:spPr>
          <a:xfrm>
            <a:off x="3531169" y="804948"/>
            <a:ext cx="7492432" cy="5816977"/>
          </a:xfrm>
          <a:prstGeom prst="rect">
            <a:avLst/>
          </a:prstGeom>
          <a:noFill/>
        </p:spPr>
        <p:txBody>
          <a:bodyPr wrap="square" rtlCol="0">
            <a:spAutoFit/>
          </a:bodyPr>
          <a:lstStyle/>
          <a:p>
            <a:r>
              <a:rPr lang="en-GB" sz="2400" b="1" u="sng" dirty="0">
                <a:latin typeface="Californian FB" panose="0207040306080B030204" pitchFamily="18" charset="0"/>
              </a:rPr>
              <a:t>Ancient Source: </a:t>
            </a:r>
            <a:r>
              <a:rPr lang="en-GB" sz="2400" b="1" u="sng" dirty="0">
                <a:solidFill>
                  <a:srgbClr val="002060"/>
                </a:solidFill>
                <a:latin typeface="Californian FB" panose="0207040306080B030204" pitchFamily="18" charset="0"/>
              </a:rPr>
              <a:t>Cassius </a:t>
            </a:r>
            <a:r>
              <a:rPr lang="en-GB" sz="2400" b="1" u="sng" dirty="0" err="1">
                <a:solidFill>
                  <a:srgbClr val="002060"/>
                </a:solidFill>
                <a:latin typeface="Californian FB" panose="0207040306080B030204" pitchFamily="18" charset="0"/>
              </a:rPr>
              <a:t>Dio</a:t>
            </a:r>
            <a:r>
              <a:rPr lang="en-GB" sz="2400" b="1" u="sng" dirty="0">
                <a:solidFill>
                  <a:srgbClr val="002060"/>
                </a:solidFill>
                <a:latin typeface="Californian FB" panose="0207040306080B030204" pitchFamily="18" charset="0"/>
              </a:rPr>
              <a:t> </a:t>
            </a:r>
            <a:r>
              <a:rPr lang="en-GB" sz="2400" b="1" i="1" u="sng" dirty="0">
                <a:solidFill>
                  <a:srgbClr val="002060"/>
                </a:solidFill>
                <a:latin typeface="Californian FB" panose="0207040306080B030204" pitchFamily="18" charset="0"/>
              </a:rPr>
              <a:t>The Roman History </a:t>
            </a:r>
          </a:p>
          <a:p>
            <a:endParaRPr lang="en-GB" sz="2400" b="1" u="sng" dirty="0">
              <a:solidFill>
                <a:srgbClr val="002060"/>
              </a:solidFill>
              <a:latin typeface="Californian FB" panose="0207040306080B030204" pitchFamily="18" charset="0"/>
            </a:endParaRPr>
          </a:p>
          <a:p>
            <a:pPr marL="457200" indent="-457200">
              <a:buFont typeface="+mj-lt"/>
              <a:buAutoNum type="arabicPeriod"/>
            </a:pPr>
            <a:r>
              <a:rPr lang="en-GB" sz="2000" dirty="0"/>
              <a:t>Argued that Augustus became a king in all but name – gives lots of detail on the First Constitutional Settlement in 27 BC</a:t>
            </a:r>
          </a:p>
          <a:p>
            <a:pPr marL="457200" indent="-457200">
              <a:buFont typeface="+mj-lt"/>
              <a:buAutoNum type="arabicPeriod"/>
            </a:pPr>
            <a:endParaRPr lang="en-GB" sz="2000" dirty="0"/>
          </a:p>
          <a:p>
            <a:pPr marL="457200" indent="-457200">
              <a:buFont typeface="+mj-lt"/>
              <a:buAutoNum type="arabicPeriod"/>
            </a:pPr>
            <a:r>
              <a:rPr lang="en-GB" sz="2000" dirty="0"/>
              <a:t>Detailed account of Sejanus’ downfall</a:t>
            </a:r>
          </a:p>
          <a:p>
            <a:pPr marL="457200" indent="-457200">
              <a:buFont typeface="+mj-lt"/>
              <a:buAutoNum type="arabicPeriod"/>
            </a:pPr>
            <a:endParaRPr lang="en-GB" sz="2000" dirty="0"/>
          </a:p>
          <a:p>
            <a:pPr marL="457200" indent="-457200">
              <a:buFont typeface="+mj-lt"/>
              <a:buAutoNum type="arabicPeriod"/>
            </a:pPr>
            <a:r>
              <a:rPr lang="en-GB" sz="2000" dirty="0"/>
              <a:t> Gaius’ attitude towards the Senate – Gaius acting as Tiberius reintroducing the treason trials</a:t>
            </a:r>
          </a:p>
          <a:p>
            <a:pPr marL="457200" indent="-457200">
              <a:buFont typeface="+mj-lt"/>
              <a:buAutoNum type="arabicPeriod"/>
            </a:pPr>
            <a:endParaRPr lang="en-GB" sz="2000" dirty="0"/>
          </a:p>
          <a:p>
            <a:pPr marL="457200" indent="-457200">
              <a:buFont typeface="+mj-lt"/>
              <a:buAutoNum type="arabicPeriod"/>
            </a:pPr>
            <a:r>
              <a:rPr lang="en-GB" sz="2000" dirty="0"/>
              <a:t>Criticism of Gaius’ behaviour and attitude towards the imperial cult</a:t>
            </a:r>
          </a:p>
          <a:p>
            <a:pPr marL="457200" indent="-457200">
              <a:buFont typeface="+mj-lt"/>
              <a:buAutoNum type="arabicPeriod"/>
            </a:pPr>
            <a:endParaRPr lang="en-GB" sz="2000" dirty="0"/>
          </a:p>
          <a:p>
            <a:pPr marL="457200" indent="-457200">
              <a:buFont typeface="+mj-lt"/>
              <a:buAutoNum type="arabicPeriod"/>
            </a:pPr>
            <a:r>
              <a:rPr lang="en-GB" sz="2000" dirty="0"/>
              <a:t>Criticism of Messalina’s sexual behaviour under Claudius and of the role of his freedmen</a:t>
            </a:r>
          </a:p>
          <a:p>
            <a:pPr marL="457200" indent="-457200">
              <a:buFont typeface="+mj-lt"/>
              <a:buAutoNum type="arabicPeriod"/>
            </a:pPr>
            <a:endParaRPr lang="en-GB" sz="2000" dirty="0"/>
          </a:p>
          <a:p>
            <a:pPr marL="457200" indent="-457200">
              <a:buFont typeface="+mj-lt"/>
              <a:buAutoNum type="arabicPeriod"/>
            </a:pPr>
            <a:r>
              <a:rPr lang="en-GB" sz="2000" dirty="0"/>
              <a:t>One of two detailed accounts of Nero’s downfall</a:t>
            </a:r>
            <a:endParaRPr lang="en-GB" sz="2400" dirty="0"/>
          </a:p>
          <a:p>
            <a:endParaRPr lang="en-GB" sz="2400" dirty="0"/>
          </a:p>
        </p:txBody>
      </p:sp>
      <p:pic>
        <p:nvPicPr>
          <p:cNvPr id="7" name="Picture 2" descr="https://i.ebayimg.com/images/g/LxAAAOSw0A9aIysc/s-l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11" y="1220447"/>
            <a:ext cx="2884792" cy="440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805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15835" y="1536174"/>
            <a:ext cx="7492432" cy="3785652"/>
          </a:xfrm>
          <a:prstGeom prst="rect">
            <a:avLst/>
          </a:prstGeom>
          <a:noFill/>
        </p:spPr>
        <p:txBody>
          <a:bodyPr wrap="square" rtlCol="0">
            <a:spAutoFit/>
          </a:bodyPr>
          <a:lstStyle/>
          <a:p>
            <a:r>
              <a:rPr lang="en-GB" sz="2400" b="1" u="sng" dirty="0">
                <a:latin typeface="Californian FB" panose="0207040306080B030204" pitchFamily="18" charset="0"/>
              </a:rPr>
              <a:t>Ancient Source: </a:t>
            </a:r>
            <a:r>
              <a:rPr lang="en-GB" sz="2400" b="1" u="sng" dirty="0">
                <a:solidFill>
                  <a:srgbClr val="002060"/>
                </a:solidFill>
                <a:latin typeface="Californian FB" panose="0207040306080B030204" pitchFamily="18" charset="0"/>
              </a:rPr>
              <a:t>Josephus, </a:t>
            </a:r>
            <a:r>
              <a:rPr lang="en-GB" sz="2400" b="1" i="1" u="sng" dirty="0">
                <a:solidFill>
                  <a:srgbClr val="002060"/>
                </a:solidFill>
                <a:latin typeface="Californian FB" panose="0207040306080B030204" pitchFamily="18" charset="0"/>
              </a:rPr>
              <a:t>Jewish Antiquities </a:t>
            </a:r>
          </a:p>
          <a:p>
            <a:endParaRPr lang="en-GB" sz="2400" b="1" u="sng" dirty="0"/>
          </a:p>
          <a:p>
            <a:pPr marL="342900" indent="-342900">
              <a:buFont typeface="Arial" panose="020B0604020202020204" pitchFamily="34" charset="0"/>
              <a:buChar char="•"/>
            </a:pPr>
            <a:r>
              <a:rPr lang="en-GB" sz="2400" dirty="0"/>
              <a:t> AD 37- c.100 (written 93-94)</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Worked as a translator for the Flavian emperors having previously been made a Roman citizen</a:t>
            </a:r>
          </a:p>
          <a:p>
            <a:pPr marL="342900" indent="-342900">
              <a:buFont typeface="Arial" panose="020B0604020202020204" pitchFamily="34" charset="0"/>
              <a:buChar char="•"/>
            </a:pPr>
            <a:r>
              <a:rPr lang="en-GB" sz="2400" dirty="0"/>
              <a:t>One way to make the Flavians look good was to criticise the previous dynasty – the Julio-Claudians.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207" y="1558895"/>
            <a:ext cx="2413058" cy="360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618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15835" y="717024"/>
            <a:ext cx="7492432" cy="4893647"/>
          </a:xfrm>
          <a:prstGeom prst="rect">
            <a:avLst/>
          </a:prstGeom>
          <a:noFill/>
        </p:spPr>
        <p:txBody>
          <a:bodyPr wrap="square" rtlCol="0">
            <a:spAutoFit/>
          </a:bodyPr>
          <a:lstStyle/>
          <a:p>
            <a:r>
              <a:rPr lang="en-GB" sz="2400" b="1" u="sng" dirty="0">
                <a:latin typeface="Californian FB" panose="0207040306080B030204" pitchFamily="18" charset="0"/>
              </a:rPr>
              <a:t>Ancient Source: </a:t>
            </a:r>
            <a:r>
              <a:rPr lang="en-GB" sz="2400" b="1" u="sng" dirty="0">
                <a:solidFill>
                  <a:srgbClr val="002060"/>
                </a:solidFill>
                <a:latin typeface="Californian FB" panose="0207040306080B030204" pitchFamily="18" charset="0"/>
              </a:rPr>
              <a:t>Josephus, </a:t>
            </a:r>
            <a:r>
              <a:rPr lang="en-GB" sz="2400" b="1" i="1" u="sng" dirty="0">
                <a:solidFill>
                  <a:srgbClr val="002060"/>
                </a:solidFill>
                <a:latin typeface="Californian FB" panose="0207040306080B030204" pitchFamily="18" charset="0"/>
              </a:rPr>
              <a:t>Jewish Antiquities </a:t>
            </a:r>
          </a:p>
          <a:p>
            <a:endParaRPr lang="en-GB" sz="2400" b="1" u="sng" dirty="0"/>
          </a:p>
          <a:p>
            <a:pPr marL="457200" indent="-457200">
              <a:buFont typeface="+mj-lt"/>
              <a:buAutoNum type="arabicPeriod"/>
            </a:pPr>
            <a:r>
              <a:rPr lang="en-GB" sz="2000" dirty="0"/>
              <a:t>Described Gaius’ attitude towards the imperial cult – he claimed honours ‘no longer appropriate for mortal men’</a:t>
            </a:r>
          </a:p>
          <a:p>
            <a:pPr marL="457200" indent="-457200">
              <a:buFont typeface="+mj-lt"/>
              <a:buAutoNum type="arabicPeriod"/>
            </a:pPr>
            <a:endParaRPr lang="en-GB" sz="2000" dirty="0"/>
          </a:p>
          <a:p>
            <a:pPr marL="457200" indent="-457200">
              <a:buFont typeface="+mj-lt"/>
              <a:buAutoNum type="arabicPeriod"/>
            </a:pPr>
            <a:r>
              <a:rPr lang="en-GB" sz="2000" dirty="0"/>
              <a:t>Gave an account of the assassination of Gaius and gave a damning account of his reign</a:t>
            </a:r>
          </a:p>
          <a:p>
            <a:pPr marL="457200" indent="-457200">
              <a:buFont typeface="+mj-lt"/>
              <a:buAutoNum type="arabicPeriod"/>
            </a:pPr>
            <a:endParaRPr lang="en-GB" sz="2000" dirty="0"/>
          </a:p>
          <a:p>
            <a:pPr marL="457200" indent="-457200">
              <a:buFont typeface="+mj-lt"/>
              <a:buAutoNum type="arabicPeriod"/>
            </a:pPr>
            <a:r>
              <a:rPr lang="en-GB" sz="2000" dirty="0"/>
              <a:t>Account of Claudius’ rise to power e.g. attempts of the Senate to persuade him against becoming emperor </a:t>
            </a:r>
          </a:p>
          <a:p>
            <a:pPr marL="457200" indent="-457200">
              <a:buFont typeface="+mj-lt"/>
              <a:buAutoNum type="arabicPeriod"/>
            </a:pPr>
            <a:endParaRPr lang="en-GB" sz="2000" dirty="0"/>
          </a:p>
          <a:p>
            <a:pPr marL="457200" indent="-457200">
              <a:buFont typeface="+mj-lt"/>
              <a:buAutoNum type="arabicPeriod"/>
            </a:pPr>
            <a:r>
              <a:rPr lang="en-GB" sz="2000" dirty="0"/>
              <a:t>Claimed that the people wanted emperors as they feared the ‘rapacity of the Senate’ – e.g. emperors protected them from the greed of the Senate.</a:t>
            </a:r>
          </a:p>
          <a:p>
            <a:pPr marL="342900" indent="-342900">
              <a:buFont typeface="Arial" panose="020B0604020202020204" pitchFamily="34" charset="0"/>
              <a:buChar char="•"/>
            </a:pPr>
            <a:endParaRPr lang="en-GB" sz="2400" dirty="0"/>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207" y="1558895"/>
            <a:ext cx="2413058" cy="360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88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94" y="153544"/>
            <a:ext cx="10772775" cy="851472"/>
          </a:xfrm>
        </p:spPr>
        <p:txBody>
          <a:bodyPr>
            <a:normAutofit/>
          </a:bodyPr>
          <a:lstStyle/>
          <a:p>
            <a:pPr algn="ctr"/>
            <a:r>
              <a:rPr lang="en-GB" sz="4000" dirty="0"/>
              <a:t>Augustus</a:t>
            </a:r>
          </a:p>
        </p:txBody>
      </p:sp>
      <p:sp>
        <p:nvSpPr>
          <p:cNvPr id="10" name="TextBox 9"/>
          <p:cNvSpPr txBox="1"/>
          <p:nvPr/>
        </p:nvSpPr>
        <p:spPr>
          <a:xfrm>
            <a:off x="3549535" y="857004"/>
            <a:ext cx="8012463" cy="193899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b="1" u="sng" dirty="0">
                <a:latin typeface="Californian FB" panose="0207040306080B030204" pitchFamily="18" charset="0"/>
              </a:rPr>
              <a:t>Ancient Source: </a:t>
            </a:r>
            <a:r>
              <a:rPr lang="en-GB" sz="2000" b="1" u="sng" dirty="0">
                <a:solidFill>
                  <a:srgbClr val="002060"/>
                </a:solidFill>
                <a:latin typeface="Californian FB" panose="0207040306080B030204" pitchFamily="18" charset="0"/>
              </a:rPr>
              <a:t>Pliny, </a:t>
            </a:r>
            <a:r>
              <a:rPr lang="en-GB" sz="2000" b="1" i="1" u="sng" dirty="0">
                <a:solidFill>
                  <a:srgbClr val="002060"/>
                </a:solidFill>
                <a:latin typeface="Californian FB" panose="0207040306080B030204" pitchFamily="18" charset="0"/>
              </a:rPr>
              <a:t>Natural History</a:t>
            </a:r>
            <a:endParaRPr lang="en-GB" sz="2000" b="1" u="sng" dirty="0">
              <a:solidFill>
                <a:srgbClr val="002060"/>
              </a:solidFill>
              <a:latin typeface="Californian FB" panose="0207040306080B030204" pitchFamily="18" charset="0"/>
            </a:endParaRPr>
          </a:p>
          <a:p>
            <a:endParaRPr lang="en-GB" sz="2000" b="1" dirty="0">
              <a:latin typeface="Californian FB" panose="0207040306080B030204" pitchFamily="18" charset="0"/>
            </a:endParaRPr>
          </a:p>
          <a:p>
            <a:pPr marL="342900" indent="-342900">
              <a:buFontTx/>
              <a:buChar char="-"/>
            </a:pPr>
            <a:r>
              <a:rPr lang="en-GB" sz="2000" dirty="0"/>
              <a:t>Written AD 77-79</a:t>
            </a:r>
          </a:p>
          <a:p>
            <a:pPr marL="342900" indent="-342900">
              <a:buFontTx/>
              <a:buChar char="-"/>
            </a:pPr>
            <a:r>
              <a:rPr lang="en-GB" sz="2000" dirty="0"/>
              <a:t>Encyclopaedia</a:t>
            </a:r>
          </a:p>
          <a:p>
            <a:pPr marL="342900" indent="-342900">
              <a:buFontTx/>
              <a:buChar char="-"/>
            </a:pPr>
            <a:r>
              <a:rPr lang="en-GB" sz="2000" i="1" dirty="0"/>
              <a:t>Natural History </a:t>
            </a:r>
            <a:r>
              <a:rPr lang="en-GB" sz="2000" dirty="0"/>
              <a:t>claimed to cover the entire field of ancient knowledge </a:t>
            </a:r>
            <a:endParaRPr lang="en-GB" sz="2000" i="1" dirty="0"/>
          </a:p>
          <a:p>
            <a:pPr marL="342900" indent="-342900">
              <a:buFontTx/>
              <a:buChar char="-"/>
            </a:pPr>
            <a:r>
              <a:rPr lang="en-GB" sz="2000" dirty="0"/>
              <a:t>Writing after the Julio-Claudian dynasty </a:t>
            </a:r>
          </a:p>
        </p:txBody>
      </p:sp>
      <p:sp>
        <p:nvSpPr>
          <p:cNvPr id="15" name="TextBox 14"/>
          <p:cNvSpPr txBox="1"/>
          <p:nvPr/>
        </p:nvSpPr>
        <p:spPr>
          <a:xfrm>
            <a:off x="3549535" y="4272505"/>
            <a:ext cx="8012463" cy="1631216"/>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b="1" u="sng" dirty="0">
                <a:latin typeface="Californian FB" panose="0207040306080B030204" pitchFamily="18" charset="0"/>
              </a:rPr>
              <a:t>Ancient Source: </a:t>
            </a:r>
            <a:r>
              <a:rPr lang="en-GB" sz="2000" b="1" u="sng" dirty="0" err="1">
                <a:solidFill>
                  <a:srgbClr val="002060"/>
                </a:solidFill>
                <a:latin typeface="Californian FB" panose="0207040306080B030204" pitchFamily="18" charset="0"/>
              </a:rPr>
              <a:t>Macrobius</a:t>
            </a:r>
            <a:r>
              <a:rPr lang="en-GB" sz="2000" b="1" u="sng" dirty="0">
                <a:solidFill>
                  <a:srgbClr val="002060"/>
                </a:solidFill>
                <a:latin typeface="Californian FB" panose="0207040306080B030204" pitchFamily="18" charset="0"/>
              </a:rPr>
              <a:t>, </a:t>
            </a:r>
            <a:r>
              <a:rPr lang="en-GB" sz="2000" b="1" i="1" u="sng" dirty="0">
                <a:solidFill>
                  <a:srgbClr val="002060"/>
                </a:solidFill>
                <a:latin typeface="Californian FB" panose="0207040306080B030204" pitchFamily="18" charset="0"/>
              </a:rPr>
              <a:t>Saturnalia</a:t>
            </a:r>
          </a:p>
          <a:p>
            <a:endParaRPr lang="en-GB" sz="2000" b="1" dirty="0">
              <a:latin typeface="Californian FB" panose="0207040306080B030204" pitchFamily="18" charset="0"/>
            </a:endParaRPr>
          </a:p>
          <a:p>
            <a:pPr marL="342900" indent="-342900">
              <a:buFontTx/>
              <a:buChar char="-"/>
            </a:pPr>
            <a:r>
              <a:rPr lang="en-GB" sz="2000" dirty="0"/>
              <a:t>Written 5</a:t>
            </a:r>
            <a:r>
              <a:rPr lang="en-GB" sz="2000" baseline="30000" dirty="0"/>
              <a:t>th</a:t>
            </a:r>
            <a:r>
              <a:rPr lang="en-GB" sz="2000" dirty="0"/>
              <a:t> Century AD</a:t>
            </a:r>
          </a:p>
          <a:p>
            <a:pPr marL="342900" indent="-342900">
              <a:buFontTx/>
              <a:buChar char="-"/>
            </a:pPr>
            <a:r>
              <a:rPr lang="en-GB" sz="2000" dirty="0"/>
              <a:t>Dialogue – a collection of supposed conversations at a fictional banquet</a:t>
            </a:r>
          </a:p>
          <a:p>
            <a:pPr marL="342900" indent="-342900">
              <a:buFontTx/>
              <a:buChar char="-"/>
            </a:pPr>
            <a:r>
              <a:rPr lang="en-GB" sz="2000" dirty="0"/>
              <a:t>Based on ideas and facts from earlier writers</a:t>
            </a:r>
          </a:p>
        </p:txBody>
      </p:sp>
      <p:pic>
        <p:nvPicPr>
          <p:cNvPr id="1026" name="Picture 2" descr="Pliny the El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86" y="857004"/>
            <a:ext cx="1695450" cy="22669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3/3e/Macrobii_scipionis_saturnalorium_ludguni_paganum_1560.jpg/800px-Macrobii_scipionis_saturnalorium_ludguni_paganum_15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507" y="4189350"/>
            <a:ext cx="1055809" cy="1714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317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es gestae divi augus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26" y="2144683"/>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01534" y="433580"/>
            <a:ext cx="7507778" cy="409342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b="1" u="sng" dirty="0">
                <a:latin typeface="Californian FB" panose="0207040306080B030204" pitchFamily="18" charset="0"/>
              </a:rPr>
              <a:t>Ancient Source: </a:t>
            </a:r>
            <a:r>
              <a:rPr lang="en-GB" sz="2000" b="1" u="sng" dirty="0">
                <a:solidFill>
                  <a:srgbClr val="002060"/>
                </a:solidFill>
                <a:latin typeface="Californian FB" panose="0207040306080B030204" pitchFamily="18" charset="0"/>
              </a:rPr>
              <a:t>Res Gestae </a:t>
            </a:r>
            <a:r>
              <a:rPr lang="en-GB" sz="2000" b="1" u="sng" dirty="0" err="1">
                <a:solidFill>
                  <a:srgbClr val="002060"/>
                </a:solidFill>
                <a:latin typeface="Californian FB" panose="0207040306080B030204" pitchFamily="18" charset="0"/>
              </a:rPr>
              <a:t>Divi</a:t>
            </a:r>
            <a:r>
              <a:rPr lang="en-GB" sz="2000" b="1" u="sng" dirty="0">
                <a:solidFill>
                  <a:srgbClr val="002060"/>
                </a:solidFill>
                <a:latin typeface="Californian FB" panose="0207040306080B030204" pitchFamily="18" charset="0"/>
              </a:rPr>
              <a:t> </a:t>
            </a:r>
            <a:r>
              <a:rPr lang="en-GB" sz="2000" b="1" u="sng" dirty="0" err="1">
                <a:solidFill>
                  <a:srgbClr val="002060"/>
                </a:solidFill>
                <a:latin typeface="Californian FB" panose="0207040306080B030204" pitchFamily="18" charset="0"/>
              </a:rPr>
              <a:t>Augusti</a:t>
            </a:r>
            <a:endParaRPr lang="en-GB" sz="2000" b="1" u="sng" dirty="0">
              <a:solidFill>
                <a:srgbClr val="002060"/>
              </a:solidFill>
              <a:latin typeface="Californian FB" panose="0207040306080B030204" pitchFamily="18" charset="0"/>
            </a:endParaRPr>
          </a:p>
          <a:p>
            <a:endParaRPr lang="en-GB" sz="2000" b="1" dirty="0">
              <a:latin typeface="Californian FB" panose="0207040306080B030204" pitchFamily="18" charset="0"/>
            </a:endParaRPr>
          </a:p>
          <a:p>
            <a:pPr marL="342900" indent="-342900">
              <a:buFontTx/>
              <a:buChar char="-"/>
            </a:pPr>
            <a:r>
              <a:rPr lang="en-GB" sz="2000" dirty="0"/>
              <a:t>AD 13/14</a:t>
            </a:r>
          </a:p>
          <a:p>
            <a:pPr marL="342900" indent="-342900">
              <a:buFontTx/>
              <a:buChar char="-"/>
            </a:pPr>
            <a:endParaRPr lang="en-GB" sz="2000" dirty="0"/>
          </a:p>
          <a:p>
            <a:pPr marL="342900" indent="-342900">
              <a:buFontTx/>
              <a:buChar char="-"/>
            </a:pPr>
            <a:r>
              <a:rPr lang="en-GB" sz="2000" dirty="0"/>
              <a:t>Augustus’ official account of his rule</a:t>
            </a:r>
          </a:p>
          <a:p>
            <a:pPr marL="342900" indent="-342900">
              <a:buFontTx/>
              <a:buChar char="-"/>
            </a:pPr>
            <a:r>
              <a:rPr lang="en-GB" sz="2000" dirty="0"/>
              <a:t>Very useful to understand what image Augustus wanted to project of himself and of the </a:t>
            </a:r>
            <a:r>
              <a:rPr lang="en-GB" sz="2000" dirty="0" err="1"/>
              <a:t>principate</a:t>
            </a:r>
            <a:r>
              <a:rPr lang="en-GB" sz="2000" dirty="0"/>
              <a:t> </a:t>
            </a:r>
          </a:p>
          <a:p>
            <a:pPr marL="342900" indent="-342900">
              <a:buFontTx/>
              <a:buChar char="-"/>
            </a:pPr>
            <a:r>
              <a:rPr lang="en-GB" sz="2000" dirty="0"/>
              <a:t>The source is, however, official propaganda, presenting Augustus’ actions in the best possible light and excluding unfavourable events altogether</a:t>
            </a:r>
          </a:p>
          <a:p>
            <a:pPr marL="342900" indent="-342900">
              <a:buFontTx/>
              <a:buChar char="-"/>
            </a:pPr>
            <a:r>
              <a:rPr lang="en-GB" sz="2000" dirty="0"/>
              <a:t>Augustus emphasises his restoration of the republic, his creation of the </a:t>
            </a:r>
            <a:r>
              <a:rPr lang="en-GB" sz="2000" dirty="0" err="1"/>
              <a:t>Pax</a:t>
            </a:r>
            <a:r>
              <a:rPr lang="en-GB" sz="2000" dirty="0"/>
              <a:t> Augusta, expansion of the empire, temple building, general building etc.</a:t>
            </a:r>
          </a:p>
        </p:txBody>
      </p:sp>
      <p:sp>
        <p:nvSpPr>
          <p:cNvPr id="8" name="TextBox 7"/>
          <p:cNvSpPr txBox="1"/>
          <p:nvPr/>
        </p:nvSpPr>
        <p:spPr>
          <a:xfrm>
            <a:off x="8221774" y="4719421"/>
            <a:ext cx="3860550" cy="206210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600" b="1" u="sng" dirty="0">
                <a:latin typeface="Californian FB" panose="0207040306080B030204" pitchFamily="18" charset="0"/>
              </a:rPr>
              <a:t>Restoring the Republic</a:t>
            </a:r>
            <a:endParaRPr lang="en-GB" sz="1600" b="1" u="sng" dirty="0">
              <a:solidFill>
                <a:srgbClr val="002060"/>
              </a:solidFill>
              <a:latin typeface="Californian FB" panose="0207040306080B030204" pitchFamily="18" charset="0"/>
            </a:endParaRPr>
          </a:p>
          <a:p>
            <a:endParaRPr lang="en-GB" sz="1600" b="1" dirty="0">
              <a:latin typeface="Californian FB" panose="0207040306080B030204" pitchFamily="18" charset="0"/>
            </a:endParaRPr>
          </a:p>
          <a:p>
            <a:pPr marL="342900" indent="-342900">
              <a:buFontTx/>
              <a:buChar char="-"/>
            </a:pPr>
            <a:r>
              <a:rPr lang="en-GB" sz="1600" b="1" dirty="0">
                <a:latin typeface="Californian FB" panose="0207040306080B030204" pitchFamily="18" charset="0"/>
              </a:rPr>
              <a:t>“After I had put an end to civil wars, although by everyone’s agreement I had power over everything, I transferred the state from my power into the control of the Roman senate and people.”</a:t>
            </a:r>
          </a:p>
        </p:txBody>
      </p:sp>
      <p:sp>
        <p:nvSpPr>
          <p:cNvPr id="9" name="TextBox 8"/>
          <p:cNvSpPr txBox="1"/>
          <p:nvPr/>
        </p:nvSpPr>
        <p:spPr>
          <a:xfrm>
            <a:off x="3593230" y="4719422"/>
            <a:ext cx="4420240" cy="206210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600" b="1" u="sng" dirty="0">
                <a:latin typeface="Californian FB" panose="0207040306080B030204" pitchFamily="18" charset="0"/>
              </a:rPr>
              <a:t>Restoring Roman Values</a:t>
            </a:r>
            <a:endParaRPr lang="en-GB" sz="1600" b="1" i="1" u="sng" dirty="0">
              <a:solidFill>
                <a:srgbClr val="002060"/>
              </a:solidFill>
              <a:latin typeface="Californian FB" panose="0207040306080B030204" pitchFamily="18" charset="0"/>
            </a:endParaRPr>
          </a:p>
          <a:p>
            <a:endParaRPr lang="en-GB" sz="1600" b="1" dirty="0">
              <a:latin typeface="Californian FB" panose="0207040306080B030204" pitchFamily="18" charset="0"/>
            </a:endParaRPr>
          </a:p>
          <a:p>
            <a:pPr marL="342900" indent="-342900">
              <a:buFontTx/>
              <a:buChar char="-"/>
            </a:pPr>
            <a:r>
              <a:rPr lang="en-GB" sz="1600" b="1" dirty="0">
                <a:latin typeface="Californian FB" panose="0207040306080B030204" pitchFamily="18" charset="0"/>
              </a:rPr>
              <a:t>“By means of new laws brought in under my sponsorship I revived many exemplary ancestral practices which were by then dying out in our generation, and I myself handed down to later generations exemplary practices for them to imitate.” </a:t>
            </a:r>
          </a:p>
        </p:txBody>
      </p:sp>
    </p:spTree>
    <p:extLst>
      <p:ext uri="{BB962C8B-B14F-4D97-AF65-F5344CB8AC3E}">
        <p14:creationId xmlns:p14="http://schemas.microsoft.com/office/powerpoint/2010/main" val="3118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1B0490B-117C-4209-9892-02D84B432BB7}"/>
              </a:ext>
            </a:extLst>
          </p:cNvPr>
          <p:cNvGrpSpPr/>
          <p:nvPr/>
        </p:nvGrpSpPr>
        <p:grpSpPr>
          <a:xfrm>
            <a:off x="858714" y="3598462"/>
            <a:ext cx="10811555" cy="3026623"/>
            <a:chOff x="858714" y="3598462"/>
            <a:chExt cx="10811555" cy="3026623"/>
          </a:xfrm>
        </p:grpSpPr>
        <p:sp>
          <p:nvSpPr>
            <p:cNvPr id="11" name="TextBox 10"/>
            <p:cNvSpPr txBox="1"/>
            <p:nvPr/>
          </p:nvSpPr>
          <p:spPr>
            <a:xfrm>
              <a:off x="3518167" y="3762763"/>
              <a:ext cx="8152102" cy="286232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b="1" u="sng" dirty="0">
                  <a:latin typeface="Californian FB" panose="0207040306080B030204" pitchFamily="18" charset="0"/>
                </a:rPr>
                <a:t>Ancient Source: </a:t>
              </a:r>
              <a:r>
                <a:rPr lang="en-GB" sz="2000" b="1" u="sng" dirty="0">
                  <a:solidFill>
                    <a:srgbClr val="002060"/>
                  </a:solidFill>
                  <a:latin typeface="Californian FB" panose="0207040306080B030204" pitchFamily="18" charset="0"/>
                </a:rPr>
                <a:t>Horace </a:t>
              </a:r>
              <a:r>
                <a:rPr lang="en-GB" sz="2000" b="1" i="1" u="sng" dirty="0">
                  <a:solidFill>
                    <a:srgbClr val="002060"/>
                  </a:solidFill>
                  <a:latin typeface="Californian FB" panose="0207040306080B030204" pitchFamily="18" charset="0"/>
                </a:rPr>
                <a:t>Odes</a:t>
              </a:r>
              <a:r>
                <a:rPr lang="en-GB" sz="2000" b="1" u="sng" dirty="0">
                  <a:solidFill>
                    <a:srgbClr val="002060"/>
                  </a:solidFill>
                  <a:latin typeface="Californian FB" panose="0207040306080B030204" pitchFamily="18" charset="0"/>
                </a:rPr>
                <a:t> </a:t>
              </a:r>
              <a:endParaRPr lang="en-GB" sz="2000" b="1" i="1" u="sng" dirty="0">
                <a:solidFill>
                  <a:srgbClr val="002060"/>
                </a:solidFill>
                <a:latin typeface="Californian FB" panose="0207040306080B030204" pitchFamily="18" charset="0"/>
              </a:endParaRPr>
            </a:p>
            <a:p>
              <a:pPr marL="342900" indent="-342900">
                <a:buFontTx/>
                <a:buChar char="-"/>
              </a:pPr>
              <a:r>
                <a:rPr lang="en-GB" sz="2000" dirty="0"/>
                <a:t>Written 23 BC</a:t>
              </a:r>
            </a:p>
            <a:p>
              <a:pPr marL="342900" indent="-342900">
                <a:buFontTx/>
                <a:buChar char="-"/>
              </a:pPr>
              <a:r>
                <a:rPr lang="en-GB" sz="2000" dirty="0"/>
                <a:t>Official poet under Augustus</a:t>
              </a:r>
            </a:p>
            <a:p>
              <a:pPr marL="342900" indent="-342900">
                <a:buFontTx/>
                <a:buChar char="-"/>
              </a:pPr>
              <a:r>
                <a:rPr lang="en-GB" sz="2000" dirty="0"/>
                <a:t>Maecenas was his patron who was in turn a close adviser of Augustus </a:t>
              </a:r>
            </a:p>
            <a:p>
              <a:pPr marL="342900" indent="-342900">
                <a:buFontTx/>
                <a:buChar char="-"/>
              </a:pPr>
              <a:r>
                <a:rPr lang="en-GB" sz="2000" dirty="0"/>
                <a:t>His work projects an official image of Augustus’ rule (in particular when referring to victory at Actium)</a:t>
              </a:r>
            </a:p>
            <a:p>
              <a:pPr marL="342900" indent="-342900">
                <a:buFontTx/>
                <a:buChar char="-"/>
              </a:pPr>
              <a:r>
                <a:rPr lang="en-GB" sz="2000" dirty="0"/>
                <a:t>Very supportive of Augustus’ moral reforms – Horace liked the idea of traditional Roman values and a return to traditional ways of life</a:t>
              </a:r>
            </a:p>
            <a:p>
              <a:pPr marL="342900" indent="-342900">
                <a:buFontTx/>
                <a:buChar char="-"/>
              </a:pPr>
              <a:endParaRPr lang="en-GB" sz="2000" dirty="0"/>
            </a:p>
          </p:txBody>
        </p:sp>
        <p:pic>
          <p:nvPicPr>
            <p:cNvPr id="3074" name="Picture 2" descr="https://upload.wikimedia.org/wikipedia/commons/9/95/Quintus_Horatius_Flacc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714" y="3598462"/>
              <a:ext cx="1300691" cy="25753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D4BCCBD5-DA7B-462A-981C-23D174AD9C62}"/>
              </a:ext>
            </a:extLst>
          </p:cNvPr>
          <p:cNvGrpSpPr/>
          <p:nvPr/>
        </p:nvGrpSpPr>
        <p:grpSpPr>
          <a:xfrm>
            <a:off x="558800" y="1010883"/>
            <a:ext cx="11111469" cy="2373983"/>
            <a:chOff x="558800" y="1010883"/>
            <a:chExt cx="11111469" cy="2373983"/>
          </a:xfrm>
        </p:grpSpPr>
        <p:sp>
          <p:nvSpPr>
            <p:cNvPr id="9" name="TextBox 8"/>
            <p:cNvSpPr txBox="1"/>
            <p:nvPr/>
          </p:nvSpPr>
          <p:spPr>
            <a:xfrm>
              <a:off x="3518167" y="1138097"/>
              <a:ext cx="8152102" cy="19389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b="1" u="sng" dirty="0">
                  <a:latin typeface="Californian FB" panose="0207040306080B030204" pitchFamily="18" charset="0"/>
                </a:rPr>
                <a:t>Ancient Source: </a:t>
              </a:r>
              <a:r>
                <a:rPr lang="en-GB" sz="2000" b="1" u="sng" dirty="0">
                  <a:solidFill>
                    <a:srgbClr val="002060"/>
                  </a:solidFill>
                  <a:latin typeface="Californian FB" panose="0207040306080B030204" pitchFamily="18" charset="0"/>
                </a:rPr>
                <a:t>Virgil Aeneid </a:t>
              </a:r>
            </a:p>
            <a:p>
              <a:pPr marL="342900" indent="-342900">
                <a:buFontTx/>
                <a:buChar char="-"/>
              </a:pPr>
              <a:r>
                <a:rPr lang="en-GB" sz="2000" dirty="0"/>
                <a:t>Written c. 29-19 BC</a:t>
              </a:r>
            </a:p>
            <a:p>
              <a:pPr marL="342900" indent="-342900">
                <a:buFontTx/>
                <a:buChar char="-"/>
              </a:pPr>
              <a:r>
                <a:rPr lang="en-GB" sz="2000" dirty="0"/>
                <a:t>Official poet under Augustus</a:t>
              </a:r>
            </a:p>
            <a:p>
              <a:pPr marL="342900" indent="-342900">
                <a:buFontTx/>
                <a:buChar char="-"/>
              </a:pPr>
              <a:r>
                <a:rPr lang="en-GB" sz="2000" dirty="0"/>
                <a:t>Maecenas was his patron who was in turn a close adviser of Augustus </a:t>
              </a:r>
            </a:p>
            <a:p>
              <a:pPr marL="342900" indent="-342900">
                <a:buFontTx/>
                <a:buChar char="-"/>
              </a:pPr>
              <a:r>
                <a:rPr lang="en-GB" sz="2000" dirty="0"/>
                <a:t>His work projects an official image of Augustus’ rule (in particular when referring to victory at Actium)</a:t>
              </a:r>
            </a:p>
          </p:txBody>
        </p:sp>
        <p:pic>
          <p:nvPicPr>
            <p:cNvPr id="3076" name="Picture 4" descr="Image result for virg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010883"/>
              <a:ext cx="1900520" cy="23739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0730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1B0490B-117C-4209-9892-02D84B432BB7}"/>
              </a:ext>
            </a:extLst>
          </p:cNvPr>
          <p:cNvGrpSpPr/>
          <p:nvPr/>
        </p:nvGrpSpPr>
        <p:grpSpPr>
          <a:xfrm>
            <a:off x="858714" y="3598462"/>
            <a:ext cx="10811555" cy="2575369"/>
            <a:chOff x="858714" y="3598462"/>
            <a:chExt cx="10811555" cy="2575369"/>
          </a:xfrm>
        </p:grpSpPr>
        <p:sp>
          <p:nvSpPr>
            <p:cNvPr id="11" name="TextBox 10"/>
            <p:cNvSpPr txBox="1"/>
            <p:nvPr/>
          </p:nvSpPr>
          <p:spPr>
            <a:xfrm>
              <a:off x="3518167" y="4341229"/>
              <a:ext cx="8152102" cy="16312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b="1" u="sng" dirty="0">
                  <a:latin typeface="Californian FB" panose="0207040306080B030204" pitchFamily="18" charset="0"/>
                </a:rPr>
                <a:t>Ancient Source: </a:t>
              </a:r>
              <a:r>
                <a:rPr lang="en-GB" sz="2000" b="1" u="sng" dirty="0">
                  <a:solidFill>
                    <a:srgbClr val="002060"/>
                  </a:solidFill>
                  <a:latin typeface="Californian FB" panose="0207040306080B030204" pitchFamily="18" charset="0"/>
                </a:rPr>
                <a:t>Horace </a:t>
              </a:r>
              <a:r>
                <a:rPr lang="en-GB" sz="2000" b="1" i="1" u="sng" dirty="0">
                  <a:solidFill>
                    <a:srgbClr val="002060"/>
                  </a:solidFill>
                  <a:latin typeface="Californian FB" panose="0207040306080B030204" pitchFamily="18" charset="0"/>
                </a:rPr>
                <a:t>Odes</a:t>
              </a:r>
              <a:r>
                <a:rPr lang="en-GB" sz="2000" b="1" u="sng" dirty="0">
                  <a:solidFill>
                    <a:srgbClr val="002060"/>
                  </a:solidFill>
                  <a:latin typeface="Californian FB" panose="0207040306080B030204" pitchFamily="18" charset="0"/>
                </a:rPr>
                <a:t> </a:t>
              </a:r>
              <a:endParaRPr lang="en-GB" sz="2000" b="1" i="1" u="sng" dirty="0">
                <a:solidFill>
                  <a:srgbClr val="002060"/>
                </a:solidFill>
                <a:latin typeface="Californian FB" panose="0207040306080B030204" pitchFamily="18" charset="0"/>
              </a:endParaRPr>
            </a:p>
            <a:p>
              <a:pPr marL="342900" indent="-342900">
                <a:buFontTx/>
                <a:buChar char="-"/>
              </a:pPr>
              <a:r>
                <a:rPr lang="en-GB" sz="2000" b="1" i="1" dirty="0"/>
                <a:t>Suicide of Cleopatra</a:t>
              </a:r>
              <a:r>
                <a:rPr lang="en-GB" sz="2000" b="1" dirty="0"/>
                <a:t> </a:t>
              </a:r>
              <a:r>
                <a:rPr lang="en-GB" sz="2000" dirty="0"/>
                <a:t>– presents the victory at Actium as the triumph of the civilised Romans over the ‘east’</a:t>
              </a:r>
            </a:p>
            <a:p>
              <a:pPr marL="342900" indent="-342900">
                <a:buFontTx/>
                <a:buChar char="-"/>
              </a:pPr>
              <a:r>
                <a:rPr lang="en-GB" sz="2000" b="1" i="1" dirty="0"/>
                <a:t>3.6</a:t>
              </a:r>
              <a:r>
                <a:rPr lang="en-GB" sz="2000" dirty="0"/>
                <a:t> – Criticises contemporary morale standards suggesting they had declined from when Rome was great</a:t>
              </a:r>
              <a:endParaRPr lang="en-GB" sz="2000" b="1" i="1" dirty="0"/>
            </a:p>
          </p:txBody>
        </p:sp>
        <p:pic>
          <p:nvPicPr>
            <p:cNvPr id="3074" name="Picture 2" descr="https://upload.wikimedia.org/wikipedia/commons/9/95/Quintus_Horatius_Flacc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714" y="3598462"/>
              <a:ext cx="1300691" cy="25753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D4BCCBD5-DA7B-462A-981C-23D174AD9C62}"/>
              </a:ext>
            </a:extLst>
          </p:cNvPr>
          <p:cNvGrpSpPr/>
          <p:nvPr/>
        </p:nvGrpSpPr>
        <p:grpSpPr>
          <a:xfrm>
            <a:off x="558800" y="885555"/>
            <a:ext cx="11111469" cy="2554545"/>
            <a:chOff x="558800" y="1010883"/>
            <a:chExt cx="11111469" cy="2554545"/>
          </a:xfrm>
        </p:grpSpPr>
        <p:sp>
          <p:nvSpPr>
            <p:cNvPr id="9" name="TextBox 8"/>
            <p:cNvSpPr txBox="1"/>
            <p:nvPr/>
          </p:nvSpPr>
          <p:spPr>
            <a:xfrm>
              <a:off x="3518167" y="1010883"/>
              <a:ext cx="8152102" cy="25545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b="1" u="sng" dirty="0">
                  <a:latin typeface="Californian FB" panose="0207040306080B030204" pitchFamily="18" charset="0"/>
                </a:rPr>
                <a:t>Ancient Source: </a:t>
              </a:r>
              <a:r>
                <a:rPr lang="en-GB" sz="2000" b="1" u="sng" dirty="0">
                  <a:solidFill>
                    <a:srgbClr val="002060"/>
                  </a:solidFill>
                  <a:latin typeface="Californian FB" panose="0207040306080B030204" pitchFamily="18" charset="0"/>
                </a:rPr>
                <a:t>Virgil Aeneid</a:t>
              </a:r>
            </a:p>
            <a:p>
              <a:pPr marL="342900" indent="-342900">
                <a:buFont typeface="Arial" panose="020B0604020202020204" pitchFamily="34" charset="0"/>
                <a:buChar char="•"/>
              </a:pPr>
              <a:r>
                <a:rPr lang="en-GB" sz="2000" b="1" i="1" dirty="0">
                  <a:solidFill>
                    <a:schemeClr val="tx1"/>
                  </a:solidFill>
                </a:rPr>
                <a:t>The Shield of Aeneas</a:t>
              </a:r>
              <a:r>
                <a:rPr lang="en-GB" sz="2000" b="1" dirty="0">
                  <a:solidFill>
                    <a:schemeClr val="tx1"/>
                  </a:solidFill>
                </a:rPr>
                <a:t> – </a:t>
              </a:r>
              <a:r>
                <a:rPr lang="en-GB" sz="2000" dirty="0">
                  <a:solidFill>
                    <a:schemeClr val="tx1"/>
                  </a:solidFill>
                </a:rPr>
                <a:t>Victory of the civilised Romans and their gods over the ‘east’. Claims that Octavian led the “Senate and the People”</a:t>
              </a:r>
            </a:p>
            <a:p>
              <a:pPr marL="342900" indent="-342900">
                <a:buFont typeface="Arial" panose="020B0604020202020204" pitchFamily="34" charset="0"/>
                <a:buChar char="•"/>
              </a:pPr>
              <a:r>
                <a:rPr lang="en-GB" sz="2000" b="1" i="1" dirty="0">
                  <a:solidFill>
                    <a:schemeClr val="tx1"/>
                  </a:solidFill>
                </a:rPr>
                <a:t>Jupiter’s Prophecy</a:t>
              </a:r>
              <a:r>
                <a:rPr lang="en-GB" sz="2000" dirty="0">
                  <a:solidFill>
                    <a:schemeClr val="tx1"/>
                  </a:solidFill>
                </a:rPr>
                <a:t> – Octavian’s rise to power was decided and planned by the gods. He would extend the empire and bring peace (</a:t>
              </a:r>
              <a:r>
                <a:rPr lang="en-GB" sz="2000" i="1" dirty="0">
                  <a:solidFill>
                    <a:schemeClr val="tx1"/>
                  </a:solidFill>
                </a:rPr>
                <a:t>Pax Augusta)</a:t>
              </a:r>
            </a:p>
            <a:p>
              <a:pPr marL="342900" indent="-342900">
                <a:buFont typeface="Arial" panose="020B0604020202020204" pitchFamily="34" charset="0"/>
                <a:buChar char="•"/>
              </a:pPr>
              <a:r>
                <a:rPr lang="en-GB" sz="2000" b="1" i="1" dirty="0">
                  <a:solidFill>
                    <a:schemeClr val="tx1"/>
                  </a:solidFill>
                </a:rPr>
                <a:t>Pageant of Roman Heroes</a:t>
              </a:r>
              <a:r>
                <a:rPr lang="en-GB" sz="2000" dirty="0">
                  <a:solidFill>
                    <a:schemeClr val="tx1"/>
                  </a:solidFill>
                </a:rPr>
                <a:t>– Octavian would restore a golden age to Rome and extend the empire. Makes Octavian’s rise to power look natural and legitimate</a:t>
              </a:r>
              <a:endParaRPr lang="en-GB" sz="2000" b="1" u="sng" dirty="0">
                <a:solidFill>
                  <a:srgbClr val="002060"/>
                </a:solidFill>
                <a:latin typeface="Californian FB" panose="0207040306080B030204" pitchFamily="18" charset="0"/>
              </a:endParaRPr>
            </a:p>
          </p:txBody>
        </p:sp>
        <p:pic>
          <p:nvPicPr>
            <p:cNvPr id="3076" name="Picture 4" descr="Image result for virg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010883"/>
              <a:ext cx="1900520" cy="23739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8802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46208" y="1013333"/>
            <a:ext cx="11099584" cy="2246769"/>
            <a:chOff x="448190" y="4725586"/>
            <a:chExt cx="11099584" cy="2246769"/>
          </a:xfrm>
        </p:grpSpPr>
        <p:sp>
          <p:nvSpPr>
            <p:cNvPr id="6" name="TextBox 5"/>
            <p:cNvSpPr txBox="1"/>
            <p:nvPr/>
          </p:nvSpPr>
          <p:spPr>
            <a:xfrm>
              <a:off x="3395672" y="4725586"/>
              <a:ext cx="8152102"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b="1" u="sng" dirty="0">
                  <a:latin typeface="Californian FB" panose="0207040306080B030204" pitchFamily="18" charset="0"/>
                </a:rPr>
                <a:t>Ancient Source: </a:t>
              </a:r>
              <a:r>
                <a:rPr lang="en-GB" sz="2000" b="1" u="sng" dirty="0">
                  <a:solidFill>
                    <a:srgbClr val="002060"/>
                  </a:solidFill>
                  <a:latin typeface="Californian FB" panose="0207040306080B030204" pitchFamily="18" charset="0"/>
                </a:rPr>
                <a:t>Ovid, </a:t>
              </a:r>
              <a:r>
                <a:rPr lang="en-GB" sz="2000" b="1" i="1" u="sng" dirty="0" err="1">
                  <a:solidFill>
                    <a:srgbClr val="002060"/>
                  </a:solidFill>
                  <a:latin typeface="Californian FB" panose="0207040306080B030204" pitchFamily="18" charset="0"/>
                </a:rPr>
                <a:t>Fasti</a:t>
              </a:r>
              <a:endParaRPr lang="en-GB" sz="2000" b="1" i="1" u="sng" dirty="0">
                <a:solidFill>
                  <a:srgbClr val="002060"/>
                </a:solidFill>
                <a:latin typeface="Californian FB" panose="0207040306080B030204" pitchFamily="18" charset="0"/>
              </a:endParaRPr>
            </a:p>
            <a:p>
              <a:pPr marL="342900" indent="-342900">
                <a:buFontTx/>
                <a:buChar char="-"/>
              </a:pPr>
              <a:r>
                <a:rPr lang="en-GB" sz="2000" dirty="0"/>
                <a:t>Written c. AD 17 </a:t>
              </a:r>
            </a:p>
            <a:p>
              <a:pPr marL="342900" indent="-342900">
                <a:buFontTx/>
                <a:buChar char="-"/>
              </a:pPr>
              <a:r>
                <a:rPr lang="en-GB" sz="2000" dirty="0"/>
                <a:t>Poetry written during the rule of Augustus about the Roman religious calendar</a:t>
              </a:r>
            </a:p>
            <a:p>
              <a:pPr marL="342900" indent="-342900">
                <a:buFontTx/>
                <a:buChar char="-"/>
              </a:pPr>
              <a:r>
                <a:rPr lang="en-GB" sz="2000" dirty="0"/>
                <a:t>Ovid was banished by Augustus in AD 8 for an unknown offence. </a:t>
              </a:r>
              <a:r>
                <a:rPr lang="en-GB" sz="2000" i="1" dirty="0" err="1"/>
                <a:t>Fasti</a:t>
              </a:r>
              <a:r>
                <a:rPr lang="en-GB" sz="2000" i="1" dirty="0"/>
                <a:t> </a:t>
              </a:r>
              <a:r>
                <a:rPr lang="en-GB" sz="2000" dirty="0"/>
                <a:t>was patriotic and flattering to Augustus possibly to encourage him to let in return to Rome</a:t>
              </a:r>
            </a:p>
          </p:txBody>
        </p:sp>
        <p:pic>
          <p:nvPicPr>
            <p:cNvPr id="7" name="Picture 4" descr="https://www.poets.org/sites/default/files/styles/286x289/public/images/biographies/Ovid_NewBioImage.png?itok=3dMPfk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90" y="4967635"/>
              <a:ext cx="1744371" cy="1762669"/>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7DDCB49D-8195-447D-A7FF-C35FD939C458}"/>
              </a:ext>
            </a:extLst>
          </p:cNvPr>
          <p:cNvSpPr txBox="1"/>
          <p:nvPr/>
        </p:nvSpPr>
        <p:spPr>
          <a:xfrm>
            <a:off x="3600450" y="3571875"/>
            <a:ext cx="7848600" cy="2862322"/>
          </a:xfrm>
          <a:prstGeom prst="rect">
            <a:avLst/>
          </a:prstGeom>
          <a:noFill/>
        </p:spPr>
        <p:txBody>
          <a:bodyPr wrap="square" rtlCol="0" anchor="t">
            <a:spAutoFit/>
          </a:bodyPr>
          <a:lstStyle/>
          <a:p>
            <a:r>
              <a:rPr lang="en-GB" b="1" u="sng" dirty="0"/>
              <a:t>Other Sources:</a:t>
            </a:r>
          </a:p>
          <a:p>
            <a:endParaRPr lang="en-GB" dirty="0"/>
          </a:p>
          <a:p>
            <a:pPr marL="285750" indent="-285750">
              <a:buFontTx/>
              <a:buChar char="-"/>
            </a:pPr>
            <a:r>
              <a:rPr lang="en-GB" dirty="0"/>
              <a:t>Seneca the Younger</a:t>
            </a:r>
          </a:p>
          <a:p>
            <a:pPr marL="285750" indent="-285750">
              <a:buFontTx/>
              <a:buChar char="-"/>
            </a:pPr>
            <a:r>
              <a:rPr lang="en-GB" dirty="0"/>
              <a:t>Tiberius’ Letter to the people of </a:t>
            </a:r>
            <a:r>
              <a:rPr lang="en-GB" dirty="0" err="1"/>
              <a:t>Gytheion</a:t>
            </a:r>
            <a:r>
              <a:rPr lang="en-GB" dirty="0"/>
              <a:t>, AD 15</a:t>
            </a:r>
          </a:p>
          <a:p>
            <a:pPr marL="285750" indent="-285750">
              <a:buFontTx/>
              <a:buChar char="-"/>
            </a:pPr>
            <a:r>
              <a:rPr lang="en-GB" dirty="0"/>
              <a:t>Claudius’ Letter to the people of Alexandria, AD 41</a:t>
            </a:r>
          </a:p>
          <a:p>
            <a:pPr marL="285750" indent="-285750">
              <a:buFontTx/>
              <a:buChar char="-"/>
            </a:pPr>
            <a:r>
              <a:rPr lang="en-GB" dirty="0"/>
              <a:t>Strabo – the division of the empire under Augustus and creation of a fire service</a:t>
            </a:r>
          </a:p>
          <a:p>
            <a:pPr marL="285750" indent="-285750">
              <a:buFontTx/>
              <a:buChar char="-"/>
            </a:pPr>
            <a:r>
              <a:rPr lang="en-GB" dirty="0"/>
              <a:t>Edicts of Cyrene 7-6BC</a:t>
            </a:r>
          </a:p>
          <a:p>
            <a:pPr marL="285750" indent="-285750">
              <a:buFontTx/>
              <a:buChar char="-"/>
            </a:pPr>
            <a:r>
              <a:rPr lang="en-GB" dirty="0"/>
              <a:t>Altar to the Numen of Augustus in Narbonne (Gaul) AD 12-13</a:t>
            </a:r>
          </a:p>
          <a:p>
            <a:pPr marL="285750" indent="-285750">
              <a:buFontTx/>
              <a:buChar char="-"/>
            </a:pPr>
            <a:endParaRPr lang="en-GB" dirty="0"/>
          </a:p>
        </p:txBody>
      </p:sp>
    </p:spTree>
    <p:extLst>
      <p:ext uri="{BB962C8B-B14F-4D97-AF65-F5344CB8AC3E}">
        <p14:creationId xmlns:p14="http://schemas.microsoft.com/office/powerpoint/2010/main" val="198717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Coins</a:t>
            </a:r>
            <a:endParaRPr lang="en-GB" dirty="0"/>
          </a:p>
        </p:txBody>
      </p:sp>
      <p:pic>
        <p:nvPicPr>
          <p:cNvPr id="4" name="Picture 3" descr="https://www.coinworld.com/content/dam/cw/insights/2015/March/030215/SWAT_March_2015/Triton-XVI-Lot-999.jpg"/>
          <p:cNvPicPr/>
          <p:nvPr/>
        </p:nvPicPr>
        <p:blipFill>
          <a:blip r:embed="rId2">
            <a:extLst>
              <a:ext uri="{28A0092B-C50C-407E-A947-70E740481C1C}">
                <a14:useLocalDpi xmlns:a14="http://schemas.microsoft.com/office/drawing/2010/main" val="0"/>
              </a:ext>
            </a:extLst>
          </a:blip>
          <a:srcRect/>
          <a:stretch>
            <a:fillRect/>
          </a:stretch>
        </p:blipFill>
        <p:spPr bwMode="auto">
          <a:xfrm>
            <a:off x="3764915" y="278342"/>
            <a:ext cx="2381885" cy="1482725"/>
          </a:xfrm>
          <a:prstGeom prst="rect">
            <a:avLst/>
          </a:prstGeom>
          <a:noFill/>
          <a:ln>
            <a:noFill/>
          </a:ln>
        </p:spPr>
      </p:pic>
      <p:sp>
        <p:nvSpPr>
          <p:cNvPr id="5" name="Text Box 2"/>
          <p:cNvSpPr txBox="1">
            <a:spLocks noChangeArrowheads="1"/>
          </p:cNvSpPr>
          <p:nvPr/>
        </p:nvSpPr>
        <p:spPr bwMode="auto">
          <a:xfrm>
            <a:off x="6950496" y="278342"/>
            <a:ext cx="3238500" cy="1308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6000"/>
              </a:lnSpc>
              <a:spcAft>
                <a:spcPts val="800"/>
              </a:spcAft>
            </a:pPr>
            <a:r>
              <a:rPr lang="en-GB" sz="12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Prescribed Source – Capture of Egypt, </a:t>
            </a:r>
            <a:r>
              <a:rPr lang="en-GB" sz="1200" b="1" i="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denarius</a:t>
            </a:r>
            <a:r>
              <a:rPr lang="en-GB" sz="12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27 BC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Obv</a:t>
            </a:r>
            <a:r>
              <a:rPr lang="en-GB" sz="1200" b="1" dirty="0">
                <a:effectLst/>
                <a:latin typeface="Calibri" panose="020F0502020204030204" pitchFamily="34" charset="0"/>
                <a:ea typeface="Calibri" panose="020F0502020204030204" pitchFamily="34" charset="0"/>
                <a:cs typeface="Times New Roman" panose="02020603050405020304" pitchFamily="18" charset="0"/>
              </a:rPr>
              <a:t>.:</a:t>
            </a:r>
            <a:r>
              <a:rPr lang="en-GB" sz="1200" dirty="0">
                <a:effectLst/>
                <a:latin typeface="Calibri" panose="020F0502020204030204" pitchFamily="34" charset="0"/>
                <a:ea typeface="Calibri" panose="020F0502020204030204" pitchFamily="34" charset="0"/>
                <a:cs typeface="Times New Roman" panose="02020603050405020304" pitchFamily="18" charset="0"/>
              </a:rPr>
              <a:t> Bare head of Augustus, “Caesar, Son of the Deified, Consul for the seventh time”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Rev.:</a:t>
            </a:r>
            <a:r>
              <a:rPr lang="en-GB" sz="1200" dirty="0">
                <a:effectLst/>
                <a:latin typeface="Calibri" panose="020F0502020204030204" pitchFamily="34" charset="0"/>
                <a:ea typeface="Calibri" panose="020F0502020204030204" pitchFamily="34" charset="0"/>
                <a:cs typeface="Times New Roman" panose="02020603050405020304" pitchFamily="18" charset="0"/>
              </a:rPr>
              <a:t> crocodile, “Egypt captured”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descr="Gold aureus coin of Octavian Roman, 28 BC Probably minted in Asia Minor (modern Turkey)"/>
          <p:cNvPicPr/>
          <p:nvPr/>
        </p:nvPicPr>
        <p:blipFill>
          <a:blip r:embed="rId3">
            <a:extLst>
              <a:ext uri="{28A0092B-C50C-407E-A947-70E740481C1C}">
                <a14:useLocalDpi xmlns:a14="http://schemas.microsoft.com/office/drawing/2010/main" val="0"/>
              </a:ext>
            </a:extLst>
          </a:blip>
          <a:srcRect/>
          <a:stretch>
            <a:fillRect/>
          </a:stretch>
        </p:blipFill>
        <p:spPr bwMode="auto">
          <a:xfrm>
            <a:off x="3811749" y="1761067"/>
            <a:ext cx="2413214" cy="1327255"/>
          </a:xfrm>
          <a:prstGeom prst="rect">
            <a:avLst/>
          </a:prstGeom>
          <a:noFill/>
          <a:ln>
            <a:noFill/>
          </a:ln>
        </p:spPr>
      </p:pic>
      <p:sp>
        <p:nvSpPr>
          <p:cNvPr id="7" name="Text Box 2"/>
          <p:cNvSpPr txBox="1">
            <a:spLocks noChangeArrowheads="1"/>
          </p:cNvSpPr>
          <p:nvPr/>
        </p:nvSpPr>
        <p:spPr bwMode="auto">
          <a:xfrm>
            <a:off x="6950496" y="1761067"/>
            <a:ext cx="4836951" cy="13075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6000"/>
              </a:lnSpc>
              <a:spcAft>
                <a:spcPts val="800"/>
              </a:spcAft>
            </a:pPr>
            <a:r>
              <a:rPr lang="en-GB" sz="1200" b="1" u="sng" dirty="0">
                <a:solidFill>
                  <a:srgbClr val="002060"/>
                </a:solidFill>
              </a:rPr>
              <a:t>Prescribed Source – New </a:t>
            </a:r>
            <a:r>
              <a:rPr lang="en-GB" sz="1200" b="1" i="1" u="sng" dirty="0">
                <a:solidFill>
                  <a:srgbClr val="002060"/>
                </a:solidFill>
              </a:rPr>
              <a:t>aureus </a:t>
            </a:r>
            <a:r>
              <a:rPr lang="en-GB" sz="1200" b="1" u="sng" dirty="0">
                <a:solidFill>
                  <a:srgbClr val="002060"/>
                </a:solidFill>
              </a:rPr>
              <a:t>28 BC </a:t>
            </a:r>
            <a:endParaRPr lang="en-GB" sz="12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sz="1200" b="1" dirty="0" err="1" smtClean="0">
                <a:effectLst/>
                <a:latin typeface="Calibri" panose="020F0502020204030204" pitchFamily="34" charset="0"/>
                <a:ea typeface="Calibri" panose="020F0502020204030204" pitchFamily="34" charset="0"/>
                <a:cs typeface="Times New Roman" panose="02020603050405020304" pitchFamily="18" charset="0"/>
              </a:rPr>
              <a:t>Obv</a:t>
            </a:r>
            <a:r>
              <a:rPr lang="en-GB" sz="1200" b="1" dirty="0">
                <a:effectLst/>
                <a:latin typeface="Calibri" panose="020F0502020204030204" pitchFamily="34" charset="0"/>
                <a:ea typeface="Calibri" panose="020F0502020204030204" pitchFamily="34" charset="0"/>
                <a:cs typeface="Times New Roman" panose="02020603050405020304" pitchFamily="18" charset="0"/>
              </a:rPr>
              <a:t>.:</a:t>
            </a:r>
            <a:r>
              <a:rPr lang="en-GB" sz="1200" dirty="0">
                <a:effectLst/>
                <a:latin typeface="Calibri" panose="020F0502020204030204" pitchFamily="34" charset="0"/>
                <a:ea typeface="Calibri" panose="020F0502020204030204" pitchFamily="34" charset="0"/>
                <a:cs typeface="Times New Roman" panose="02020603050405020304" pitchFamily="18" charset="0"/>
              </a:rPr>
              <a:t> Head of Octavian, wearing laurel wreath “Commander Caesar, Son of the Deified, consul for the sixth time”</a:t>
            </a:r>
          </a:p>
          <a:p>
            <a:pPr>
              <a:lnSpc>
                <a:spcPct val="106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Rev.:</a:t>
            </a:r>
            <a:r>
              <a:rPr lang="en-GB" sz="1200" dirty="0">
                <a:effectLst/>
                <a:latin typeface="Calibri" panose="020F0502020204030204" pitchFamily="34" charset="0"/>
                <a:ea typeface="Calibri" panose="020F0502020204030204" pitchFamily="34" charset="0"/>
                <a:cs typeface="Times New Roman" panose="02020603050405020304" pitchFamily="18" charset="0"/>
              </a:rPr>
              <a:t> Octavian seated on magistrate’s chair wearing toga, holding out scroll in right hand “He has restored to the Roman People their laws and rights”</a:t>
            </a:r>
            <a:r>
              <a:rPr lang="en-GB" sz="1200" b="1" u="sng"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049" name="Picture 215" descr="https://c1.staticflickr.com/9/8064/8208111930_958da1fb3b_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6825" y="3385344"/>
            <a:ext cx="2457246" cy="1170517"/>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16"/>
          <p:cNvSpPr txBox="1">
            <a:spLocks noChangeArrowheads="1"/>
          </p:cNvSpPr>
          <p:nvPr/>
        </p:nvSpPr>
        <p:spPr bwMode="auto">
          <a:xfrm>
            <a:off x="6950495" y="3308884"/>
            <a:ext cx="4836951" cy="13234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defTabSz="914400" eaLnBrk="0" fontAlgn="base" hangingPunct="0">
              <a:spcBef>
                <a:spcPct val="0"/>
              </a:spcBef>
              <a:spcAft>
                <a:spcPct val="0"/>
              </a:spcAft>
            </a:pPr>
            <a:r>
              <a:rPr lang="en-GB" altLang="en-US" sz="12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Prescribed Source – Aureus of Tiberius, 13-14 AD</a:t>
            </a:r>
            <a:endParaRPr lang="en-GB" altLang="en-US" sz="8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Obv</a:t>
            </a:r>
            <a:r>
              <a:rPr kumimoji="0" lang="en-GB"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Augustus, “Caesar Augustus, Son of the Deified, Father of the Fatherland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a:t>
            </a:r>
            <a:r>
              <a:rPr kumimoji="0" lang="en-GB"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Tiberius; “Tiberius Caesar, Son of Augustus, </a:t>
            </a:r>
            <a:r>
              <a:rPr kumimoji="0" lang="en-GB"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Tribunician</a:t>
            </a:r>
            <a:r>
              <a:rPr kumimoji="0" lang="en-GB"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power for the fifteenth time</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4"/>
          <p:cNvSpPr>
            <a:spLocks noChangeArrowheads="1"/>
          </p:cNvSpPr>
          <p:nvPr/>
        </p:nvSpPr>
        <p:spPr bwMode="auto">
          <a:xfrm>
            <a:off x="3640667" y="39285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4" name="Picture 4" descr="Gaius (Caligula), with Germanicus. AD 37-41. AR Denarius (18mm, 3.72 g, 11h). Lugdunum (Lyon) mint. Struck AD 37. C • CAESAR • AVG • GERM • P • M •TR • POT, bare head of Caligula right / GERMANICVS • CAES • P • C • CAES • AVG • GERM, bare head of Germanic | by Joe Geran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6016" y="4867821"/>
            <a:ext cx="2628055" cy="12239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
          <p:cNvSpPr txBox="1">
            <a:spLocks noChangeArrowheads="1"/>
          </p:cNvSpPr>
          <p:nvPr/>
        </p:nvSpPr>
        <p:spPr bwMode="auto">
          <a:xfrm>
            <a:off x="6950494" y="4951152"/>
            <a:ext cx="4836951" cy="11874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r>
              <a:rPr lang="en-GB" altLang="en-US" sz="11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Prescribed Source – Denarius of Gaius, AD 37</a:t>
            </a:r>
            <a:endParaRPr lang="en-GB" altLang="en-US" sz="7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Obv</a:t>
            </a:r>
            <a:r>
              <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Head of Gaius; “Gaius Caesar, Augustus, Germanicus, pontifex </a:t>
            </a:r>
            <a:r>
              <a:rPr kumimoji="0" lang="en-US" altLang="en-US" sz="11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maximus</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with </a:t>
            </a:r>
            <a:r>
              <a:rPr kumimoji="0" lang="en-US" altLang="en-US" sz="11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tribunician</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power”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Head of Germanicus; “Germanicus Caesar, father of Gaius Caesar Augustus Germanicus”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7"/>
          <p:cNvSpPr>
            <a:spLocks noChangeArrowheads="1"/>
          </p:cNvSpPr>
          <p:nvPr/>
        </p:nvSpPr>
        <p:spPr bwMode="auto">
          <a:xfrm>
            <a:off x="3787141" y="395817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10"/>
          <p:cNvSpPr>
            <a:spLocks noChangeArrowheads="1"/>
          </p:cNvSpPr>
          <p:nvPr/>
        </p:nvSpPr>
        <p:spPr bwMode="auto">
          <a:xfrm>
            <a:off x="3787141" y="48725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804431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Coins</a:t>
            </a:r>
            <a:endParaRPr lang="en-GB" dirty="0"/>
          </a:p>
        </p:txBody>
      </p:sp>
      <p:sp>
        <p:nvSpPr>
          <p:cNvPr id="10" name="Rectangle 4"/>
          <p:cNvSpPr>
            <a:spLocks noChangeArrowheads="1"/>
          </p:cNvSpPr>
          <p:nvPr/>
        </p:nvSpPr>
        <p:spPr bwMode="auto">
          <a:xfrm>
            <a:off x="3640667" y="39285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10"/>
          <p:cNvSpPr>
            <a:spLocks noChangeArrowheads="1"/>
          </p:cNvSpPr>
          <p:nvPr/>
        </p:nvSpPr>
        <p:spPr bwMode="auto">
          <a:xfrm>
            <a:off x="3787141" y="48725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5" name="Picture 14" descr="https://www.coinarchives.com/5c3f4adf5a5ea65b8c66017a900dd16e/img/kunker/304/image01038.jpg"/>
          <p:cNvPicPr/>
          <p:nvPr/>
        </p:nvPicPr>
        <p:blipFill rotWithShape="1">
          <a:blip r:embed="rId2" cstate="print">
            <a:extLst>
              <a:ext uri="{28A0092B-C50C-407E-A947-70E740481C1C}">
                <a14:useLocalDpi xmlns:a14="http://schemas.microsoft.com/office/drawing/2010/main" val="0"/>
              </a:ext>
            </a:extLst>
          </a:blip>
          <a:srcRect t="10926"/>
          <a:stretch/>
        </p:blipFill>
        <p:spPr bwMode="auto">
          <a:xfrm>
            <a:off x="3894667" y="225107"/>
            <a:ext cx="2468033" cy="1186611"/>
          </a:xfrm>
          <a:prstGeom prst="rect">
            <a:avLst/>
          </a:prstGeom>
          <a:noFill/>
          <a:ln>
            <a:noFill/>
          </a:ln>
          <a:extLst>
            <a:ext uri="{53640926-AAD7-44D8-BBD7-CCE9431645EC}">
              <a14:shadowObscured xmlns:a14="http://schemas.microsoft.com/office/drawing/2010/main"/>
            </a:ext>
          </a:extLst>
        </p:spPr>
      </p:pic>
      <p:sp>
        <p:nvSpPr>
          <p:cNvPr id="16" name="Text Box 2"/>
          <p:cNvSpPr txBox="1">
            <a:spLocks noChangeArrowheads="1"/>
          </p:cNvSpPr>
          <p:nvPr/>
        </p:nvSpPr>
        <p:spPr bwMode="auto">
          <a:xfrm>
            <a:off x="6936741" y="225107"/>
            <a:ext cx="5064759" cy="142589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6000"/>
              </a:lnSpc>
              <a:spcAft>
                <a:spcPts val="800"/>
              </a:spcAft>
            </a:pPr>
            <a:r>
              <a:rPr lang="en-GB" altLang="en-US" sz="12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Prescribed Source </a:t>
            </a:r>
            <a:r>
              <a:rPr lang="en-GB" altLang="en-US" sz="1200" b="1"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As </a:t>
            </a:r>
            <a:r>
              <a:rPr lang="en-GB" altLang="en-US" sz="12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of Gaius, AD </a:t>
            </a:r>
            <a:r>
              <a:rPr lang="en-GB" altLang="en-US" sz="1200" b="1"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39</a:t>
            </a:r>
            <a:endParaRPr lang="en-GB" altLang="en-US" sz="800" dirty="0"/>
          </a:p>
          <a:p>
            <a:pPr>
              <a:lnSpc>
                <a:spcPct val="106000"/>
              </a:lnSpc>
              <a:spcAft>
                <a:spcPts val="800"/>
              </a:spcAft>
            </a:pPr>
            <a:r>
              <a:rPr lang="en-GB" sz="1200" b="1" dirty="0" err="1" smtClean="0">
                <a:effectLst/>
                <a:latin typeface="Calibri" panose="020F0502020204030204" pitchFamily="34" charset="0"/>
                <a:ea typeface="Calibri" panose="020F0502020204030204" pitchFamily="34" charset="0"/>
                <a:cs typeface="Times New Roman" panose="02020603050405020304" pitchFamily="18" charset="0"/>
              </a:rPr>
              <a:t>Obv</a:t>
            </a:r>
            <a:r>
              <a:rPr lang="en-GB" sz="1200" b="1" dirty="0">
                <a:effectLst/>
                <a:latin typeface="Calibri" panose="020F0502020204030204" pitchFamily="34" charset="0"/>
                <a:ea typeface="Calibri" panose="020F0502020204030204" pitchFamily="34" charset="0"/>
                <a:cs typeface="Times New Roman" panose="02020603050405020304" pitchFamily="18" charset="0"/>
              </a:rPr>
              <a:t>.:</a:t>
            </a:r>
            <a:r>
              <a:rPr lang="en-GB" sz="1200" dirty="0">
                <a:effectLst/>
                <a:latin typeface="Calibri" panose="020F0502020204030204" pitchFamily="34" charset="0"/>
                <a:ea typeface="Calibri" panose="020F0502020204030204" pitchFamily="34" charset="0"/>
                <a:cs typeface="Times New Roman" panose="02020603050405020304" pitchFamily="18" charset="0"/>
              </a:rPr>
              <a:t> Pileus between SC; “Gaius Caesar, Augustus, grandson of Augustus, by decree of the senate”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Rev.:</a:t>
            </a:r>
            <a:r>
              <a:rPr lang="en-GB" sz="1200" dirty="0">
                <a:effectLst/>
                <a:latin typeface="Calibri" panose="020F0502020204030204" pitchFamily="34" charset="0"/>
                <a:ea typeface="Calibri" panose="020F0502020204030204" pitchFamily="34" charset="0"/>
                <a:cs typeface="Times New Roman" panose="02020603050405020304" pitchFamily="18" charset="0"/>
              </a:rPr>
              <a:t> RCC (Remission of the 1/200 tax); “pontifex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maximus</a:t>
            </a:r>
            <a:r>
              <a:rPr lang="en-GB" sz="1200" dirty="0">
                <a:effectLst/>
                <a:latin typeface="Calibri" panose="020F0502020204030204" pitchFamily="34" charset="0"/>
                <a:ea typeface="Calibri" panose="020F0502020204030204" pitchFamily="34" charset="0"/>
                <a:cs typeface="Times New Roman" panose="02020603050405020304" pitchFamily="18" charset="0"/>
              </a:rPr>
              <a:t>, in his 3</a:t>
            </a:r>
            <a:r>
              <a:rPr lang="en-GB" sz="12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GB" sz="1200" dirty="0">
                <a:effectLst/>
                <a:latin typeface="Calibri" panose="020F0502020204030204" pitchFamily="34" charset="0"/>
                <a:ea typeface="Calibri" panose="020F0502020204030204" pitchFamily="34" charset="0"/>
                <a:cs typeface="Times New Roman" panose="02020603050405020304" pitchFamily="18" charset="0"/>
              </a:rPr>
              <a:t> year of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tribunician</a:t>
            </a:r>
            <a:r>
              <a:rPr lang="en-GB" sz="1200" dirty="0">
                <a:effectLst/>
                <a:latin typeface="Calibri" panose="020F0502020204030204" pitchFamily="34" charset="0"/>
                <a:ea typeface="Calibri" panose="020F0502020204030204" pitchFamily="34" charset="0"/>
                <a:cs typeface="Times New Roman" panose="02020603050405020304" pitchFamily="18" charset="0"/>
              </a:rPr>
              <a:t> power, father of the fatherland, designated consul for the 3</a:t>
            </a:r>
            <a:r>
              <a:rPr lang="en-GB" sz="12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GB" sz="1200" dirty="0">
                <a:effectLst/>
                <a:latin typeface="Calibri" panose="020F0502020204030204" pitchFamily="34" charset="0"/>
                <a:ea typeface="Calibri" panose="020F0502020204030204" pitchFamily="34" charset="0"/>
                <a:cs typeface="Times New Roman" panose="02020603050405020304" pitchFamily="18" charset="0"/>
              </a:rPr>
              <a:t> time”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3" name="Picture 4" descr="http://www.dirtyoldbooks.com/roman/id/clau/clau016.jpg"/>
          <p:cNvPicPr>
            <a:picLocks noChangeAspect="1" noChangeArrowheads="1"/>
          </p:cNvPicPr>
          <p:nvPr/>
        </p:nvPicPr>
        <p:blipFill>
          <a:blip r:embed="rId3">
            <a:extLst>
              <a:ext uri="{28A0092B-C50C-407E-A947-70E740481C1C}">
                <a14:useLocalDpi xmlns:a14="http://schemas.microsoft.com/office/drawing/2010/main" val="0"/>
              </a:ext>
            </a:extLst>
          </a:blip>
          <a:srcRect b="5453"/>
          <a:stretch>
            <a:fillRect/>
          </a:stretch>
        </p:blipFill>
        <p:spPr bwMode="auto">
          <a:xfrm>
            <a:off x="3679509" y="1741147"/>
            <a:ext cx="3019425" cy="1466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6936740" y="1840343"/>
            <a:ext cx="5064759" cy="13430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r>
              <a:rPr lang="en-GB" altLang="en-US" sz="12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Prescribed Source</a:t>
            </a:r>
            <a:r>
              <a:rPr lang="en-GB" altLang="en-US" sz="1200" b="1" u="sng" dirty="0">
                <a:latin typeface="Calibri" panose="020F0502020204030204" pitchFamily="34" charset="0"/>
                <a:ea typeface="Calibri" panose="020F0502020204030204" pitchFamily="34" charset="0"/>
                <a:cs typeface="Times New Roman" panose="02020603050405020304" pitchFamily="18" charset="0"/>
              </a:rPr>
              <a:t> </a:t>
            </a:r>
            <a:r>
              <a:rPr lang="en-GB" altLang="en-US" sz="12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Aureus of Claudius, AD 41-5</a:t>
            </a:r>
            <a:endParaRPr lang="en-GB" altLang="en-US" sz="8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Obverse: </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Head of Claudius; ‘Tiberius Claudius Caesar Augustus, pontifex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maximus</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with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tribunician</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power’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Reverse: </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Claudius wearing a toga, clasping the hand of a long-haired soldier with shield and legionary eagle; ‘With praetorians having been received’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6"/>
          <p:cNvSpPr>
            <a:spLocks noChangeArrowheads="1"/>
          </p:cNvSpPr>
          <p:nvPr/>
        </p:nvSpPr>
        <p:spPr bwMode="auto">
          <a:xfrm>
            <a:off x="3787141" y="37929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Text Box 2"/>
          <p:cNvSpPr txBox="1">
            <a:spLocks noChangeArrowheads="1"/>
          </p:cNvSpPr>
          <p:nvPr/>
        </p:nvSpPr>
        <p:spPr bwMode="auto">
          <a:xfrm>
            <a:off x="6933142" y="3424428"/>
            <a:ext cx="4921884" cy="131769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en-GB" altLang="en-US" sz="12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Prescribed Source – </a:t>
            </a:r>
            <a:r>
              <a:rPr lang="en-GB" altLang="en-US" sz="1200" b="1" i="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As </a:t>
            </a:r>
            <a:r>
              <a:rPr lang="en-GB" altLang="en-US" sz="12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of Nero as a lyre-player, AD 62</a:t>
            </a:r>
            <a:endParaRPr lang="en-GB" altLang="en-US" sz="8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Obv</a:t>
            </a:r>
            <a:r>
              <a:rPr kumimoji="0" lang="en-US"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Head of Nero, ‘Nero Claudius Caesar, Augustus Germanicus’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Nero, as Apollo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Citharodeus</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playing lyre; ‘Pontifex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maximus</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with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tribunician</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power, victorious commander, father of the fatherland’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079" name="Picture 8" descr="https://www.coinarchives.com/7af71eb6ff3ad11d4cca99d82f9f71f3/img/nac/106/image013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1527" y="3346403"/>
            <a:ext cx="2741349" cy="133823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9"/>
          <p:cNvSpPr>
            <a:spLocks noChangeArrowheads="1"/>
          </p:cNvSpPr>
          <p:nvPr/>
        </p:nvSpPr>
        <p:spPr bwMode="auto">
          <a:xfrm>
            <a:off x="3787141" y="345959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Rectangle 11"/>
          <p:cNvSpPr>
            <a:spLocks noChangeArrowheads="1"/>
          </p:cNvSpPr>
          <p:nvPr/>
        </p:nvSpPr>
        <p:spPr bwMode="auto">
          <a:xfrm>
            <a:off x="3787141" y="3868393"/>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1" i="0" u="sng"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14"/>
          <p:cNvSpPr>
            <a:spLocks noChangeArrowheads="1"/>
          </p:cNvSpPr>
          <p:nvPr/>
        </p:nvSpPr>
        <p:spPr bwMode="auto">
          <a:xfrm>
            <a:off x="3698243" y="40406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3" name="Text Box 2"/>
          <p:cNvSpPr txBox="1">
            <a:spLocks noChangeArrowheads="1"/>
          </p:cNvSpPr>
          <p:nvPr/>
        </p:nvSpPr>
        <p:spPr bwMode="auto">
          <a:xfrm>
            <a:off x="6935156" y="4959778"/>
            <a:ext cx="4919870" cy="1555768"/>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defTabSz="914400" eaLnBrk="0" fontAlgn="base" hangingPunct="0">
              <a:spcBef>
                <a:spcPct val="0"/>
              </a:spcBef>
              <a:spcAft>
                <a:spcPct val="0"/>
              </a:spcAft>
            </a:pPr>
            <a:r>
              <a:rPr lang="en-GB" altLang="en-US" sz="12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Prescribed Source – Aureus of Nero, AD </a:t>
            </a:r>
            <a:r>
              <a:rPr lang="en-GB" altLang="en-US" sz="1200" b="1"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54</a:t>
            </a:r>
          </a:p>
          <a:p>
            <a:pPr lvl="0" defTabSz="914400" eaLnBrk="0" fontAlgn="base" hangingPunct="0">
              <a:spcBef>
                <a:spcPct val="0"/>
              </a:spcBef>
              <a:spcAft>
                <a:spcPct val="0"/>
              </a:spcAft>
            </a:pPr>
            <a:endParaRPr lang="en-GB" altLang="en-US" sz="1200" b="1"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pPr>
            <a:r>
              <a:rPr kumimoji="0" lang="en-US" altLang="en-US" sz="12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Obv</a:t>
            </a:r>
            <a:r>
              <a:rPr kumimoji="0" lang="en-US"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Heads of Nero and Agrippina, ‘Agrippina Augusta, wife of the divine Claudius, mother of Nero Caesar’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‘By decree of the senate to Nero Caesar Augustus Germanicus, son of the divine Claudius hailed victorious commander, with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tribunician</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power’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9" name="Picture 28" descr="https://www.numisbids.com/sales/hosted/oslo/014/image0087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7141" y="5032551"/>
            <a:ext cx="2799291" cy="1410222"/>
          </a:xfrm>
          <a:prstGeom prst="rect">
            <a:avLst/>
          </a:prstGeom>
          <a:noFill/>
          <a:ln>
            <a:noFill/>
          </a:ln>
        </p:spPr>
      </p:pic>
    </p:spTree>
    <p:extLst>
      <p:ext uri="{BB962C8B-B14F-4D97-AF65-F5344CB8AC3E}">
        <p14:creationId xmlns:p14="http://schemas.microsoft.com/office/powerpoint/2010/main" val="1914425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Points </a:t>
            </a:r>
            <a:endParaRPr lang="en-GB" dirty="0"/>
          </a:p>
        </p:txBody>
      </p:sp>
      <p:sp>
        <p:nvSpPr>
          <p:cNvPr id="3" name="Content Placeholder 2"/>
          <p:cNvSpPr>
            <a:spLocks noGrp="1"/>
          </p:cNvSpPr>
          <p:nvPr>
            <p:ph idx="1"/>
          </p:nvPr>
        </p:nvSpPr>
        <p:spPr/>
        <p:txBody>
          <a:bodyPr>
            <a:normAutofit/>
          </a:bodyPr>
          <a:lstStyle/>
          <a:p>
            <a:r>
              <a:rPr lang="en-GB" sz="2400" dirty="0" smtClean="0"/>
              <a:t>All of the exam technique which we went through in the Greek impact sessions applies to the Roman topics too</a:t>
            </a:r>
          </a:p>
          <a:p>
            <a:endParaRPr lang="en-GB" sz="2400" dirty="0" smtClean="0"/>
          </a:p>
          <a:p>
            <a:r>
              <a:rPr lang="en-GB" sz="2400" b="1" dirty="0" smtClean="0"/>
              <a:t>Range and variety of sources for the two essay questions is key for the Roman exam</a:t>
            </a:r>
          </a:p>
          <a:p>
            <a:endParaRPr lang="en-GB" sz="2400" dirty="0" smtClean="0"/>
          </a:p>
          <a:p>
            <a:r>
              <a:rPr lang="en-GB" sz="2400" dirty="0" smtClean="0"/>
              <a:t>Aim to combine written sources with poems, coinage, archaeological sources etc. </a:t>
            </a:r>
          </a:p>
          <a:p>
            <a:endParaRPr lang="en-GB" sz="2400" dirty="0" smtClean="0"/>
          </a:p>
          <a:p>
            <a:r>
              <a:rPr lang="en-GB" sz="2400" dirty="0" smtClean="0"/>
              <a:t>This needs to be planned into your answer at the start</a:t>
            </a:r>
            <a:endParaRPr lang="en-GB" sz="2400" dirty="0"/>
          </a:p>
        </p:txBody>
      </p:sp>
    </p:spTree>
    <p:extLst>
      <p:ext uri="{BB962C8B-B14F-4D97-AF65-F5344CB8AC3E}">
        <p14:creationId xmlns:p14="http://schemas.microsoft.com/office/powerpoint/2010/main" val="544129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2D2ED-A212-4926-AAD1-AF7830215D93}"/>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54ECCD1B-886E-4E3E-9990-D1FD75D0BC5B}"/>
              </a:ext>
            </a:extLst>
          </p:cNvPr>
          <p:cNvGraphicFramePr>
            <a:graphicFrameLocks noGrp="1"/>
          </p:cNvGraphicFramePr>
          <p:nvPr>
            <p:ph idx="1"/>
            <p:extLst>
              <p:ext uri="{D42A27DB-BD31-4B8C-83A1-F6EECF244321}">
                <p14:modId xmlns:p14="http://schemas.microsoft.com/office/powerpoint/2010/main" val="2885776980"/>
              </p:ext>
            </p:extLst>
          </p:nvPr>
        </p:nvGraphicFramePr>
        <p:xfrm>
          <a:off x="325437" y="311149"/>
          <a:ext cx="11304588" cy="5667654"/>
        </p:xfrm>
        <a:graphic>
          <a:graphicData uri="http://schemas.openxmlformats.org/drawingml/2006/table">
            <a:tbl>
              <a:tblPr firstRow="1" bandRow="1">
                <a:tableStyleId>{93296810-A885-4BE3-A3E7-6D5BEEA58F35}</a:tableStyleId>
              </a:tblPr>
              <a:tblGrid>
                <a:gridCol w="5652294">
                  <a:extLst>
                    <a:ext uri="{9D8B030D-6E8A-4147-A177-3AD203B41FA5}">
                      <a16:colId xmlns:a16="http://schemas.microsoft.com/office/drawing/2014/main" val="981235562"/>
                    </a:ext>
                  </a:extLst>
                </a:gridCol>
                <a:gridCol w="5652294">
                  <a:extLst>
                    <a:ext uri="{9D8B030D-6E8A-4147-A177-3AD203B41FA5}">
                      <a16:colId xmlns:a16="http://schemas.microsoft.com/office/drawing/2014/main" val="2570833500"/>
                    </a:ext>
                  </a:extLst>
                </a:gridCol>
              </a:tblGrid>
              <a:tr h="547014">
                <a:tc gridSpan="2">
                  <a:txBody>
                    <a:bodyPr/>
                    <a:lstStyle/>
                    <a:p>
                      <a:pPr algn="ctr"/>
                      <a:r>
                        <a:rPr lang="en-GB" dirty="0"/>
                        <a:t>Key Debate 1 – Did Augustus actually restore the republic?</a:t>
                      </a:r>
                    </a:p>
                  </a:txBody>
                  <a:tcPr anchor="ctr"/>
                </a:tc>
                <a:tc hMerge="1">
                  <a:txBody>
                    <a:bodyPr/>
                    <a:lstStyle/>
                    <a:p>
                      <a:endParaRPr lang="en-GB" dirty="0"/>
                    </a:p>
                  </a:txBody>
                  <a:tcPr/>
                </a:tc>
                <a:extLst>
                  <a:ext uri="{0D108BD9-81ED-4DB2-BD59-A6C34878D82A}">
                    <a16:rowId xmlns:a16="http://schemas.microsoft.com/office/drawing/2014/main" val="426131908"/>
                  </a:ext>
                </a:extLst>
              </a:tr>
              <a:tr h="322937">
                <a:tc>
                  <a:txBody>
                    <a:bodyPr/>
                    <a:lstStyle/>
                    <a:p>
                      <a:pPr algn="ctr"/>
                      <a:r>
                        <a:rPr lang="en-GB" dirty="0"/>
                        <a:t>Yes </a:t>
                      </a:r>
                    </a:p>
                  </a:txBody>
                  <a:tcPr anchor="ctr"/>
                </a:tc>
                <a:tc>
                  <a:txBody>
                    <a:bodyPr/>
                    <a:lstStyle/>
                    <a:p>
                      <a:pPr algn="ctr"/>
                      <a:r>
                        <a:rPr lang="en-GB" dirty="0"/>
                        <a:t>No</a:t>
                      </a:r>
                    </a:p>
                  </a:txBody>
                  <a:tcPr anchor="ctr"/>
                </a:tc>
                <a:extLst>
                  <a:ext uri="{0D108BD9-81ED-4DB2-BD59-A6C34878D82A}">
                    <a16:rowId xmlns:a16="http://schemas.microsoft.com/office/drawing/2014/main" val="1935858450"/>
                  </a:ext>
                </a:extLst>
              </a:tr>
              <a:tr h="4486238">
                <a:tc>
                  <a:txBody>
                    <a:bodyPr/>
                    <a:lstStyle/>
                    <a:p>
                      <a:pPr marL="285750" indent="-285750" algn="l">
                        <a:buFont typeface="Arial" panose="020B0604020202020204" pitchFamily="34" charset="0"/>
                        <a:buChar char="•"/>
                      </a:pPr>
                      <a:r>
                        <a:rPr lang="en-GB" dirty="0"/>
                        <a:t>Augustus claimed in the </a:t>
                      </a:r>
                      <a:r>
                        <a:rPr lang="en-GB" i="1" dirty="0"/>
                        <a:t>Res Gestae</a:t>
                      </a:r>
                      <a:r>
                        <a:rPr lang="en-GB" i="0" dirty="0"/>
                        <a:t> to have transferred power back to the Senate and to have held no more power than any other magistrate (public figure)</a:t>
                      </a:r>
                    </a:p>
                    <a:p>
                      <a:pPr marL="285750" indent="-285750" algn="l">
                        <a:buFont typeface="Arial" panose="020B0604020202020204" pitchFamily="34" charset="0"/>
                        <a:buChar char="•"/>
                      </a:pPr>
                      <a:r>
                        <a:rPr lang="en-GB" i="0" dirty="0"/>
                        <a:t>Paterculus claims that he restored traditional laws, respect to the Senate and the Republic</a:t>
                      </a:r>
                    </a:p>
                    <a:p>
                      <a:pPr marL="285750" indent="-285750" algn="l">
                        <a:buFont typeface="Arial" panose="020B0604020202020204" pitchFamily="34" charset="0"/>
                        <a:buChar char="•"/>
                      </a:pPr>
                      <a:r>
                        <a:rPr lang="en-GB" i="0" dirty="0"/>
                        <a:t>Coinage and official poems (Virgil and Horace) all present Augustus as traditional rather than revolutionary</a:t>
                      </a:r>
                    </a:p>
                    <a:p>
                      <a:pPr marL="285750" indent="-285750" algn="l">
                        <a:buFont typeface="Arial" panose="020B0604020202020204" pitchFamily="34" charset="0"/>
                        <a:buChar char="•"/>
                      </a:pPr>
                      <a:r>
                        <a:rPr lang="en-GB" i="0" dirty="0"/>
                        <a:t>The First Constitutional Settlement gave Octavian/Augustus a collection of existing and honorific titles supporting his claims in the </a:t>
                      </a:r>
                      <a:r>
                        <a:rPr lang="en-GB" i="1" dirty="0"/>
                        <a:t>Res Gestae</a:t>
                      </a:r>
                      <a:endParaRPr lang="en-GB" i="0" dirty="0"/>
                    </a:p>
                    <a:p>
                      <a:pPr marL="285750" indent="-285750" algn="l">
                        <a:buFont typeface="Arial" panose="020B0604020202020204" pitchFamily="34" charset="0"/>
                        <a:buChar char="•"/>
                      </a:pPr>
                      <a:r>
                        <a:rPr lang="en-GB" i="0" dirty="0"/>
                        <a:t>Augustus retained the Senate even after his position was secure and carried out reforms to improve its standards </a:t>
                      </a:r>
                      <a:endParaRPr lang="en-GB" dirty="0"/>
                    </a:p>
                  </a:txBody>
                  <a:tcPr/>
                </a:tc>
                <a:tc>
                  <a:txBody>
                    <a:bodyPr/>
                    <a:lstStyle/>
                    <a:p>
                      <a:pPr marL="285750" indent="-285750" algn="l">
                        <a:buFont typeface="Arial" panose="020B0604020202020204" pitchFamily="34" charset="0"/>
                        <a:buChar char="•"/>
                      </a:pPr>
                      <a:r>
                        <a:rPr lang="en-GB" dirty="0" err="1"/>
                        <a:t>Dio</a:t>
                      </a:r>
                      <a:r>
                        <a:rPr lang="en-GB" dirty="0"/>
                        <a:t> states that Augustus took on the power of a monarch in all but name </a:t>
                      </a:r>
                    </a:p>
                    <a:p>
                      <a:pPr marL="285750" indent="-285750" algn="l">
                        <a:buFont typeface="Arial" panose="020B0604020202020204" pitchFamily="34" charset="0"/>
                        <a:buChar char="•"/>
                      </a:pPr>
                      <a:r>
                        <a:rPr lang="en-GB" dirty="0"/>
                        <a:t>Tacitus claims that he arrogated (collected) all powers to himself and suggest that he used the appearance of the Republic, which by then no one was left alive who actually remembered it</a:t>
                      </a:r>
                    </a:p>
                    <a:p>
                      <a:pPr marL="285750" indent="-285750" algn="l">
                        <a:buFont typeface="Arial" panose="020B0604020202020204" pitchFamily="34" charset="0"/>
                        <a:buChar char="•"/>
                      </a:pPr>
                      <a:r>
                        <a:rPr lang="en-GB" dirty="0"/>
                        <a:t>In the First settlement of 27 BC Augustus held all real power and this was formalised in the Second settlement of 23 BC, in particular with the creation of the title of </a:t>
                      </a:r>
                      <a:r>
                        <a:rPr lang="en-GB" i="1" dirty="0"/>
                        <a:t>imperium </a:t>
                      </a:r>
                      <a:r>
                        <a:rPr lang="en-GB" i="1" dirty="0" err="1"/>
                        <a:t>proconslare</a:t>
                      </a:r>
                      <a:r>
                        <a:rPr lang="en-GB" i="1" dirty="0"/>
                        <a:t> </a:t>
                      </a:r>
                      <a:r>
                        <a:rPr lang="en-GB" i="1" dirty="0" err="1"/>
                        <a:t>maius</a:t>
                      </a:r>
                      <a:endParaRPr lang="en-GB" i="0" dirty="0"/>
                    </a:p>
                    <a:p>
                      <a:pPr marL="285750" indent="-285750" algn="l">
                        <a:buFont typeface="Arial" panose="020B0604020202020204" pitchFamily="34" charset="0"/>
                        <a:buChar char="•"/>
                      </a:pPr>
                      <a:r>
                        <a:rPr lang="en-GB" i="0" dirty="0"/>
                        <a:t>The Senate quickly became a rubber-stamp – Augustus removed potential opposition and then bribed/rewarded others to ensure total loyalty</a:t>
                      </a:r>
                    </a:p>
                    <a:p>
                      <a:pPr marL="285750" indent="-285750" algn="l">
                        <a:buFont typeface="Arial" panose="020B0604020202020204" pitchFamily="34" charset="0"/>
                        <a:buChar char="•"/>
                      </a:pPr>
                      <a:r>
                        <a:rPr lang="en-GB" i="0" dirty="0"/>
                        <a:t>Augustus was pre-occupied with succession for much of his reign which was totally at odds with the idea of a republic</a:t>
                      </a:r>
                    </a:p>
                    <a:p>
                      <a:pPr marL="285750" indent="-285750" algn="l">
                        <a:buFont typeface="Arial" panose="020B0604020202020204" pitchFamily="34" charset="0"/>
                        <a:buChar char="•"/>
                      </a:pPr>
                      <a:endParaRPr lang="en-GB" dirty="0"/>
                    </a:p>
                  </a:txBody>
                  <a:tcPr/>
                </a:tc>
                <a:extLst>
                  <a:ext uri="{0D108BD9-81ED-4DB2-BD59-A6C34878D82A}">
                    <a16:rowId xmlns:a16="http://schemas.microsoft.com/office/drawing/2014/main" val="3078383727"/>
                  </a:ext>
                </a:extLst>
              </a:tr>
            </a:tbl>
          </a:graphicData>
        </a:graphic>
      </p:graphicFrame>
    </p:spTree>
    <p:extLst>
      <p:ext uri="{BB962C8B-B14F-4D97-AF65-F5344CB8AC3E}">
        <p14:creationId xmlns:p14="http://schemas.microsoft.com/office/powerpoint/2010/main" val="1743731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2D2ED-A212-4926-AAD1-AF7830215D93}"/>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54ECCD1B-886E-4E3E-9990-D1FD75D0BC5B}"/>
              </a:ext>
            </a:extLst>
          </p:cNvPr>
          <p:cNvGraphicFramePr>
            <a:graphicFrameLocks noGrp="1"/>
          </p:cNvGraphicFramePr>
          <p:nvPr>
            <p:ph idx="1"/>
            <p:extLst>
              <p:ext uri="{D42A27DB-BD31-4B8C-83A1-F6EECF244321}">
                <p14:modId xmlns:p14="http://schemas.microsoft.com/office/powerpoint/2010/main" val="2426385833"/>
              </p:ext>
            </p:extLst>
          </p:nvPr>
        </p:nvGraphicFramePr>
        <p:xfrm>
          <a:off x="325437" y="311149"/>
          <a:ext cx="11304588" cy="5399012"/>
        </p:xfrm>
        <a:graphic>
          <a:graphicData uri="http://schemas.openxmlformats.org/drawingml/2006/table">
            <a:tbl>
              <a:tblPr firstRow="1" bandRow="1">
                <a:tableStyleId>{93296810-A885-4BE3-A3E7-6D5BEEA58F35}</a:tableStyleId>
              </a:tblPr>
              <a:tblGrid>
                <a:gridCol w="11304588">
                  <a:extLst>
                    <a:ext uri="{9D8B030D-6E8A-4147-A177-3AD203B41FA5}">
                      <a16:colId xmlns:a16="http://schemas.microsoft.com/office/drawing/2014/main" val="981235562"/>
                    </a:ext>
                  </a:extLst>
                </a:gridCol>
              </a:tblGrid>
              <a:tr h="547014">
                <a:tc>
                  <a:txBody>
                    <a:bodyPr/>
                    <a:lstStyle/>
                    <a:p>
                      <a:pPr algn="ctr"/>
                      <a:r>
                        <a:rPr lang="en-GB" dirty="0"/>
                        <a:t>Key Debate 1 – Did Augustus actually restore the republic?</a:t>
                      </a:r>
                    </a:p>
                  </a:txBody>
                  <a:tcPr anchor="ctr"/>
                </a:tc>
                <a:extLst>
                  <a:ext uri="{0D108BD9-81ED-4DB2-BD59-A6C34878D82A}">
                    <a16:rowId xmlns:a16="http://schemas.microsoft.com/office/drawing/2014/main" val="426131908"/>
                  </a:ext>
                </a:extLst>
              </a:tr>
              <a:tr h="322937">
                <a:tc>
                  <a:txBody>
                    <a:bodyPr/>
                    <a:lstStyle/>
                    <a:p>
                      <a:pPr algn="ctr"/>
                      <a:r>
                        <a:rPr lang="en-GB" dirty="0"/>
                        <a:t>Other Arguments </a:t>
                      </a:r>
                    </a:p>
                  </a:txBody>
                  <a:tcPr anchor="ctr"/>
                </a:tc>
                <a:extLst>
                  <a:ext uri="{0D108BD9-81ED-4DB2-BD59-A6C34878D82A}">
                    <a16:rowId xmlns:a16="http://schemas.microsoft.com/office/drawing/2014/main" val="1935858450"/>
                  </a:ext>
                </a:extLst>
              </a:tr>
              <a:tr h="4486238">
                <a:tc>
                  <a:txBody>
                    <a:bodyPr/>
                    <a:lstStyle/>
                    <a:p>
                      <a:pPr marL="285750" indent="-285750" algn="l">
                        <a:buFont typeface="Arial" panose="020B0604020202020204" pitchFamily="34" charset="0"/>
                        <a:buChar char="•"/>
                      </a:pPr>
                      <a:r>
                        <a:rPr lang="en-GB" dirty="0"/>
                        <a:t>Augustus did not originally intend to end the republic and replace it with the </a:t>
                      </a:r>
                      <a:r>
                        <a:rPr lang="en-GB" dirty="0" err="1"/>
                        <a:t>Principate</a:t>
                      </a:r>
                      <a:r>
                        <a:rPr lang="en-GB" dirty="0"/>
                        <a:t> but this evolved during his reign as his power adapted to different situations. For example, he formalised his power in 23 BC not because of a master plan to destroy the republic but because his health had suddenly declined and he needed clearer powers to be able to pass on to a successor</a:t>
                      </a:r>
                    </a:p>
                    <a:p>
                      <a:pPr marL="285750" indent="-285750" algn="l">
                        <a:buFont typeface="Arial" panose="020B0604020202020204" pitchFamily="34" charset="0"/>
                        <a:buChar char="•"/>
                      </a:pPr>
                      <a:endParaRPr lang="en-GB" dirty="0"/>
                    </a:p>
                    <a:p>
                      <a:pPr marL="285750" indent="-285750" algn="l">
                        <a:buFont typeface="Arial" panose="020B0604020202020204" pitchFamily="34" charset="0"/>
                        <a:buChar char="•"/>
                      </a:pPr>
                      <a:r>
                        <a:rPr lang="en-GB" dirty="0"/>
                        <a:t>Augustus created a hybrid form of government that kept some elements of the Republic and combined these with new powers under the </a:t>
                      </a:r>
                      <a:r>
                        <a:rPr lang="en-GB" dirty="0" err="1"/>
                        <a:t>Principate</a:t>
                      </a:r>
                      <a:r>
                        <a:rPr lang="en-GB" dirty="0"/>
                        <a:t> </a:t>
                      </a:r>
                    </a:p>
                    <a:p>
                      <a:pPr marL="285750" indent="-285750" algn="l">
                        <a:buFont typeface="Arial" panose="020B0604020202020204" pitchFamily="34" charset="0"/>
                        <a:buChar char="•"/>
                      </a:pPr>
                      <a:endParaRPr lang="en-GB" dirty="0"/>
                    </a:p>
                    <a:p>
                      <a:pPr marL="285750" indent="-285750" algn="l">
                        <a:buFont typeface="Arial" panose="020B0604020202020204" pitchFamily="34" charset="0"/>
                        <a:buChar char="•"/>
                      </a:pPr>
                      <a:r>
                        <a:rPr lang="en-GB" dirty="0"/>
                        <a:t>Augustus did end the Republic but because it was no longer possible for this form of government to control Rome after the civil wars (Tacitus and Suetonius both suggest this)</a:t>
                      </a:r>
                    </a:p>
                    <a:p>
                      <a:pPr marL="285750" indent="-285750" algn="l">
                        <a:buFont typeface="Arial" panose="020B0604020202020204" pitchFamily="34" charset="0"/>
                        <a:buChar char="•"/>
                      </a:pPr>
                      <a:endParaRPr lang="en-GB" dirty="0"/>
                    </a:p>
                    <a:p>
                      <a:pPr marL="285750" indent="-285750" algn="l">
                        <a:buFont typeface="Arial" panose="020B0604020202020204" pitchFamily="34" charset="0"/>
                        <a:buChar char="•"/>
                      </a:pPr>
                      <a:r>
                        <a:rPr lang="en-GB" dirty="0"/>
                        <a:t>The sources most certain that he did end the Republic (Tacitus and </a:t>
                      </a:r>
                      <a:r>
                        <a:rPr lang="en-GB" dirty="0" err="1"/>
                        <a:t>Dio</a:t>
                      </a:r>
                      <a:r>
                        <a:rPr lang="en-GB" dirty="0"/>
                        <a:t>) were written at least a century later when the power of emperors had grown and become clear. Hindsight possibly leads them to exaggerate the extent to which Augustus caused this change. Writers at the time were much less aware of a significant change</a:t>
                      </a:r>
                    </a:p>
                  </a:txBody>
                  <a:tcPr/>
                </a:tc>
                <a:extLst>
                  <a:ext uri="{0D108BD9-81ED-4DB2-BD59-A6C34878D82A}">
                    <a16:rowId xmlns:a16="http://schemas.microsoft.com/office/drawing/2014/main" val="3078383727"/>
                  </a:ext>
                </a:extLst>
              </a:tr>
            </a:tbl>
          </a:graphicData>
        </a:graphic>
      </p:graphicFrame>
    </p:spTree>
    <p:extLst>
      <p:ext uri="{BB962C8B-B14F-4D97-AF65-F5344CB8AC3E}">
        <p14:creationId xmlns:p14="http://schemas.microsoft.com/office/powerpoint/2010/main" val="3263857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2D2ED-A212-4926-AAD1-AF7830215D93}"/>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54ECCD1B-886E-4E3E-9990-D1FD75D0BC5B}"/>
              </a:ext>
            </a:extLst>
          </p:cNvPr>
          <p:cNvGraphicFramePr>
            <a:graphicFrameLocks noGrp="1"/>
          </p:cNvGraphicFramePr>
          <p:nvPr>
            <p:ph idx="1"/>
            <p:extLst>
              <p:ext uri="{D42A27DB-BD31-4B8C-83A1-F6EECF244321}">
                <p14:modId xmlns:p14="http://schemas.microsoft.com/office/powerpoint/2010/main" val="3294769258"/>
              </p:ext>
            </p:extLst>
          </p:nvPr>
        </p:nvGraphicFramePr>
        <p:xfrm>
          <a:off x="367001" y="984480"/>
          <a:ext cx="11304589" cy="3838854"/>
        </p:xfrm>
        <a:graphic>
          <a:graphicData uri="http://schemas.openxmlformats.org/drawingml/2006/table">
            <a:tbl>
              <a:tblPr firstRow="1" bandRow="1">
                <a:tableStyleId>{00A15C55-8517-42AA-B614-E9B94910E393}</a:tableStyleId>
              </a:tblPr>
              <a:tblGrid>
                <a:gridCol w="1378672">
                  <a:extLst>
                    <a:ext uri="{9D8B030D-6E8A-4147-A177-3AD203B41FA5}">
                      <a16:colId xmlns:a16="http://schemas.microsoft.com/office/drawing/2014/main" val="981235562"/>
                    </a:ext>
                  </a:extLst>
                </a:gridCol>
                <a:gridCol w="2502131">
                  <a:extLst>
                    <a:ext uri="{9D8B030D-6E8A-4147-A177-3AD203B41FA5}">
                      <a16:colId xmlns:a16="http://schemas.microsoft.com/office/drawing/2014/main" val="2570833500"/>
                    </a:ext>
                  </a:extLst>
                </a:gridCol>
                <a:gridCol w="3711893">
                  <a:extLst>
                    <a:ext uri="{9D8B030D-6E8A-4147-A177-3AD203B41FA5}">
                      <a16:colId xmlns:a16="http://schemas.microsoft.com/office/drawing/2014/main" val="1527567533"/>
                    </a:ext>
                  </a:extLst>
                </a:gridCol>
                <a:gridCol w="3711893">
                  <a:extLst>
                    <a:ext uri="{9D8B030D-6E8A-4147-A177-3AD203B41FA5}">
                      <a16:colId xmlns:a16="http://schemas.microsoft.com/office/drawing/2014/main" val="534845320"/>
                    </a:ext>
                  </a:extLst>
                </a:gridCol>
              </a:tblGrid>
              <a:tr h="547014">
                <a:tc gridSpan="4">
                  <a:txBody>
                    <a:bodyPr/>
                    <a:lstStyle/>
                    <a:p>
                      <a:pPr algn="ctr"/>
                      <a:r>
                        <a:rPr lang="en-GB" dirty="0"/>
                        <a:t>Key Debate </a:t>
                      </a:r>
                      <a:r>
                        <a:rPr lang="en-GB" dirty="0" smtClean="0"/>
                        <a:t>2 </a:t>
                      </a:r>
                      <a:r>
                        <a:rPr lang="en-GB" dirty="0"/>
                        <a:t>– </a:t>
                      </a:r>
                      <a:r>
                        <a:rPr lang="en-GB" dirty="0" smtClean="0"/>
                        <a:t>The Characters of Tiberius, Gaius, Claudius and Nero</a:t>
                      </a:r>
                      <a:endParaRPr lang="en-GB" dirty="0"/>
                    </a:p>
                  </a:txBody>
                  <a:tcPr anchor="ctr"/>
                </a:tc>
                <a:tc hMerge="1">
                  <a:txBody>
                    <a:bodyPr/>
                    <a:lstStyle/>
                    <a:p>
                      <a:endParaRPr lang="en-GB"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6131908"/>
                  </a:ext>
                </a:extLst>
              </a:tr>
              <a:tr h="322937">
                <a:tc>
                  <a:txBody>
                    <a:bodyPr/>
                    <a:lstStyle/>
                    <a:p>
                      <a:pPr algn="ctr"/>
                      <a:r>
                        <a:rPr lang="en-GB" b="1" i="1" dirty="0" smtClean="0"/>
                        <a:t>Emperor</a:t>
                      </a:r>
                      <a:endParaRPr lang="en-GB" b="1" i="1" dirty="0"/>
                    </a:p>
                  </a:txBody>
                  <a:tcPr anchor="ctr"/>
                </a:tc>
                <a:tc>
                  <a:txBody>
                    <a:bodyPr/>
                    <a:lstStyle/>
                    <a:p>
                      <a:pPr algn="ctr"/>
                      <a:r>
                        <a:rPr lang="en-GB" b="1" i="1" dirty="0" smtClean="0"/>
                        <a:t>Character</a:t>
                      </a:r>
                      <a:endParaRPr lang="en-GB" b="1" i="1" dirty="0"/>
                    </a:p>
                  </a:txBody>
                  <a:tcPr anchor="ctr"/>
                </a:tc>
                <a:tc>
                  <a:txBody>
                    <a:bodyPr/>
                    <a:lstStyle/>
                    <a:p>
                      <a:pPr algn="ctr"/>
                      <a:r>
                        <a:rPr lang="en-GB" b="1" i="1" dirty="0" smtClean="0"/>
                        <a:t>Support </a:t>
                      </a:r>
                      <a:endParaRPr lang="en-GB" b="1" i="1" dirty="0"/>
                    </a:p>
                  </a:txBody>
                  <a:tcPr anchor="ctr"/>
                </a:tc>
                <a:tc>
                  <a:txBody>
                    <a:bodyPr/>
                    <a:lstStyle/>
                    <a:p>
                      <a:pPr algn="ctr"/>
                      <a:r>
                        <a:rPr lang="en-GB" b="1" i="1" dirty="0" smtClean="0"/>
                        <a:t>Challenge</a:t>
                      </a:r>
                      <a:endParaRPr lang="en-GB" b="1" i="1" dirty="0"/>
                    </a:p>
                  </a:txBody>
                  <a:tcPr anchor="ctr"/>
                </a:tc>
                <a:extLst>
                  <a:ext uri="{0D108BD9-81ED-4DB2-BD59-A6C34878D82A}">
                    <a16:rowId xmlns:a16="http://schemas.microsoft.com/office/drawing/2014/main" val="1935858450"/>
                  </a:ext>
                </a:extLst>
              </a:tr>
              <a:tr h="721255">
                <a:tc>
                  <a:txBody>
                    <a:bodyPr/>
                    <a:lstStyle/>
                    <a:p>
                      <a:pPr marL="0" indent="0" algn="ctr">
                        <a:buFont typeface="Arial" panose="020B0604020202020204" pitchFamily="34" charset="0"/>
                        <a:buNone/>
                      </a:pPr>
                      <a:r>
                        <a:rPr lang="en-GB" dirty="0" smtClean="0"/>
                        <a:t>Tiberius</a:t>
                      </a:r>
                      <a:endParaRPr lang="en-GB" dirty="0"/>
                    </a:p>
                  </a:txBody>
                  <a:tcPr anchor="ctr"/>
                </a:tc>
                <a:tc>
                  <a:txBody>
                    <a:bodyPr/>
                    <a:lstStyle/>
                    <a:p>
                      <a:pPr marL="285750" indent="-285750" algn="l">
                        <a:buFont typeface="Arial" panose="020B0604020202020204" pitchFamily="34" charset="0"/>
                        <a:buChar char="•"/>
                      </a:pPr>
                      <a:r>
                        <a:rPr lang="en-GB" dirty="0" smtClean="0"/>
                        <a:t>Introvert and distant</a:t>
                      </a:r>
                    </a:p>
                    <a:p>
                      <a:pPr marL="285750" indent="-285750" algn="l">
                        <a:buFont typeface="Arial" panose="020B0604020202020204" pitchFamily="34" charset="0"/>
                        <a:buChar char="•"/>
                      </a:pPr>
                      <a:r>
                        <a:rPr lang="en-GB" dirty="0" smtClean="0"/>
                        <a:t>Cold and paranoid</a:t>
                      </a:r>
                    </a:p>
                    <a:p>
                      <a:pPr marL="285750" indent="-285750" algn="l">
                        <a:buFont typeface="Arial" panose="020B0604020202020204" pitchFamily="34" charset="0"/>
                        <a:buChar char="•"/>
                      </a:pPr>
                      <a:r>
                        <a:rPr lang="en-GB" dirty="0" smtClean="0"/>
                        <a:t>Brutal </a:t>
                      </a:r>
                      <a:endParaRPr lang="en-GB" dirty="0"/>
                    </a:p>
                  </a:txBody>
                  <a:tcPr/>
                </a:tc>
                <a:tc>
                  <a:txBody>
                    <a:bodyPr/>
                    <a:lstStyle/>
                    <a:p>
                      <a:pPr marL="285750" indent="-285750" algn="l">
                        <a:buFont typeface="Arial" panose="020B0604020202020204" pitchFamily="34" charset="0"/>
                        <a:buChar char="•"/>
                      </a:pPr>
                      <a:r>
                        <a:rPr lang="en-GB" dirty="0" smtClean="0"/>
                        <a:t>Role</a:t>
                      </a:r>
                      <a:r>
                        <a:rPr lang="en-GB" baseline="0" dirty="0" smtClean="0"/>
                        <a:t> in the treason trials</a:t>
                      </a:r>
                    </a:p>
                    <a:p>
                      <a:pPr marL="285750" indent="-285750" algn="l">
                        <a:buFont typeface="Arial" panose="020B0604020202020204" pitchFamily="34" charset="0"/>
                        <a:buChar char="•"/>
                      </a:pPr>
                      <a:r>
                        <a:rPr lang="en-GB" baseline="0" dirty="0" smtClean="0"/>
                        <a:t>Leaving Rome for Capri</a:t>
                      </a:r>
                    </a:p>
                    <a:p>
                      <a:pPr marL="285750" indent="-285750" algn="l">
                        <a:buFont typeface="Arial" panose="020B0604020202020204" pitchFamily="34" charset="0"/>
                        <a:buChar char="•"/>
                      </a:pPr>
                      <a:r>
                        <a:rPr lang="en-GB" baseline="0" dirty="0" smtClean="0"/>
                        <a:t>Possible murder of relatives/rivals</a:t>
                      </a:r>
                    </a:p>
                    <a:p>
                      <a:pPr marL="285750" indent="-285750" algn="l">
                        <a:buFont typeface="Arial" panose="020B0604020202020204" pitchFamily="34" charset="0"/>
                        <a:buChar char="•"/>
                      </a:pPr>
                      <a:r>
                        <a:rPr lang="en-GB" baseline="0" dirty="0" smtClean="0"/>
                        <a:t>Poor relationship with the plebs</a:t>
                      </a:r>
                      <a:endParaRPr lang="en-GB" dirty="0"/>
                    </a:p>
                  </a:txBody>
                  <a:tcPr/>
                </a:tc>
                <a:tc>
                  <a:txBody>
                    <a:bodyPr/>
                    <a:lstStyle/>
                    <a:p>
                      <a:pPr marL="285750" indent="-285750" algn="l">
                        <a:buFont typeface="Arial" panose="020B0604020202020204" pitchFamily="34" charset="0"/>
                        <a:buChar char="•"/>
                      </a:pPr>
                      <a:r>
                        <a:rPr lang="en-GB" dirty="0" smtClean="0"/>
                        <a:t>Treason trials may have been led by others</a:t>
                      </a:r>
                    </a:p>
                    <a:p>
                      <a:pPr marL="285750" indent="-285750" algn="l">
                        <a:buFont typeface="Arial" panose="020B0604020202020204" pitchFamily="34" charset="0"/>
                        <a:buChar char="•"/>
                      </a:pPr>
                      <a:r>
                        <a:rPr lang="en-GB" dirty="0" smtClean="0"/>
                        <a:t>Acted</a:t>
                      </a:r>
                      <a:r>
                        <a:rPr lang="en-GB" baseline="0" dirty="0" smtClean="0"/>
                        <a:t> decisively when necessary – German mutinies, removal of Sejanus</a:t>
                      </a:r>
                    </a:p>
                  </a:txBody>
                  <a:tcPr/>
                </a:tc>
                <a:extLst>
                  <a:ext uri="{0D108BD9-81ED-4DB2-BD59-A6C34878D82A}">
                    <a16:rowId xmlns:a16="http://schemas.microsoft.com/office/drawing/2014/main" val="3078383727"/>
                  </a:ext>
                </a:extLst>
              </a:tr>
              <a:tr h="721255">
                <a:tc>
                  <a:txBody>
                    <a:bodyPr/>
                    <a:lstStyle/>
                    <a:p>
                      <a:pPr marL="0" indent="0" algn="ctr">
                        <a:buFont typeface="Arial" panose="020B0604020202020204" pitchFamily="34" charset="0"/>
                        <a:buNone/>
                      </a:pPr>
                      <a:r>
                        <a:rPr lang="en-GB" dirty="0" smtClean="0"/>
                        <a:t>Gaius</a:t>
                      </a:r>
                      <a:endParaRPr lang="en-GB" dirty="0"/>
                    </a:p>
                  </a:txBody>
                  <a:tcPr anchor="ctr"/>
                </a:tc>
                <a:tc>
                  <a:txBody>
                    <a:bodyPr/>
                    <a:lstStyle/>
                    <a:p>
                      <a:pPr marL="285750" indent="-285750" algn="l">
                        <a:buFont typeface="Arial" panose="020B0604020202020204" pitchFamily="34" charset="0"/>
                        <a:buChar char="•"/>
                      </a:pPr>
                      <a:r>
                        <a:rPr lang="en-GB" dirty="0" smtClean="0"/>
                        <a:t>Extrovert</a:t>
                      </a:r>
                    </a:p>
                    <a:p>
                      <a:pPr marL="285750" indent="-285750" algn="l">
                        <a:buFont typeface="Arial" panose="020B0604020202020204" pitchFamily="34" charset="0"/>
                        <a:buChar char="•"/>
                      </a:pPr>
                      <a:r>
                        <a:rPr lang="en-GB" dirty="0" smtClean="0"/>
                        <a:t>Excessive</a:t>
                      </a:r>
                    </a:p>
                    <a:p>
                      <a:pPr marL="285750" indent="-285750" algn="l">
                        <a:buFont typeface="Arial" panose="020B0604020202020204" pitchFamily="34" charset="0"/>
                        <a:buChar char="•"/>
                      </a:pPr>
                      <a:r>
                        <a:rPr lang="en-GB" dirty="0" smtClean="0"/>
                        <a:t>Impulsive and brutal</a:t>
                      </a:r>
                    </a:p>
                    <a:p>
                      <a:pPr marL="285750" indent="-285750" algn="l">
                        <a:buFont typeface="Arial" panose="020B0604020202020204" pitchFamily="34" charset="0"/>
                        <a:buChar char="•"/>
                      </a:pPr>
                      <a:r>
                        <a:rPr lang="en-GB" dirty="0" smtClean="0"/>
                        <a:t>Sinister</a:t>
                      </a:r>
                      <a:endParaRPr lang="en-GB" dirty="0"/>
                    </a:p>
                  </a:txBody>
                  <a:tcPr/>
                </a:tc>
                <a:tc>
                  <a:txBody>
                    <a:bodyPr/>
                    <a:lstStyle/>
                    <a:p>
                      <a:pPr marL="285750" indent="-285750" algn="l">
                        <a:buFont typeface="Arial" panose="020B0604020202020204" pitchFamily="34" charset="0"/>
                        <a:buChar char="•"/>
                      </a:pPr>
                      <a:r>
                        <a:rPr lang="en-GB" dirty="0" smtClean="0"/>
                        <a:t>Imperial</a:t>
                      </a:r>
                      <a:r>
                        <a:rPr lang="en-GB" baseline="0" dirty="0" smtClean="0"/>
                        <a:t> cult</a:t>
                      </a:r>
                    </a:p>
                    <a:p>
                      <a:pPr marL="285750" indent="-285750" algn="l">
                        <a:buFont typeface="Arial" panose="020B0604020202020204" pitchFamily="34" charset="0"/>
                        <a:buChar char="•"/>
                      </a:pPr>
                      <a:r>
                        <a:rPr lang="en-GB" baseline="0" dirty="0" smtClean="0"/>
                        <a:t>Lavish public games</a:t>
                      </a:r>
                    </a:p>
                    <a:p>
                      <a:pPr marL="285750" indent="-285750" algn="l">
                        <a:buFont typeface="Arial" panose="020B0604020202020204" pitchFamily="34" charset="0"/>
                        <a:buChar char="•"/>
                      </a:pPr>
                      <a:r>
                        <a:rPr lang="en-GB" baseline="0" dirty="0" smtClean="0"/>
                        <a:t>Enjoyment of execution/torture</a:t>
                      </a:r>
                    </a:p>
                    <a:p>
                      <a:pPr marL="285750" indent="-285750" algn="l">
                        <a:buFont typeface="Arial" panose="020B0604020202020204" pitchFamily="34" charset="0"/>
                        <a:buChar char="•"/>
                      </a:pPr>
                      <a:r>
                        <a:rPr lang="en-GB" baseline="0" dirty="0" smtClean="0"/>
                        <a:t>Alleged incest with sisters</a:t>
                      </a:r>
                      <a:endParaRPr lang="en-GB" dirty="0"/>
                    </a:p>
                  </a:txBody>
                  <a:tcPr/>
                </a:tc>
                <a:tc>
                  <a:txBody>
                    <a:bodyPr/>
                    <a:lstStyle/>
                    <a:p>
                      <a:pPr marL="285750" indent="-285750" algn="l">
                        <a:buFont typeface="Arial" panose="020B0604020202020204" pitchFamily="34" charset="0"/>
                        <a:buChar char="•"/>
                      </a:pPr>
                      <a:r>
                        <a:rPr lang="en-GB" dirty="0" smtClean="0"/>
                        <a:t>Strong</a:t>
                      </a:r>
                      <a:r>
                        <a:rPr lang="en-GB" baseline="0" dirty="0" smtClean="0"/>
                        <a:t> relationship with the plebs</a:t>
                      </a:r>
                    </a:p>
                    <a:p>
                      <a:pPr marL="285750" indent="-285750" algn="l">
                        <a:buFont typeface="Arial" panose="020B0604020202020204" pitchFamily="34" charset="0"/>
                        <a:buChar char="•"/>
                      </a:pPr>
                      <a:r>
                        <a:rPr lang="en-GB" baseline="0" dirty="0" smtClean="0"/>
                        <a:t>Sensible administrative reforms at the start of his rule</a:t>
                      </a:r>
                    </a:p>
                    <a:p>
                      <a:pPr marL="285750" indent="-285750" algn="l">
                        <a:buFont typeface="Arial" panose="020B0604020202020204" pitchFamily="34" charset="0"/>
                        <a:buChar char="•"/>
                      </a:pPr>
                      <a:r>
                        <a:rPr lang="en-GB" baseline="0" dirty="0" smtClean="0"/>
                        <a:t>Evidence of brutality and incest largely anecdotal</a:t>
                      </a:r>
                      <a:endParaRPr lang="en-GB" dirty="0"/>
                    </a:p>
                  </a:txBody>
                  <a:tcPr/>
                </a:tc>
                <a:extLst>
                  <a:ext uri="{0D108BD9-81ED-4DB2-BD59-A6C34878D82A}">
                    <a16:rowId xmlns:a16="http://schemas.microsoft.com/office/drawing/2014/main" val="3925601709"/>
                  </a:ext>
                </a:extLst>
              </a:tr>
            </a:tbl>
          </a:graphicData>
        </a:graphic>
      </p:graphicFrame>
    </p:spTree>
    <p:extLst>
      <p:ext uri="{BB962C8B-B14F-4D97-AF65-F5344CB8AC3E}">
        <p14:creationId xmlns:p14="http://schemas.microsoft.com/office/powerpoint/2010/main" val="3937846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graphicFrame>
        <p:nvGraphicFramePr>
          <p:cNvPr id="4" name="Content Placeholder 3">
            <a:extLst>
              <a:ext uri="{FF2B5EF4-FFF2-40B4-BE49-F238E27FC236}">
                <a16:creationId xmlns:a16="http://schemas.microsoft.com/office/drawing/2014/main" id="{54ECCD1B-886E-4E3E-9990-D1FD75D0BC5B}"/>
              </a:ext>
            </a:extLst>
          </p:cNvPr>
          <p:cNvGraphicFramePr>
            <a:graphicFrameLocks/>
          </p:cNvGraphicFramePr>
          <p:nvPr>
            <p:extLst>
              <p:ext uri="{D42A27DB-BD31-4B8C-83A1-F6EECF244321}">
                <p14:modId xmlns:p14="http://schemas.microsoft.com/office/powerpoint/2010/main" val="3418507979"/>
              </p:ext>
            </p:extLst>
          </p:nvPr>
        </p:nvGraphicFramePr>
        <p:xfrm>
          <a:off x="358688" y="1017731"/>
          <a:ext cx="11304589" cy="5210454"/>
        </p:xfrm>
        <a:graphic>
          <a:graphicData uri="http://schemas.openxmlformats.org/drawingml/2006/table">
            <a:tbl>
              <a:tblPr firstRow="1" bandRow="1">
                <a:tableStyleId>{00A15C55-8517-42AA-B614-E9B94910E393}</a:tableStyleId>
              </a:tblPr>
              <a:tblGrid>
                <a:gridCol w="1378672">
                  <a:extLst>
                    <a:ext uri="{9D8B030D-6E8A-4147-A177-3AD203B41FA5}">
                      <a16:colId xmlns:a16="http://schemas.microsoft.com/office/drawing/2014/main" val="981235562"/>
                    </a:ext>
                  </a:extLst>
                </a:gridCol>
                <a:gridCol w="2502131">
                  <a:extLst>
                    <a:ext uri="{9D8B030D-6E8A-4147-A177-3AD203B41FA5}">
                      <a16:colId xmlns:a16="http://schemas.microsoft.com/office/drawing/2014/main" val="2570833500"/>
                    </a:ext>
                  </a:extLst>
                </a:gridCol>
                <a:gridCol w="3711893">
                  <a:extLst>
                    <a:ext uri="{9D8B030D-6E8A-4147-A177-3AD203B41FA5}">
                      <a16:colId xmlns:a16="http://schemas.microsoft.com/office/drawing/2014/main" val="1527567533"/>
                    </a:ext>
                  </a:extLst>
                </a:gridCol>
                <a:gridCol w="3711893">
                  <a:extLst>
                    <a:ext uri="{9D8B030D-6E8A-4147-A177-3AD203B41FA5}">
                      <a16:colId xmlns:a16="http://schemas.microsoft.com/office/drawing/2014/main" val="534845320"/>
                    </a:ext>
                  </a:extLst>
                </a:gridCol>
              </a:tblGrid>
              <a:tr h="547014">
                <a:tc gridSpan="4">
                  <a:txBody>
                    <a:bodyPr/>
                    <a:lstStyle/>
                    <a:p>
                      <a:pPr algn="ctr"/>
                      <a:r>
                        <a:rPr lang="en-GB" dirty="0"/>
                        <a:t>Key Debate </a:t>
                      </a:r>
                      <a:r>
                        <a:rPr lang="en-GB" dirty="0" smtClean="0"/>
                        <a:t>2 </a:t>
                      </a:r>
                      <a:r>
                        <a:rPr lang="en-GB" dirty="0"/>
                        <a:t>– </a:t>
                      </a:r>
                      <a:r>
                        <a:rPr lang="en-GB" dirty="0" smtClean="0"/>
                        <a:t>The Characters of Tiberius, Gaius, Claudius and Nero</a:t>
                      </a:r>
                      <a:endParaRPr lang="en-GB" dirty="0"/>
                    </a:p>
                  </a:txBody>
                  <a:tcPr anchor="ctr"/>
                </a:tc>
                <a:tc hMerge="1">
                  <a:txBody>
                    <a:bodyPr/>
                    <a:lstStyle/>
                    <a:p>
                      <a:endParaRPr lang="en-GB"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6131908"/>
                  </a:ext>
                </a:extLst>
              </a:tr>
              <a:tr h="322937">
                <a:tc>
                  <a:txBody>
                    <a:bodyPr/>
                    <a:lstStyle/>
                    <a:p>
                      <a:pPr algn="ctr"/>
                      <a:r>
                        <a:rPr lang="en-GB" b="1" i="1" dirty="0" smtClean="0"/>
                        <a:t>Emperor</a:t>
                      </a:r>
                      <a:endParaRPr lang="en-GB" b="1" i="1" dirty="0"/>
                    </a:p>
                  </a:txBody>
                  <a:tcPr anchor="ctr"/>
                </a:tc>
                <a:tc>
                  <a:txBody>
                    <a:bodyPr/>
                    <a:lstStyle/>
                    <a:p>
                      <a:pPr algn="ctr"/>
                      <a:r>
                        <a:rPr lang="en-GB" b="1" i="1" dirty="0" smtClean="0"/>
                        <a:t>Character</a:t>
                      </a:r>
                      <a:endParaRPr lang="en-GB" b="1" i="1" dirty="0"/>
                    </a:p>
                  </a:txBody>
                  <a:tcPr anchor="ctr"/>
                </a:tc>
                <a:tc>
                  <a:txBody>
                    <a:bodyPr/>
                    <a:lstStyle/>
                    <a:p>
                      <a:pPr algn="ctr"/>
                      <a:r>
                        <a:rPr lang="en-GB" b="1" i="1" dirty="0" smtClean="0"/>
                        <a:t>Support </a:t>
                      </a:r>
                      <a:endParaRPr lang="en-GB" b="1" i="1" dirty="0"/>
                    </a:p>
                  </a:txBody>
                  <a:tcPr anchor="ctr"/>
                </a:tc>
                <a:tc>
                  <a:txBody>
                    <a:bodyPr/>
                    <a:lstStyle/>
                    <a:p>
                      <a:pPr algn="ctr"/>
                      <a:r>
                        <a:rPr lang="en-GB" b="1" i="1" dirty="0" smtClean="0"/>
                        <a:t>Challenge</a:t>
                      </a:r>
                      <a:endParaRPr lang="en-GB" b="1" i="1" dirty="0"/>
                    </a:p>
                  </a:txBody>
                  <a:tcPr anchor="ctr"/>
                </a:tc>
                <a:extLst>
                  <a:ext uri="{0D108BD9-81ED-4DB2-BD59-A6C34878D82A}">
                    <a16:rowId xmlns:a16="http://schemas.microsoft.com/office/drawing/2014/main" val="1935858450"/>
                  </a:ext>
                </a:extLst>
              </a:tr>
              <a:tr h="721255">
                <a:tc>
                  <a:txBody>
                    <a:bodyPr/>
                    <a:lstStyle/>
                    <a:p>
                      <a:pPr marL="0" indent="0" algn="ctr">
                        <a:buFont typeface="Arial" panose="020B0604020202020204" pitchFamily="34" charset="0"/>
                        <a:buNone/>
                      </a:pPr>
                      <a:r>
                        <a:rPr lang="en-GB" dirty="0" smtClean="0"/>
                        <a:t>Claudius</a:t>
                      </a:r>
                      <a:endParaRPr lang="en-GB" dirty="0"/>
                    </a:p>
                  </a:txBody>
                  <a:tcPr anchor="ctr"/>
                </a:tc>
                <a:tc>
                  <a:txBody>
                    <a:bodyPr/>
                    <a:lstStyle/>
                    <a:p>
                      <a:pPr marL="285750" indent="-285750" algn="l">
                        <a:buFont typeface="Arial" panose="020B0604020202020204" pitchFamily="34" charset="0"/>
                        <a:buChar char="•"/>
                      </a:pPr>
                      <a:r>
                        <a:rPr lang="en-GB" dirty="0" smtClean="0"/>
                        <a:t>Old bumbling man</a:t>
                      </a:r>
                    </a:p>
                    <a:p>
                      <a:pPr marL="285750" indent="-285750" algn="l">
                        <a:buFont typeface="Arial" panose="020B0604020202020204" pitchFamily="34" charset="0"/>
                        <a:buChar char="•"/>
                      </a:pPr>
                      <a:r>
                        <a:rPr lang="en-GB" dirty="0" smtClean="0"/>
                        <a:t>Not up</a:t>
                      </a:r>
                      <a:r>
                        <a:rPr lang="en-GB" baseline="0" dirty="0" smtClean="0"/>
                        <a:t> to the job</a:t>
                      </a:r>
                    </a:p>
                    <a:p>
                      <a:pPr marL="285750" indent="-285750" algn="l">
                        <a:buFont typeface="Arial" panose="020B0604020202020204" pitchFamily="34" charset="0"/>
                        <a:buChar char="•"/>
                      </a:pPr>
                      <a:r>
                        <a:rPr lang="en-GB" baseline="0" dirty="0" smtClean="0"/>
                        <a:t>Gullible and easily manipulated</a:t>
                      </a:r>
                      <a:endParaRPr lang="en-GB" dirty="0"/>
                    </a:p>
                  </a:txBody>
                  <a:tcPr/>
                </a:tc>
                <a:tc>
                  <a:txBody>
                    <a:bodyPr/>
                    <a:lstStyle/>
                    <a:p>
                      <a:pPr marL="285750" indent="-285750" algn="l">
                        <a:buFont typeface="Arial" panose="020B0604020202020204" pitchFamily="34" charset="0"/>
                        <a:buChar char="•"/>
                      </a:pPr>
                      <a:r>
                        <a:rPr lang="en-GB" dirty="0" smtClean="0"/>
                        <a:t>Portrayal in the take-over</a:t>
                      </a:r>
                      <a:r>
                        <a:rPr lang="en-GB" baseline="0" dirty="0" smtClean="0"/>
                        <a:t> of power i.e. hiding behind a curtain </a:t>
                      </a:r>
                    </a:p>
                    <a:p>
                      <a:pPr marL="285750" indent="-285750" algn="l">
                        <a:buFont typeface="Arial" panose="020B0604020202020204" pitchFamily="34" charset="0"/>
                        <a:buChar char="•"/>
                      </a:pPr>
                      <a:r>
                        <a:rPr lang="en-GB" baseline="0" dirty="0" smtClean="0"/>
                        <a:t>Control of wives and freedmen</a:t>
                      </a:r>
                    </a:p>
                    <a:p>
                      <a:pPr marL="285750" indent="-285750" algn="l">
                        <a:buFont typeface="Arial" panose="020B0604020202020204" pitchFamily="34" charset="0"/>
                        <a:buChar char="•"/>
                      </a:pPr>
                      <a:r>
                        <a:rPr lang="en-GB" baseline="0" dirty="0" smtClean="0"/>
                        <a:t>His alleged murder by Agrippina </a:t>
                      </a:r>
                      <a:endParaRPr lang="en-GB" dirty="0"/>
                    </a:p>
                  </a:txBody>
                  <a:tcPr/>
                </a:tc>
                <a:tc>
                  <a:txBody>
                    <a:bodyPr/>
                    <a:lstStyle/>
                    <a:p>
                      <a:pPr marL="285750" indent="-285750" algn="l">
                        <a:buFont typeface="Arial" panose="020B0604020202020204" pitchFamily="34" charset="0"/>
                        <a:buChar char="•"/>
                      </a:pPr>
                      <a:r>
                        <a:rPr lang="en-GB" dirty="0" smtClean="0"/>
                        <a:t>Very</a:t>
                      </a:r>
                      <a:r>
                        <a:rPr lang="en-GB" baseline="0" dirty="0" smtClean="0"/>
                        <a:t> successful building projects</a:t>
                      </a:r>
                    </a:p>
                    <a:p>
                      <a:pPr marL="285750" indent="-285750" algn="l">
                        <a:buFont typeface="Arial" panose="020B0604020202020204" pitchFamily="34" charset="0"/>
                        <a:buChar char="•"/>
                      </a:pPr>
                      <a:r>
                        <a:rPr lang="en-GB" baseline="0" dirty="0" smtClean="0"/>
                        <a:t>Invasion of Britain</a:t>
                      </a:r>
                    </a:p>
                    <a:p>
                      <a:pPr marL="285750" indent="-285750" algn="l">
                        <a:buFont typeface="Arial" panose="020B0604020202020204" pitchFamily="34" charset="0"/>
                        <a:buChar char="•"/>
                      </a:pPr>
                      <a:r>
                        <a:rPr lang="en-GB" baseline="0" dirty="0" smtClean="0"/>
                        <a:t>Maintained obedience of the Senate and support of the plebs</a:t>
                      </a:r>
                    </a:p>
                    <a:p>
                      <a:pPr marL="285750" indent="-285750" algn="l">
                        <a:buFont typeface="Arial" panose="020B0604020202020204" pitchFamily="34" charset="0"/>
                        <a:buChar char="•"/>
                      </a:pPr>
                      <a:r>
                        <a:rPr lang="en-GB" baseline="0" dirty="0" smtClean="0"/>
                        <a:t>Role of freedmen was traditional</a:t>
                      </a:r>
                      <a:endParaRPr lang="en-GB" dirty="0"/>
                    </a:p>
                  </a:txBody>
                  <a:tcPr/>
                </a:tc>
                <a:extLst>
                  <a:ext uri="{0D108BD9-81ED-4DB2-BD59-A6C34878D82A}">
                    <a16:rowId xmlns:a16="http://schemas.microsoft.com/office/drawing/2014/main" val="203030524"/>
                  </a:ext>
                </a:extLst>
              </a:tr>
              <a:tr h="721255">
                <a:tc>
                  <a:txBody>
                    <a:bodyPr/>
                    <a:lstStyle/>
                    <a:p>
                      <a:pPr marL="0" indent="0" algn="ctr">
                        <a:buFont typeface="Arial" panose="020B0604020202020204" pitchFamily="34" charset="0"/>
                        <a:buNone/>
                      </a:pPr>
                      <a:r>
                        <a:rPr lang="en-GB" dirty="0" smtClean="0"/>
                        <a:t>Nero</a:t>
                      </a:r>
                      <a:endParaRPr lang="en-GB" dirty="0"/>
                    </a:p>
                  </a:txBody>
                  <a:tcPr anchor="ctr"/>
                </a:tc>
                <a:tc>
                  <a:txBody>
                    <a:bodyPr/>
                    <a:lstStyle/>
                    <a:p>
                      <a:pPr marL="285750" indent="-285750" algn="l">
                        <a:buFont typeface="Arial" panose="020B0604020202020204" pitchFamily="34" charset="0"/>
                        <a:buChar char="•"/>
                      </a:pPr>
                      <a:r>
                        <a:rPr lang="en-GB" dirty="0" smtClean="0"/>
                        <a:t>Philhellenism</a:t>
                      </a:r>
                    </a:p>
                    <a:p>
                      <a:pPr marL="285750" indent="-285750" algn="l">
                        <a:buFont typeface="Arial" panose="020B0604020202020204" pitchFamily="34" charset="0"/>
                        <a:buChar char="•"/>
                      </a:pPr>
                      <a:r>
                        <a:rPr lang="en-GB" dirty="0" smtClean="0"/>
                        <a:t>Artistic</a:t>
                      </a:r>
                    </a:p>
                    <a:p>
                      <a:pPr marL="285750" indent="-285750" algn="l">
                        <a:buFont typeface="Arial" panose="020B0604020202020204" pitchFamily="34" charset="0"/>
                        <a:buChar char="•"/>
                      </a:pPr>
                      <a:r>
                        <a:rPr lang="en-GB" dirty="0" smtClean="0"/>
                        <a:t>Impulsive</a:t>
                      </a:r>
                      <a:r>
                        <a:rPr lang="en-GB" baseline="0" dirty="0" smtClean="0"/>
                        <a:t> and violent</a:t>
                      </a:r>
                    </a:p>
                    <a:p>
                      <a:pPr marL="285750" indent="-285750" algn="l">
                        <a:buFont typeface="Arial" panose="020B0604020202020204" pitchFamily="34" charset="0"/>
                        <a:buChar char="•"/>
                      </a:pPr>
                      <a:r>
                        <a:rPr lang="en-GB" baseline="0" dirty="0" smtClean="0"/>
                        <a:t>Immature and gullible</a:t>
                      </a:r>
                      <a:endParaRPr lang="en-GB" dirty="0"/>
                    </a:p>
                  </a:txBody>
                  <a:tcPr/>
                </a:tc>
                <a:tc>
                  <a:txBody>
                    <a:bodyPr/>
                    <a:lstStyle/>
                    <a:p>
                      <a:pPr marL="285750" indent="-285750" algn="l">
                        <a:buFont typeface="Arial" panose="020B0604020202020204" pitchFamily="34" charset="0"/>
                        <a:buChar char="•"/>
                      </a:pPr>
                      <a:r>
                        <a:rPr lang="en-GB" dirty="0" smtClean="0"/>
                        <a:t>Participation in musical</a:t>
                      </a:r>
                      <a:r>
                        <a:rPr lang="en-GB" baseline="0" dirty="0" smtClean="0"/>
                        <a:t> and theatrical performances </a:t>
                      </a:r>
                    </a:p>
                    <a:p>
                      <a:pPr marL="285750" indent="-285750" algn="l">
                        <a:buFont typeface="Arial" panose="020B0604020202020204" pitchFamily="34" charset="0"/>
                        <a:buChar char="•"/>
                      </a:pPr>
                      <a:r>
                        <a:rPr lang="en-GB" baseline="0" dirty="0" smtClean="0"/>
                        <a:t>Domination by his mother</a:t>
                      </a:r>
                    </a:p>
                    <a:p>
                      <a:pPr marL="285750" indent="-285750" algn="l">
                        <a:buFont typeface="Arial" panose="020B0604020202020204" pitchFamily="34" charset="0"/>
                        <a:buChar char="•"/>
                      </a:pPr>
                      <a:r>
                        <a:rPr lang="en-GB" baseline="0" dirty="0" smtClean="0"/>
                        <a:t>Manipulated by </a:t>
                      </a:r>
                      <a:r>
                        <a:rPr lang="en-GB" baseline="0" dirty="0" err="1" smtClean="0"/>
                        <a:t>Poppaea</a:t>
                      </a:r>
                      <a:r>
                        <a:rPr lang="en-GB" baseline="0" dirty="0" smtClean="0"/>
                        <a:t> and advisers</a:t>
                      </a:r>
                    </a:p>
                    <a:p>
                      <a:pPr marL="285750" indent="-285750" algn="l">
                        <a:buFont typeface="Arial" panose="020B0604020202020204" pitchFamily="34" charset="0"/>
                        <a:buChar char="•"/>
                      </a:pPr>
                      <a:r>
                        <a:rPr lang="en-GB" baseline="0" dirty="0" smtClean="0"/>
                        <a:t>Portrayal during the Great Fire in AD 64</a:t>
                      </a:r>
                    </a:p>
                    <a:p>
                      <a:pPr marL="285750" indent="-285750" algn="l">
                        <a:buFont typeface="Arial" panose="020B0604020202020204" pitchFamily="34" charset="0"/>
                        <a:buChar char="•"/>
                      </a:pPr>
                      <a:r>
                        <a:rPr lang="en-GB" baseline="0" dirty="0" smtClean="0"/>
                        <a:t>Portrayal in AD 68 – weak and indecisive</a:t>
                      </a:r>
                      <a:endParaRPr lang="en-GB" dirty="0"/>
                    </a:p>
                  </a:txBody>
                  <a:tcPr/>
                </a:tc>
                <a:tc>
                  <a:txBody>
                    <a:bodyPr/>
                    <a:lstStyle/>
                    <a:p>
                      <a:pPr marL="285750" indent="-285750" algn="l">
                        <a:buFont typeface="Arial" panose="020B0604020202020204" pitchFamily="34" charset="0"/>
                        <a:buChar char="•"/>
                      </a:pPr>
                      <a:r>
                        <a:rPr lang="en-GB" i="1" dirty="0" err="1" smtClean="0"/>
                        <a:t>Quinquennium</a:t>
                      </a:r>
                      <a:r>
                        <a:rPr lang="en-GB" i="1" baseline="0" dirty="0" smtClean="0"/>
                        <a:t> </a:t>
                      </a:r>
                      <a:r>
                        <a:rPr lang="en-GB" i="1" baseline="0" dirty="0" err="1" smtClean="0"/>
                        <a:t>Aureum</a:t>
                      </a:r>
                      <a:endParaRPr lang="en-GB" i="1" baseline="0" dirty="0" smtClean="0"/>
                    </a:p>
                    <a:p>
                      <a:pPr marL="285750" indent="-285750" algn="l">
                        <a:buFont typeface="Arial" panose="020B0604020202020204" pitchFamily="34" charset="0"/>
                        <a:buChar char="•"/>
                      </a:pPr>
                      <a:r>
                        <a:rPr lang="en-GB" i="0" baseline="0" dirty="0" smtClean="0"/>
                        <a:t>Modelled the start of his reign on a restoration of Augustus</a:t>
                      </a:r>
                    </a:p>
                    <a:p>
                      <a:pPr marL="285750" indent="-285750" algn="l">
                        <a:buFont typeface="Arial" panose="020B0604020202020204" pitchFamily="34" charset="0"/>
                        <a:buChar char="•"/>
                      </a:pPr>
                      <a:r>
                        <a:rPr lang="en-GB" i="0" baseline="0" dirty="0" smtClean="0"/>
                        <a:t>Acted decisively against his mother to rule more independently after 59</a:t>
                      </a:r>
                    </a:p>
                    <a:p>
                      <a:pPr marL="285750" indent="-285750" algn="l">
                        <a:buFont typeface="Arial" panose="020B0604020202020204" pitchFamily="34" charset="0"/>
                        <a:buChar char="•"/>
                      </a:pPr>
                      <a:r>
                        <a:rPr lang="en-GB" i="0" baseline="0" dirty="0" smtClean="0"/>
                        <a:t>Reforms after the Fire of Rome </a:t>
                      </a:r>
                    </a:p>
                    <a:p>
                      <a:pPr marL="285750" indent="-285750" algn="l">
                        <a:buFont typeface="Arial" panose="020B0604020202020204" pitchFamily="34" charset="0"/>
                        <a:buChar char="•"/>
                      </a:pPr>
                      <a:r>
                        <a:rPr lang="en-GB" i="0" baseline="0" dirty="0" smtClean="0"/>
                        <a:t>Accounts of him fleeing Rome and committing suicide heavily fictionalised</a:t>
                      </a:r>
                    </a:p>
                  </a:txBody>
                  <a:tcPr/>
                </a:tc>
                <a:extLst>
                  <a:ext uri="{0D108BD9-81ED-4DB2-BD59-A6C34878D82A}">
                    <a16:rowId xmlns:a16="http://schemas.microsoft.com/office/drawing/2014/main" val="260689040"/>
                  </a:ext>
                </a:extLst>
              </a:tr>
            </a:tbl>
          </a:graphicData>
        </a:graphic>
      </p:graphicFrame>
    </p:spTree>
    <p:extLst>
      <p:ext uri="{BB962C8B-B14F-4D97-AF65-F5344CB8AC3E}">
        <p14:creationId xmlns:p14="http://schemas.microsoft.com/office/powerpoint/2010/main" val="1423646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2D2ED-A212-4926-AAD1-AF7830215D93}"/>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54ECCD1B-886E-4E3E-9990-D1FD75D0BC5B}"/>
              </a:ext>
            </a:extLst>
          </p:cNvPr>
          <p:cNvGraphicFramePr>
            <a:graphicFrameLocks noGrp="1"/>
          </p:cNvGraphicFramePr>
          <p:nvPr>
            <p:ph idx="1"/>
            <p:extLst>
              <p:ext uri="{D42A27DB-BD31-4B8C-83A1-F6EECF244321}">
                <p14:modId xmlns:p14="http://schemas.microsoft.com/office/powerpoint/2010/main" val="1693884725"/>
              </p:ext>
            </p:extLst>
          </p:nvPr>
        </p:nvGraphicFramePr>
        <p:xfrm>
          <a:off x="325437" y="311149"/>
          <a:ext cx="11304588" cy="5399012"/>
        </p:xfrm>
        <a:graphic>
          <a:graphicData uri="http://schemas.openxmlformats.org/drawingml/2006/table">
            <a:tbl>
              <a:tblPr firstRow="1" bandRow="1">
                <a:tableStyleId>{F5AB1C69-6EDB-4FF4-983F-18BD219EF322}</a:tableStyleId>
              </a:tblPr>
              <a:tblGrid>
                <a:gridCol w="5652294">
                  <a:extLst>
                    <a:ext uri="{9D8B030D-6E8A-4147-A177-3AD203B41FA5}">
                      <a16:colId xmlns:a16="http://schemas.microsoft.com/office/drawing/2014/main" val="981235562"/>
                    </a:ext>
                  </a:extLst>
                </a:gridCol>
                <a:gridCol w="5652294">
                  <a:extLst>
                    <a:ext uri="{9D8B030D-6E8A-4147-A177-3AD203B41FA5}">
                      <a16:colId xmlns:a16="http://schemas.microsoft.com/office/drawing/2014/main" val="2570833500"/>
                    </a:ext>
                  </a:extLst>
                </a:gridCol>
              </a:tblGrid>
              <a:tr h="547014">
                <a:tc gridSpan="2">
                  <a:txBody>
                    <a:bodyPr/>
                    <a:lstStyle/>
                    <a:p>
                      <a:pPr algn="ctr"/>
                      <a:r>
                        <a:rPr lang="en-GB" dirty="0"/>
                        <a:t>Key Debate 3 – Did imperial rule benefit the inhabitants of Rome?</a:t>
                      </a:r>
                    </a:p>
                  </a:txBody>
                  <a:tcPr anchor="ctr"/>
                </a:tc>
                <a:tc hMerge="1">
                  <a:txBody>
                    <a:bodyPr/>
                    <a:lstStyle/>
                    <a:p>
                      <a:endParaRPr lang="en-GB" dirty="0"/>
                    </a:p>
                  </a:txBody>
                  <a:tcPr/>
                </a:tc>
                <a:extLst>
                  <a:ext uri="{0D108BD9-81ED-4DB2-BD59-A6C34878D82A}">
                    <a16:rowId xmlns:a16="http://schemas.microsoft.com/office/drawing/2014/main" val="426131908"/>
                  </a:ext>
                </a:extLst>
              </a:tr>
              <a:tr h="322937">
                <a:tc>
                  <a:txBody>
                    <a:bodyPr/>
                    <a:lstStyle/>
                    <a:p>
                      <a:pPr algn="ctr"/>
                      <a:r>
                        <a:rPr lang="en-GB" dirty="0"/>
                        <a:t>Yes </a:t>
                      </a:r>
                    </a:p>
                  </a:txBody>
                  <a:tcPr anchor="ctr"/>
                </a:tc>
                <a:tc>
                  <a:txBody>
                    <a:bodyPr/>
                    <a:lstStyle/>
                    <a:p>
                      <a:pPr algn="ctr"/>
                      <a:r>
                        <a:rPr lang="en-GB" dirty="0"/>
                        <a:t>No</a:t>
                      </a:r>
                    </a:p>
                  </a:txBody>
                  <a:tcPr anchor="ctr"/>
                </a:tc>
                <a:extLst>
                  <a:ext uri="{0D108BD9-81ED-4DB2-BD59-A6C34878D82A}">
                    <a16:rowId xmlns:a16="http://schemas.microsoft.com/office/drawing/2014/main" val="1935858450"/>
                  </a:ext>
                </a:extLst>
              </a:tr>
              <a:tr h="4486238">
                <a:tc>
                  <a:txBody>
                    <a:bodyPr/>
                    <a:lstStyle/>
                    <a:p>
                      <a:pPr marL="285750" indent="-285750" algn="l">
                        <a:buFont typeface="Arial" panose="020B0604020202020204" pitchFamily="34" charset="0"/>
                        <a:buChar char="•"/>
                      </a:pPr>
                      <a:r>
                        <a:rPr lang="en-GB" dirty="0"/>
                        <a:t>Emperors brought peace and stability after the chaos of the civil wars. Suetonius and Josephus both make clear that the people wanted Claudius as emperor in AD 41 rather than the Senate</a:t>
                      </a:r>
                    </a:p>
                    <a:p>
                      <a:pPr marL="285750" indent="-285750" algn="l">
                        <a:buFont typeface="Arial" panose="020B0604020202020204" pitchFamily="34" charset="0"/>
                        <a:buChar char="•"/>
                      </a:pPr>
                      <a:r>
                        <a:rPr lang="en-GB" dirty="0"/>
                        <a:t>Administrative reforms – emperors improved the running of the city e.g. Augustus creating districts and wards and Gaius improving the legal system </a:t>
                      </a:r>
                    </a:p>
                    <a:p>
                      <a:pPr marL="285750" indent="-285750" algn="l">
                        <a:buFont typeface="Arial" panose="020B0604020202020204" pitchFamily="34" charset="0"/>
                        <a:buChar char="•"/>
                      </a:pPr>
                      <a:r>
                        <a:rPr lang="en-GB" dirty="0"/>
                        <a:t>Building projects – lots of these and several are credited by Pliny e.g. aqueducts of Augustus and Claudius </a:t>
                      </a:r>
                    </a:p>
                    <a:p>
                      <a:pPr marL="285750" indent="-285750" algn="l">
                        <a:buFont typeface="Arial" panose="020B0604020202020204" pitchFamily="34" charset="0"/>
                        <a:buChar char="•"/>
                      </a:pPr>
                      <a:r>
                        <a:rPr lang="en-GB" dirty="0"/>
                        <a:t>Bread and Circuses provided entertainment for the inhabitants of Rome </a:t>
                      </a:r>
                    </a:p>
                    <a:p>
                      <a:pPr marL="285750" indent="-285750" algn="l">
                        <a:buFont typeface="Arial" panose="020B0604020202020204" pitchFamily="34" charset="0"/>
                        <a:buChar char="•"/>
                      </a:pPr>
                      <a:r>
                        <a:rPr lang="en-GB" dirty="0"/>
                        <a:t>Equestrians and Senators did well under certain emperors e.g. Augustus made more use of the </a:t>
                      </a:r>
                      <a:r>
                        <a:rPr lang="en-GB" dirty="0" smtClean="0"/>
                        <a:t>Equestrians </a:t>
                      </a:r>
                      <a:r>
                        <a:rPr lang="en-GB" dirty="0"/>
                        <a:t>to rule and enhanced their status</a:t>
                      </a:r>
                    </a:p>
                  </a:txBody>
                  <a:tcPr/>
                </a:tc>
                <a:tc>
                  <a:txBody>
                    <a:bodyPr/>
                    <a:lstStyle/>
                    <a:p>
                      <a:pPr marL="285750" indent="-285750" algn="l">
                        <a:buFont typeface="Arial" panose="020B0604020202020204" pitchFamily="34" charset="0"/>
                        <a:buChar char="•"/>
                      </a:pPr>
                      <a:r>
                        <a:rPr lang="en-GB" dirty="0"/>
                        <a:t>Bread and circuses was delivered to varying degrees of success by different emperors – Gaius was meant to have left Rome with only 7 days of corn upon his death (Seneca)</a:t>
                      </a:r>
                    </a:p>
                    <a:p>
                      <a:pPr marL="285750" indent="-285750" algn="l">
                        <a:buFont typeface="Arial" panose="020B0604020202020204" pitchFamily="34" charset="0"/>
                        <a:buChar char="•"/>
                      </a:pPr>
                      <a:r>
                        <a:rPr lang="en-GB" dirty="0"/>
                        <a:t>Emperors could be violent and abusive towards the inhabitants of Rome – the use of treason trials, violence towards the mob under Gaius, humiliation of the equestrians and senators by Nero</a:t>
                      </a:r>
                    </a:p>
                    <a:p>
                      <a:pPr marL="285750" indent="-285750" algn="l">
                        <a:buFont typeface="Arial" panose="020B0604020202020204" pitchFamily="34" charset="0"/>
                        <a:buChar char="•"/>
                      </a:pPr>
                      <a:r>
                        <a:rPr lang="en-GB" dirty="0"/>
                        <a:t>Some emperors neglected the running of the city of Rome and/or focused on personal vanity projects – Nero was away competing in Greece; Tiberius left for Capri in AD 26</a:t>
                      </a:r>
                    </a:p>
                    <a:p>
                      <a:pPr marL="285750" indent="-285750" algn="l">
                        <a:buFont typeface="Arial" panose="020B0604020202020204" pitchFamily="34" charset="0"/>
                        <a:buChar char="•"/>
                      </a:pPr>
                      <a:r>
                        <a:rPr lang="en-GB" dirty="0"/>
                        <a:t>Emperors could place heavy taxes on the people of Rome e.g. Nero following the Great Fire </a:t>
                      </a:r>
                    </a:p>
                  </a:txBody>
                  <a:tcPr/>
                </a:tc>
                <a:extLst>
                  <a:ext uri="{0D108BD9-81ED-4DB2-BD59-A6C34878D82A}">
                    <a16:rowId xmlns:a16="http://schemas.microsoft.com/office/drawing/2014/main" val="3078383727"/>
                  </a:ext>
                </a:extLst>
              </a:tr>
            </a:tbl>
          </a:graphicData>
        </a:graphic>
      </p:graphicFrame>
    </p:spTree>
    <p:extLst>
      <p:ext uri="{BB962C8B-B14F-4D97-AF65-F5344CB8AC3E}">
        <p14:creationId xmlns:p14="http://schemas.microsoft.com/office/powerpoint/2010/main" val="3746820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15676" y="685216"/>
            <a:ext cx="8099252" cy="5478423"/>
          </a:xfrm>
          <a:prstGeom prst="rect">
            <a:avLst/>
          </a:prstGeom>
          <a:noFill/>
        </p:spPr>
        <p:txBody>
          <a:bodyPr wrap="square" rtlCol="0">
            <a:spAutoFit/>
          </a:bodyPr>
          <a:lstStyle/>
          <a:p>
            <a:r>
              <a:rPr lang="en-GB" sz="2000" b="1" u="sng" dirty="0">
                <a:solidFill>
                  <a:srgbClr val="002060"/>
                </a:solidFill>
              </a:rPr>
              <a:t>Suetonius </a:t>
            </a:r>
            <a:r>
              <a:rPr lang="en-GB" sz="2000" b="1" i="1" u="sng" dirty="0">
                <a:solidFill>
                  <a:srgbClr val="002060"/>
                </a:solidFill>
              </a:rPr>
              <a:t>Lives of the Caesars</a:t>
            </a:r>
            <a:r>
              <a:rPr lang="en-GB" sz="2000" dirty="0">
                <a:solidFill>
                  <a:srgbClr val="002060"/>
                </a:solidFill>
              </a:rPr>
              <a:t>  </a:t>
            </a:r>
            <a:r>
              <a:rPr lang="en-GB" sz="2000" dirty="0"/>
              <a:t>(AD 70-c.140)</a:t>
            </a:r>
          </a:p>
          <a:p>
            <a:pPr marL="342900" indent="-342900">
              <a:buFont typeface="Arial" panose="020B0604020202020204" pitchFamily="34" charset="0"/>
              <a:buChar char="•"/>
            </a:pPr>
            <a:r>
              <a:rPr lang="en-GB" sz="2200" dirty="0"/>
              <a:t>Came from the equestrian rank </a:t>
            </a:r>
          </a:p>
          <a:p>
            <a:pPr marL="342900" indent="-342900">
              <a:buFont typeface="Arial" panose="020B0604020202020204" pitchFamily="34" charset="0"/>
              <a:buChar char="•"/>
            </a:pPr>
            <a:r>
              <a:rPr lang="en-GB" sz="2200" dirty="0"/>
              <a:t>Worked in the imperial court under Emperors Trajan and Hadrian </a:t>
            </a:r>
          </a:p>
          <a:p>
            <a:pPr marL="342900" indent="-342900">
              <a:buFont typeface="Arial" panose="020B0604020202020204" pitchFamily="34" charset="0"/>
              <a:buChar char="•"/>
            </a:pPr>
            <a:r>
              <a:rPr lang="en-GB" sz="2200" dirty="0"/>
              <a:t>Writing in the early second-century AD</a:t>
            </a:r>
          </a:p>
          <a:p>
            <a:pPr marL="342900" indent="-342900">
              <a:buFont typeface="Arial" panose="020B0604020202020204" pitchFamily="34" charset="0"/>
              <a:buChar char="•"/>
            </a:pPr>
            <a:r>
              <a:rPr lang="en-GB" sz="2200" dirty="0"/>
              <a:t>Most famous work – </a:t>
            </a:r>
            <a:r>
              <a:rPr lang="en-GB" sz="2200" i="1" dirty="0"/>
              <a:t>Lives of the Caesars</a:t>
            </a:r>
            <a:r>
              <a:rPr lang="en-GB" sz="2200" dirty="0"/>
              <a:t> which covered 12 emperors from Julius Caesar onwards</a:t>
            </a:r>
          </a:p>
          <a:p>
            <a:pPr marL="342900" indent="-342900">
              <a:buFont typeface="Arial" panose="020B0604020202020204" pitchFamily="34" charset="0"/>
              <a:buChar char="•"/>
            </a:pPr>
            <a:r>
              <a:rPr lang="en-GB" sz="2200" dirty="0"/>
              <a:t>His works were biographies designed to satisfy general curiosity about the emperors</a:t>
            </a:r>
          </a:p>
          <a:p>
            <a:pPr marL="342900" indent="-342900">
              <a:buFont typeface="Arial" panose="020B0604020202020204" pitchFamily="34" charset="0"/>
              <a:buChar char="•"/>
            </a:pPr>
            <a:r>
              <a:rPr lang="en-GB" sz="2200" dirty="0"/>
              <a:t>Included gossip, rumour and trivial details to make his subjects appear more human</a:t>
            </a:r>
          </a:p>
          <a:p>
            <a:pPr marL="342900" indent="-342900">
              <a:buFont typeface="Arial" panose="020B0604020202020204" pitchFamily="34" charset="0"/>
              <a:buChar char="•"/>
            </a:pPr>
            <a:r>
              <a:rPr lang="en-GB" sz="2200" dirty="0"/>
              <a:t>Wanted to readers to make judgements about the moral character of the emperors and also for his accounts to be dramatic</a:t>
            </a:r>
          </a:p>
          <a:p>
            <a:pPr marL="342900" indent="-342900">
              <a:buFont typeface="Arial" panose="020B0604020202020204" pitchFamily="34" charset="0"/>
              <a:buChar char="•"/>
            </a:pPr>
            <a:r>
              <a:rPr lang="en-GB" sz="2200" dirty="0"/>
              <a:t>Had access to the imperial archives as ‘director of the imperial libraries’</a:t>
            </a:r>
          </a:p>
          <a:p>
            <a:pPr marL="342900" indent="-342900">
              <a:buFont typeface="Arial" panose="020B0604020202020204" pitchFamily="34" charset="0"/>
              <a:buChar char="•"/>
            </a:pPr>
            <a:r>
              <a:rPr lang="en-GB" sz="2200" dirty="0"/>
              <a:t>Along with </a:t>
            </a:r>
            <a:r>
              <a:rPr lang="en-GB" sz="2200" b="1" dirty="0"/>
              <a:t>Tacitus</a:t>
            </a:r>
            <a:r>
              <a:rPr lang="en-GB" sz="2200" dirty="0"/>
              <a:t>, the main source for our period</a:t>
            </a:r>
          </a:p>
        </p:txBody>
      </p:sp>
      <p:pic>
        <p:nvPicPr>
          <p:cNvPr id="2050" name="Picture 2" descr="http://octavianchronicles.com/wp-content/uploads/2013/03/Nuremberg_chronicles_f_111r_1rev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268" y="2404630"/>
            <a:ext cx="1709247" cy="1709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219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15676" y="685216"/>
            <a:ext cx="8099252" cy="5940088"/>
          </a:xfrm>
          <a:prstGeom prst="rect">
            <a:avLst/>
          </a:prstGeom>
          <a:noFill/>
        </p:spPr>
        <p:txBody>
          <a:bodyPr wrap="square" rtlCol="0">
            <a:spAutoFit/>
          </a:bodyPr>
          <a:lstStyle/>
          <a:p>
            <a:r>
              <a:rPr lang="en-GB" sz="2000" b="1" u="sng" dirty="0">
                <a:solidFill>
                  <a:srgbClr val="002060"/>
                </a:solidFill>
              </a:rPr>
              <a:t>Suetonius </a:t>
            </a:r>
            <a:r>
              <a:rPr lang="en-GB" sz="2000" b="1" i="1" u="sng" dirty="0">
                <a:solidFill>
                  <a:srgbClr val="002060"/>
                </a:solidFill>
              </a:rPr>
              <a:t>Lives of the Caesars</a:t>
            </a:r>
            <a:r>
              <a:rPr lang="en-GB" sz="2000" dirty="0">
                <a:solidFill>
                  <a:srgbClr val="002060"/>
                </a:solidFill>
              </a:rPr>
              <a:t>  </a:t>
            </a:r>
            <a:r>
              <a:rPr lang="en-GB" sz="2000" dirty="0"/>
              <a:t>(SOME KEY SOURCES)</a:t>
            </a:r>
          </a:p>
          <a:p>
            <a:endParaRPr lang="en-GB" sz="2000" dirty="0"/>
          </a:p>
          <a:p>
            <a:pPr marL="457200" indent="-457200">
              <a:buFont typeface="+mj-lt"/>
              <a:buAutoNum type="arabicPeriod"/>
            </a:pPr>
            <a:r>
              <a:rPr lang="en-GB" sz="2000" dirty="0"/>
              <a:t>Says that the gates to the temple of Janus </a:t>
            </a:r>
            <a:r>
              <a:rPr lang="en-GB" sz="2000" dirty="0" err="1"/>
              <a:t>Quirnus</a:t>
            </a:r>
            <a:r>
              <a:rPr lang="en-GB" sz="2000" dirty="0"/>
              <a:t> were closed three times during Augustus; rule – </a:t>
            </a:r>
            <a:r>
              <a:rPr lang="en-GB" sz="2000" dirty="0" err="1"/>
              <a:t>Pax</a:t>
            </a:r>
            <a:r>
              <a:rPr lang="en-GB" sz="2000" dirty="0"/>
              <a:t> Augusta</a:t>
            </a:r>
          </a:p>
          <a:p>
            <a:pPr marL="457200" indent="-457200">
              <a:buFont typeface="+mj-lt"/>
              <a:buAutoNum type="arabicPeriod"/>
            </a:pPr>
            <a:r>
              <a:rPr lang="en-GB" sz="2000" dirty="0"/>
              <a:t>Gives detail on Augustus’ administrative reforms in Rome and reforms to the Senate </a:t>
            </a:r>
          </a:p>
          <a:p>
            <a:pPr marL="457200" indent="-457200">
              <a:buFont typeface="+mj-lt"/>
              <a:buAutoNum type="arabicPeriod"/>
            </a:pPr>
            <a:r>
              <a:rPr lang="en-GB" sz="2000" dirty="0"/>
              <a:t>Recognised that Tiberius made a good start to his rule and gradually showed that he was </a:t>
            </a:r>
            <a:r>
              <a:rPr lang="en-GB" sz="2000" dirty="0" err="1"/>
              <a:t>princeps</a:t>
            </a:r>
            <a:r>
              <a:rPr lang="en-GB" sz="2000" dirty="0"/>
              <a:t> </a:t>
            </a:r>
          </a:p>
          <a:p>
            <a:pPr marL="457200" indent="-457200">
              <a:buFont typeface="+mj-lt"/>
              <a:buAutoNum type="arabicPeriod"/>
            </a:pPr>
            <a:r>
              <a:rPr lang="en-GB" sz="2000" dirty="0"/>
              <a:t>Tiberius vetoed all bills for the dedication of temples to himself</a:t>
            </a:r>
          </a:p>
          <a:p>
            <a:pPr marL="457200" indent="-457200">
              <a:buFont typeface="+mj-lt"/>
              <a:buAutoNum type="arabicPeriod"/>
            </a:pPr>
            <a:r>
              <a:rPr lang="en-GB" sz="2000" dirty="0"/>
              <a:t>Romans shouted ‘To the Tiber with Tiberius’ on news of his death</a:t>
            </a:r>
          </a:p>
          <a:p>
            <a:pPr marL="457200" indent="-457200">
              <a:buFont typeface="+mj-lt"/>
              <a:buAutoNum type="arabicPeriod"/>
            </a:pPr>
            <a:r>
              <a:rPr lang="en-GB" sz="2000" dirty="0"/>
              <a:t>Enthusiastic reception for Gaius – Chick, star, baby – also set aside Tiberius’ will</a:t>
            </a:r>
          </a:p>
          <a:p>
            <a:pPr marL="457200" indent="-457200">
              <a:buFont typeface="+mj-lt"/>
              <a:buAutoNum type="arabicPeriod"/>
            </a:pPr>
            <a:r>
              <a:rPr lang="en-GB" sz="2000" dirty="0"/>
              <a:t>The people demanded Claudius be made emperor after the death of Gaius</a:t>
            </a:r>
          </a:p>
          <a:p>
            <a:pPr marL="457200" indent="-457200">
              <a:buFont typeface="+mj-lt"/>
              <a:buAutoNum type="arabicPeriod"/>
            </a:pPr>
            <a:r>
              <a:rPr lang="en-GB" sz="2000" dirty="0"/>
              <a:t>Claudius’ relationship with the plebs – calls everyone ‘My lords’ </a:t>
            </a:r>
          </a:p>
          <a:p>
            <a:pPr marL="457200" indent="-457200">
              <a:buFont typeface="+mj-lt"/>
              <a:buAutoNum type="arabicPeriod"/>
            </a:pPr>
            <a:r>
              <a:rPr lang="en-GB" sz="2000" dirty="0"/>
              <a:t>Gives detail on Nero’s golden five years and his love of music and Greek culture </a:t>
            </a:r>
          </a:p>
          <a:p>
            <a:pPr marL="457200" indent="-457200">
              <a:buFont typeface="+mj-lt"/>
              <a:buAutoNum type="arabicPeriod"/>
            </a:pPr>
            <a:r>
              <a:rPr lang="en-GB" sz="2000" dirty="0"/>
              <a:t>Describes the assassination attempts of Agrippina the Younger</a:t>
            </a:r>
          </a:p>
          <a:p>
            <a:pPr marL="457200" indent="-457200">
              <a:buFont typeface="+mj-lt"/>
              <a:buAutoNum type="arabicPeriod"/>
            </a:pPr>
            <a:r>
              <a:rPr lang="en-GB" sz="2000" dirty="0"/>
              <a:t>Account of the Great Fire and the building of the </a:t>
            </a:r>
            <a:r>
              <a:rPr lang="en-GB" sz="2000" dirty="0" err="1"/>
              <a:t>Domus</a:t>
            </a:r>
            <a:r>
              <a:rPr lang="en-GB" sz="2000" dirty="0"/>
              <a:t> Aureus </a:t>
            </a:r>
          </a:p>
        </p:txBody>
      </p:sp>
      <p:pic>
        <p:nvPicPr>
          <p:cNvPr id="2050" name="Picture 2" descr="http://octavianchronicles.com/wp-content/uploads/2013/03/Nuremberg_chronicles_f_111r_1rev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319" y="2404630"/>
            <a:ext cx="1709247" cy="1709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716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8624" y="929120"/>
            <a:ext cx="7753643" cy="440120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b="1" u="sng" dirty="0">
                <a:solidFill>
                  <a:srgbClr val="002060"/>
                </a:solidFill>
                <a:latin typeface="Californian FB" panose="0207040306080B030204" pitchFamily="18" charset="0"/>
              </a:rPr>
              <a:t>Velleius Paterculus, </a:t>
            </a:r>
            <a:r>
              <a:rPr lang="en-GB" sz="2000" b="1" i="1" u="sng" dirty="0">
                <a:solidFill>
                  <a:srgbClr val="002060"/>
                </a:solidFill>
                <a:latin typeface="Californian FB" panose="0207040306080B030204" pitchFamily="18" charset="0"/>
              </a:rPr>
              <a:t>History of Rome </a:t>
            </a:r>
            <a:endParaRPr lang="en-GB" sz="2000" b="1" u="sng" dirty="0">
              <a:solidFill>
                <a:srgbClr val="002060"/>
              </a:solidFill>
              <a:latin typeface="Californian FB" panose="0207040306080B030204" pitchFamily="18" charset="0"/>
            </a:endParaRPr>
          </a:p>
          <a:p>
            <a:endParaRPr lang="en-GB" sz="2000" b="1" dirty="0">
              <a:latin typeface="Californian FB" panose="0207040306080B030204" pitchFamily="18" charset="0"/>
            </a:endParaRPr>
          </a:p>
          <a:p>
            <a:pPr marL="342900" indent="-342900">
              <a:buFontTx/>
              <a:buChar char="-"/>
            </a:pPr>
            <a:r>
              <a:rPr lang="en-GB" sz="2000" dirty="0"/>
              <a:t>Written c. AD 30</a:t>
            </a:r>
          </a:p>
          <a:p>
            <a:pPr marL="342900" indent="-342900">
              <a:buFontTx/>
              <a:buChar char="-"/>
            </a:pPr>
            <a:r>
              <a:rPr lang="en-GB" sz="2000" dirty="0"/>
              <a:t>A history of Rome from the Trojan war to AD 29</a:t>
            </a:r>
          </a:p>
          <a:p>
            <a:pPr marL="342900" indent="-342900">
              <a:buFontTx/>
              <a:buChar char="-"/>
            </a:pPr>
            <a:r>
              <a:rPr lang="en-GB" sz="2000" dirty="0"/>
              <a:t>Paterculus was a military officer and then politician during the reigns of Augustus and Tiberius</a:t>
            </a:r>
          </a:p>
          <a:p>
            <a:pPr marL="342900" indent="-342900">
              <a:buFontTx/>
              <a:buChar char="-"/>
            </a:pPr>
            <a:r>
              <a:rPr lang="en-GB" sz="2000" dirty="0"/>
              <a:t>He offers a first-hand account and perspective on events</a:t>
            </a:r>
          </a:p>
          <a:p>
            <a:pPr marL="342900" indent="-342900">
              <a:buFontTx/>
              <a:buChar char="-"/>
            </a:pPr>
            <a:r>
              <a:rPr lang="en-GB" sz="2000" dirty="0"/>
              <a:t>He had particular insight into the emperors’ political decision as he was a senator</a:t>
            </a:r>
          </a:p>
          <a:p>
            <a:pPr marL="342900" indent="-342900">
              <a:buFontTx/>
              <a:buChar char="-"/>
            </a:pPr>
            <a:r>
              <a:rPr lang="en-GB" sz="2000" i="1" dirty="0"/>
              <a:t>HOWEVER</a:t>
            </a:r>
            <a:r>
              <a:rPr lang="en-GB" sz="2000" dirty="0"/>
              <a:t> – Paterculus owed his position to Augustus and Tiberius so is very supportive</a:t>
            </a:r>
          </a:p>
          <a:p>
            <a:pPr marL="342900" indent="-342900">
              <a:buFontTx/>
              <a:buChar char="-"/>
            </a:pPr>
            <a:r>
              <a:rPr lang="en-GB" sz="2000" dirty="0"/>
              <a:t>He was writing during the reign of Tiberius whom he singles out for praise (Tiberius restored ‘treason trials’ meaning that it was dangerous to criticise him)</a:t>
            </a:r>
          </a:p>
        </p:txBody>
      </p:sp>
      <p:pic>
        <p:nvPicPr>
          <p:cNvPr id="1026" name="Picture 2" descr="Image result for velleius patercu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27" y="1392899"/>
            <a:ext cx="2472424" cy="3772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916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8624" y="929120"/>
            <a:ext cx="7753643" cy="347787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chor="t">
            <a:spAutoFit/>
          </a:bodyPr>
          <a:lstStyle/>
          <a:p>
            <a:r>
              <a:rPr lang="en-GB" sz="2000" b="1" u="sng" dirty="0">
                <a:solidFill>
                  <a:srgbClr val="002060"/>
                </a:solidFill>
                <a:latin typeface="Californian FB" panose="0207040306080B030204" pitchFamily="18" charset="0"/>
              </a:rPr>
              <a:t>Velleius Paterculus, </a:t>
            </a:r>
            <a:r>
              <a:rPr lang="en-GB" sz="2000" b="1" i="1" u="sng" dirty="0">
                <a:solidFill>
                  <a:srgbClr val="002060"/>
                </a:solidFill>
                <a:latin typeface="Californian FB" panose="0207040306080B030204" pitchFamily="18" charset="0"/>
              </a:rPr>
              <a:t>History of Rome </a:t>
            </a:r>
            <a:endParaRPr lang="en-GB" sz="2000" b="1" u="sng" dirty="0">
              <a:solidFill>
                <a:srgbClr val="002060"/>
              </a:solidFill>
              <a:latin typeface="Californian FB" panose="0207040306080B030204" pitchFamily="18" charset="0"/>
            </a:endParaRPr>
          </a:p>
          <a:p>
            <a:endParaRPr lang="en-GB" sz="2000" b="1" dirty="0">
              <a:latin typeface="Californian FB" panose="0207040306080B030204" pitchFamily="18" charset="0"/>
            </a:endParaRPr>
          </a:p>
          <a:p>
            <a:pPr marL="457200" indent="-457200">
              <a:buAutoNum type="arabicPeriod"/>
            </a:pPr>
            <a:r>
              <a:rPr lang="en-GB" sz="2000" dirty="0"/>
              <a:t>Claimed that Augustus restored the traditional forms of government of the republic</a:t>
            </a:r>
          </a:p>
          <a:p>
            <a:pPr marL="457200" indent="-457200">
              <a:buAutoNum type="arabicPeriod"/>
            </a:pPr>
            <a:endParaRPr lang="en-GB" sz="2000" dirty="0"/>
          </a:p>
          <a:p>
            <a:pPr marL="457200" indent="-457200">
              <a:buAutoNum type="arabicPeriod"/>
            </a:pPr>
            <a:r>
              <a:rPr lang="en-GB" sz="2000" dirty="0"/>
              <a:t>Detail on Augustus' successors and the rise of Tiberius </a:t>
            </a:r>
          </a:p>
          <a:p>
            <a:pPr marL="457200" indent="-457200">
              <a:buAutoNum type="arabicPeriod"/>
            </a:pPr>
            <a:endParaRPr lang="en-GB" sz="2000" dirty="0"/>
          </a:p>
          <a:p>
            <a:pPr marL="457200" indent="-457200">
              <a:buAutoNum type="arabicPeriod"/>
            </a:pPr>
            <a:r>
              <a:rPr lang="en-GB" sz="2000" dirty="0"/>
              <a:t>Highlights of Tiberius' reign e.g. building programme </a:t>
            </a:r>
          </a:p>
          <a:p>
            <a:pPr marL="457200" indent="-457200">
              <a:buAutoNum type="arabicPeriod"/>
            </a:pPr>
            <a:endParaRPr lang="en-GB" sz="2000" dirty="0"/>
          </a:p>
          <a:p>
            <a:pPr marL="457200" indent="-457200">
              <a:buAutoNum type="arabicPeriod"/>
            </a:pPr>
            <a:r>
              <a:rPr lang="en-GB" sz="2000" dirty="0"/>
              <a:t>Positive accounts of Tiberius' handling of the German mutinies and of Sejanus' role </a:t>
            </a:r>
          </a:p>
        </p:txBody>
      </p:sp>
      <p:pic>
        <p:nvPicPr>
          <p:cNvPr id="1026" name="Picture 2" descr="Image result for velleius patercu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27" y="1392899"/>
            <a:ext cx="2472424" cy="3772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129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14032" y="716213"/>
            <a:ext cx="10595280" cy="5718454"/>
            <a:chOff x="896980" y="2014579"/>
            <a:chExt cx="10595280" cy="5718454"/>
          </a:xfrm>
        </p:grpSpPr>
        <p:sp>
          <p:nvSpPr>
            <p:cNvPr id="10" name="TextBox 9"/>
            <p:cNvSpPr txBox="1"/>
            <p:nvPr/>
          </p:nvSpPr>
          <p:spPr>
            <a:xfrm>
              <a:off x="3984482" y="2014579"/>
              <a:ext cx="7507778" cy="571845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b="1" u="sng" dirty="0">
                  <a:latin typeface="Californian FB" panose="0207040306080B030204" pitchFamily="18" charset="0"/>
                </a:rPr>
                <a:t>Ancient Source: </a:t>
              </a:r>
              <a:r>
                <a:rPr lang="en-GB" sz="2000" b="1" u="sng" dirty="0">
                  <a:solidFill>
                    <a:srgbClr val="002060"/>
                  </a:solidFill>
                  <a:latin typeface="Californian FB" panose="0207040306080B030204" pitchFamily="18" charset="0"/>
                </a:rPr>
                <a:t>Tacitus, </a:t>
              </a:r>
              <a:r>
                <a:rPr lang="en-GB" sz="2000" b="1" i="1" u="sng" dirty="0">
                  <a:solidFill>
                    <a:srgbClr val="002060"/>
                  </a:solidFill>
                  <a:latin typeface="Californian FB" panose="0207040306080B030204" pitchFamily="18" charset="0"/>
                </a:rPr>
                <a:t>Annals</a:t>
              </a:r>
              <a:endParaRPr lang="en-GB" sz="2000" b="1" u="sng" dirty="0">
                <a:solidFill>
                  <a:srgbClr val="002060"/>
                </a:solidFill>
                <a:latin typeface="Californian FB" panose="0207040306080B030204" pitchFamily="18" charset="0"/>
              </a:endParaRPr>
            </a:p>
            <a:p>
              <a:endParaRPr lang="en-GB" sz="2000" b="1" dirty="0">
                <a:latin typeface="Californian FB" panose="0207040306080B030204" pitchFamily="18" charset="0"/>
              </a:endParaRPr>
            </a:p>
            <a:p>
              <a:pPr marL="342900" indent="-342900">
                <a:buFontTx/>
                <a:buChar char="-"/>
              </a:pPr>
              <a:r>
                <a:rPr lang="en-GB" sz="2000" dirty="0"/>
                <a:t>AD 56/7-c.117</a:t>
              </a:r>
            </a:p>
            <a:p>
              <a:pPr marL="342900" indent="-342900">
                <a:buFontTx/>
                <a:buChar char="-"/>
              </a:pPr>
              <a:endParaRPr lang="en-GB" sz="2000" dirty="0"/>
            </a:p>
            <a:p>
              <a:pPr marL="342900" indent="-342900">
                <a:buFontTx/>
                <a:buChar char="-"/>
              </a:pPr>
              <a:r>
                <a:rPr lang="en-GB" sz="2000" dirty="0"/>
                <a:t>Held political office and was in the Senate. Would achieve the rank of Consul</a:t>
              </a:r>
            </a:p>
            <a:p>
              <a:pPr marL="342900" indent="-342900">
                <a:buFontTx/>
                <a:buChar char="-"/>
              </a:pPr>
              <a:r>
                <a:rPr lang="en-GB" sz="2000" dirty="0"/>
                <a:t>Two main works are </a:t>
              </a:r>
              <a:r>
                <a:rPr lang="en-GB" sz="2000" i="1" dirty="0"/>
                <a:t>The Histories </a:t>
              </a:r>
              <a:r>
                <a:rPr lang="en-GB" sz="2000" dirty="0"/>
                <a:t>and  </a:t>
              </a:r>
              <a:r>
                <a:rPr lang="en-GB" sz="2000" i="1" dirty="0"/>
                <a:t>The Annals</a:t>
              </a:r>
              <a:endParaRPr lang="en-GB" sz="2000" dirty="0"/>
            </a:p>
            <a:p>
              <a:pPr marL="342900" indent="-342900">
                <a:buFontTx/>
                <a:buChar char="-"/>
              </a:pPr>
              <a:r>
                <a:rPr lang="en-GB" sz="2000" i="1" dirty="0"/>
                <a:t>The Annals </a:t>
              </a:r>
              <a:r>
                <a:rPr lang="en-GB" sz="2000" dirty="0"/>
                <a:t>is a year-by-year narrative written Early 2</a:t>
              </a:r>
              <a:r>
                <a:rPr lang="en-GB" sz="2000" baseline="30000" dirty="0"/>
                <a:t>nd</a:t>
              </a:r>
              <a:r>
                <a:rPr lang="en-GB" sz="2000" dirty="0"/>
                <a:t> Century AD and covering the period AD 14-68</a:t>
              </a:r>
            </a:p>
            <a:p>
              <a:pPr marL="342900" indent="-342900">
                <a:buFontTx/>
                <a:buChar char="-"/>
              </a:pPr>
              <a:r>
                <a:rPr lang="en-GB" sz="2000" dirty="0"/>
                <a:t>Not a contemporary account</a:t>
              </a:r>
            </a:p>
            <a:p>
              <a:pPr marL="342900" indent="-342900">
                <a:buFontTx/>
                <a:buChar char="-"/>
              </a:pPr>
              <a:r>
                <a:rPr lang="en-GB" sz="2000" dirty="0"/>
                <a:t>Very little detail on Augustus and his </a:t>
              </a:r>
              <a:r>
                <a:rPr lang="en-GB" sz="2000" i="1" dirty="0" err="1"/>
                <a:t>Principate</a:t>
              </a:r>
              <a:endParaRPr lang="en-GB" sz="2000" i="1" dirty="0"/>
            </a:p>
            <a:p>
              <a:pPr marL="342900" indent="-342900">
                <a:buFontTx/>
                <a:buChar char="-"/>
              </a:pPr>
              <a:r>
                <a:rPr lang="en-GB" sz="2000" dirty="0"/>
                <a:t>Critical of absolute power i.e. one person holding all the power of the state</a:t>
              </a:r>
            </a:p>
            <a:p>
              <a:pPr marL="342900" indent="-342900">
                <a:buFontTx/>
                <a:buChar char="-"/>
              </a:pPr>
              <a:r>
                <a:rPr lang="en-GB" sz="2000" dirty="0"/>
                <a:t>He admired traditional values of the Roman Republic (although he had never experienced this)</a:t>
              </a:r>
            </a:p>
            <a:p>
              <a:pPr marL="342900" indent="-342900">
                <a:buFontTx/>
                <a:buChar char="-"/>
              </a:pPr>
              <a:r>
                <a:rPr lang="en-GB" sz="2000" dirty="0"/>
                <a:t>A supporter of the Senate and its position in society but critical of how passive and obedient it had become under the emperors</a:t>
              </a:r>
            </a:p>
            <a:p>
              <a:pPr marL="342900" indent="-342900">
                <a:buFontTx/>
                <a:buChar char="-"/>
              </a:pPr>
              <a:endParaRPr lang="en-GB" sz="2000" b="1" dirty="0">
                <a:latin typeface="Californian FB" panose="0207040306080B030204" pitchFamily="18" charset="0"/>
              </a:endParaRPr>
            </a:p>
          </p:txBody>
        </p:sp>
        <p:pic>
          <p:nvPicPr>
            <p:cNvPr id="2050" name="Picture 2" descr="https://upload.wikimedia.org/wikipedia/commons/thumb/2/23/CiceroBust.jpg/170px-CiceroBu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980" y="3300768"/>
              <a:ext cx="1724369" cy="25459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693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14032" y="716213"/>
            <a:ext cx="11106666" cy="5139869"/>
            <a:chOff x="896980" y="2014579"/>
            <a:chExt cx="11106666" cy="5139869"/>
          </a:xfrm>
        </p:grpSpPr>
        <p:sp>
          <p:nvSpPr>
            <p:cNvPr id="10" name="TextBox 9"/>
            <p:cNvSpPr txBox="1"/>
            <p:nvPr/>
          </p:nvSpPr>
          <p:spPr>
            <a:xfrm>
              <a:off x="3732483" y="2014579"/>
              <a:ext cx="8271163" cy="513986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b="1" u="sng" dirty="0">
                  <a:latin typeface="Californian FB" panose="0207040306080B030204" pitchFamily="18" charset="0"/>
                </a:rPr>
                <a:t>Ancient Source: </a:t>
              </a:r>
              <a:r>
                <a:rPr lang="en-GB" sz="2000" b="1" u="sng" dirty="0">
                  <a:solidFill>
                    <a:srgbClr val="002060"/>
                  </a:solidFill>
                  <a:latin typeface="Californian FB" panose="0207040306080B030204" pitchFamily="18" charset="0"/>
                </a:rPr>
                <a:t>Tacitus, </a:t>
              </a:r>
              <a:r>
                <a:rPr lang="en-GB" sz="2000" b="1" i="1" u="sng" dirty="0">
                  <a:solidFill>
                    <a:srgbClr val="002060"/>
                  </a:solidFill>
                  <a:latin typeface="Californian FB" panose="0207040306080B030204" pitchFamily="18" charset="0"/>
                </a:rPr>
                <a:t>Annals</a:t>
              </a:r>
              <a:endParaRPr lang="en-GB" sz="2000" b="1" u="sng" dirty="0">
                <a:solidFill>
                  <a:srgbClr val="002060"/>
                </a:solidFill>
                <a:latin typeface="Californian FB" panose="0207040306080B030204" pitchFamily="18" charset="0"/>
              </a:endParaRPr>
            </a:p>
            <a:p>
              <a:endParaRPr lang="en-GB" sz="2000" b="1" dirty="0">
                <a:latin typeface="Californian FB" panose="0207040306080B030204" pitchFamily="18" charset="0"/>
              </a:endParaRPr>
            </a:p>
            <a:p>
              <a:pPr marL="457200" indent="-457200">
                <a:buFont typeface="+mj-lt"/>
                <a:buAutoNum type="arabicPeriod"/>
              </a:pPr>
              <a:r>
                <a:rPr lang="en-GB" dirty="0"/>
                <a:t>Augustus seduced the soldiery with gifts and arrogated (collected) all the powers of the state </a:t>
              </a:r>
            </a:p>
            <a:p>
              <a:pPr marL="457200" indent="-457200">
                <a:buFont typeface="+mj-lt"/>
                <a:buAutoNum type="arabicPeriod"/>
              </a:pPr>
              <a:r>
                <a:rPr lang="en-GB" dirty="0"/>
                <a:t>No one was left alive who remembered the true republic </a:t>
              </a:r>
            </a:p>
            <a:p>
              <a:pPr marL="457200" indent="-457200">
                <a:buFont typeface="+mj-lt"/>
                <a:buAutoNum type="arabicPeriod"/>
              </a:pPr>
              <a:r>
                <a:rPr lang="en-GB" dirty="0"/>
                <a:t>Detailed accounts of the German mutinies and the </a:t>
              </a:r>
              <a:r>
                <a:rPr lang="en-GB" dirty="0" err="1"/>
                <a:t>Tacfarinas</a:t>
              </a:r>
              <a:r>
                <a:rPr lang="en-GB" dirty="0"/>
                <a:t> revolt under Tiberius </a:t>
              </a:r>
            </a:p>
            <a:p>
              <a:pPr marL="457200" indent="-457200">
                <a:buFont typeface="+mj-lt"/>
                <a:buAutoNum type="arabicPeriod"/>
              </a:pPr>
              <a:r>
                <a:rPr lang="en-GB" dirty="0"/>
                <a:t>Claims Tiberius pretended to rule through the Senate but assumed full control whilst the Senate ‘rushed to servitude’. </a:t>
              </a:r>
            </a:p>
            <a:p>
              <a:pPr marL="457200" indent="-457200">
                <a:buFont typeface="+mj-lt"/>
                <a:buAutoNum type="arabicPeriod"/>
              </a:pPr>
              <a:r>
                <a:rPr lang="en-GB" dirty="0"/>
                <a:t>Criticises Agrippina’s role under Claudius and Nero claiming that she engineered the succession of her son.</a:t>
              </a:r>
            </a:p>
            <a:p>
              <a:pPr marL="457200" indent="-457200">
                <a:buFont typeface="+mj-lt"/>
                <a:buAutoNum type="arabicPeriod"/>
              </a:pPr>
              <a:r>
                <a:rPr lang="en-GB" dirty="0"/>
                <a:t>Claudius’ senatorial reforms – </a:t>
              </a:r>
              <a:r>
                <a:rPr lang="en-GB" dirty="0" err="1"/>
                <a:t>Gauls</a:t>
              </a:r>
              <a:r>
                <a:rPr lang="en-GB" dirty="0"/>
                <a:t> </a:t>
              </a:r>
            </a:p>
            <a:p>
              <a:pPr marL="457200" indent="-457200">
                <a:buFont typeface="+mj-lt"/>
                <a:buAutoNum type="arabicPeriod"/>
              </a:pPr>
              <a:r>
                <a:rPr lang="en-GB" dirty="0"/>
                <a:t>Describes Nero’s love of Greek culture – his competitions in Greece and then Rome, involvement of equestrians and senators. Argues that Nero was infecting Roman morals </a:t>
              </a:r>
            </a:p>
            <a:p>
              <a:pPr marL="457200" indent="-457200">
                <a:buFont typeface="+mj-lt"/>
                <a:buAutoNum type="arabicPeriod"/>
              </a:pPr>
              <a:r>
                <a:rPr lang="en-GB" dirty="0"/>
                <a:t>Account of the Fire of Rome – Doesn’t claim explicitly that Nero started it but that he profited from the fire. </a:t>
              </a:r>
            </a:p>
            <a:p>
              <a:pPr marL="457200" indent="-457200">
                <a:buFont typeface="+mj-lt"/>
                <a:buAutoNum type="arabicPeriod"/>
              </a:pPr>
              <a:r>
                <a:rPr lang="en-GB" dirty="0"/>
                <a:t>Account of Nero’s reign ends in AD 66</a:t>
              </a:r>
            </a:p>
          </p:txBody>
        </p:sp>
        <p:pic>
          <p:nvPicPr>
            <p:cNvPr id="2050" name="Picture 2" descr="https://upload.wikimedia.org/wikipedia/commons/thumb/2/23/CiceroBust.jpg/170px-CiceroBu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980" y="3300768"/>
              <a:ext cx="1724369" cy="25459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7145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6" name="TextBox 5"/>
          <p:cNvSpPr txBox="1"/>
          <p:nvPr/>
        </p:nvSpPr>
        <p:spPr>
          <a:xfrm>
            <a:off x="3531169" y="804948"/>
            <a:ext cx="7492432" cy="5262979"/>
          </a:xfrm>
          <a:prstGeom prst="rect">
            <a:avLst/>
          </a:prstGeom>
          <a:noFill/>
        </p:spPr>
        <p:txBody>
          <a:bodyPr wrap="square" rtlCol="0">
            <a:spAutoFit/>
          </a:bodyPr>
          <a:lstStyle/>
          <a:p>
            <a:r>
              <a:rPr lang="en-GB" sz="2400" b="1" u="sng" dirty="0">
                <a:latin typeface="Californian FB" panose="0207040306080B030204" pitchFamily="18" charset="0"/>
              </a:rPr>
              <a:t>Ancient Source: </a:t>
            </a:r>
            <a:r>
              <a:rPr lang="en-GB" sz="2400" b="1" u="sng" dirty="0">
                <a:solidFill>
                  <a:srgbClr val="002060"/>
                </a:solidFill>
                <a:latin typeface="Californian FB" panose="0207040306080B030204" pitchFamily="18" charset="0"/>
              </a:rPr>
              <a:t>Cassius </a:t>
            </a:r>
            <a:r>
              <a:rPr lang="en-GB" sz="2400" b="1" u="sng" dirty="0" err="1">
                <a:solidFill>
                  <a:srgbClr val="002060"/>
                </a:solidFill>
                <a:latin typeface="Californian FB" panose="0207040306080B030204" pitchFamily="18" charset="0"/>
              </a:rPr>
              <a:t>Dio</a:t>
            </a:r>
            <a:r>
              <a:rPr lang="en-GB" sz="2400" b="1" u="sng" dirty="0">
                <a:solidFill>
                  <a:srgbClr val="002060"/>
                </a:solidFill>
                <a:latin typeface="Californian FB" panose="0207040306080B030204" pitchFamily="18" charset="0"/>
              </a:rPr>
              <a:t> </a:t>
            </a:r>
            <a:r>
              <a:rPr lang="en-GB" sz="2400" b="1" i="1" u="sng" dirty="0">
                <a:solidFill>
                  <a:srgbClr val="002060"/>
                </a:solidFill>
                <a:latin typeface="Californian FB" panose="0207040306080B030204" pitchFamily="18" charset="0"/>
              </a:rPr>
              <a:t>The Roman History </a:t>
            </a:r>
          </a:p>
          <a:p>
            <a:endParaRPr lang="en-GB" sz="2400" b="1" u="sng" dirty="0"/>
          </a:p>
          <a:p>
            <a:pPr marL="342900" indent="-342900">
              <a:buFont typeface="Arial" panose="020B0604020202020204" pitchFamily="34" charset="0"/>
              <a:buChar char="•"/>
            </a:pPr>
            <a:r>
              <a:rPr lang="en-GB" sz="2400" dirty="0"/>
              <a:t> c. AD 155 to c. 235 AD</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 senator from a Greek/Roman background</a:t>
            </a:r>
          </a:p>
          <a:p>
            <a:pPr marL="342900" indent="-342900">
              <a:buFont typeface="Arial" panose="020B0604020202020204" pitchFamily="34" charset="0"/>
              <a:buChar char="•"/>
            </a:pPr>
            <a:r>
              <a:rPr lang="en-GB" sz="2400" dirty="0"/>
              <a:t>His work attempted to tell the full history of Rome from its mythological founding onwards</a:t>
            </a:r>
          </a:p>
          <a:p>
            <a:pPr marL="342900" indent="-342900">
              <a:buFont typeface="Arial" panose="020B0604020202020204" pitchFamily="34" charset="0"/>
              <a:buChar char="•"/>
            </a:pPr>
            <a:r>
              <a:rPr lang="en-GB" sz="2400" dirty="0"/>
              <a:t>Lived during a period of instability in the Roman empire and his views comments on the Julio-Claudians were often designed to make comments on his time</a:t>
            </a:r>
          </a:p>
          <a:p>
            <a:pPr marL="342900" indent="-342900">
              <a:buFont typeface="Arial" panose="020B0604020202020204" pitchFamily="34" charset="0"/>
              <a:buChar char="•"/>
            </a:pPr>
            <a:r>
              <a:rPr lang="en-GB" sz="2400" dirty="0"/>
              <a:t>Only part of his work survives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pic>
        <p:nvPicPr>
          <p:cNvPr id="7" name="Picture 2" descr="https://i.ebayimg.com/images/g/LxAAAOSw0A9aIysc/s-l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11" y="1220447"/>
            <a:ext cx="2884792" cy="440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81164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202</TotalTime>
  <Words>2975</Words>
  <Application>Microsoft Office PowerPoint</Application>
  <PresentationFormat>Widescreen</PresentationFormat>
  <Paragraphs>296</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Californian FB</vt:lpstr>
      <vt:lpstr>Corbel</vt:lpstr>
      <vt:lpstr>Times New Roman</vt:lpstr>
      <vt:lpstr>Wingdings 2</vt:lpstr>
      <vt:lpstr>Frame</vt:lpstr>
      <vt:lpstr>Roman Period Study  Impact Session </vt:lpstr>
      <vt:lpstr>General Points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Augustus</vt:lpstr>
      <vt:lpstr>PowerPoint Presentation</vt:lpstr>
      <vt:lpstr>PowerPoint Presentation</vt:lpstr>
      <vt:lpstr>PowerPoint Presentation</vt:lpstr>
      <vt:lpstr>PowerPoint Presentation</vt:lpstr>
      <vt:lpstr>Coins</vt:lpstr>
      <vt:lpstr>Coins</vt:lpstr>
      <vt:lpstr>PowerPoint Presentation</vt:lpstr>
      <vt:lpstr>PowerPoint Presentation</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 Period Study  Key Source Summary</dc:title>
  <dc:creator>Jonathan Sparshott</dc:creator>
  <cp:lastModifiedBy>Jonathan Sparshott</cp:lastModifiedBy>
  <cp:revision>62</cp:revision>
  <dcterms:created xsi:type="dcterms:W3CDTF">2019-05-21T13:49:54Z</dcterms:created>
  <dcterms:modified xsi:type="dcterms:W3CDTF">2019-06-12T07:51:17Z</dcterms:modified>
</cp:coreProperties>
</file>