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1" r:id="rId6"/>
    <p:sldId id="264" r:id="rId7"/>
    <p:sldId id="263" r:id="rId8"/>
    <p:sldId id="270" r:id="rId9"/>
    <p:sldId id="269" r:id="rId10"/>
    <p:sldId id="271" r:id="rId11"/>
    <p:sldId id="272" r:id="rId12"/>
    <p:sldId id="273" r:id="rId13"/>
    <p:sldId id="265" r:id="rId14"/>
    <p:sldId id="267" r:id="rId15"/>
  </p:sldIdLst>
  <p:sldSz cx="12192000" cy="6858000"/>
  <p:notesSz cx="6797675" cy="9926638"/>
  <p:embeddedFontLst>
    <p:embeddedFont>
      <p:font typeface="Boink LET" panose="00000400000000000000" pitchFamily="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y Ice" initials="HI" lastIdx="1" clrIdx="0">
    <p:extLst>
      <p:ext uri="{19B8F6BF-5375-455C-9EA6-DF929625EA0E}">
        <p15:presenceInfo xmlns:p15="http://schemas.microsoft.com/office/powerpoint/2012/main" userId="S-1-5-21-2820689681-846540486-1616979966-1432" providerId="AD"/>
      </p:ext>
    </p:extLst>
  </p:cmAuthor>
  <p:cmAuthor id="2" name="Natasha Kittlety" initials="NK" lastIdx="1" clrIdx="1">
    <p:extLst>
      <p:ext uri="{19B8F6BF-5375-455C-9EA6-DF929625EA0E}">
        <p15:presenceInfo xmlns:p15="http://schemas.microsoft.com/office/powerpoint/2012/main" userId="S-1-5-21-2820689681-846540486-1616979966-13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3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Lesson 1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Page </a:t>
            </a:r>
            <a:fld id="{87EEAF8B-3AD3-4961-A43D-89384FAF75A3}" type="slidenum">
              <a:rPr lang="en-GB" smtClean="0"/>
              <a:pPr/>
              <a:t>‹#›</a:t>
            </a:fld>
            <a:r>
              <a:rPr lang="en-GB" dirty="0"/>
              <a:t> </a:t>
            </a:r>
            <a:r>
              <a:rPr lang="en-GB" dirty="0" smtClean="0"/>
              <a:t>of 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GCSE (9–1) </a:t>
            </a:r>
            <a:r>
              <a:rPr lang="en-GB" dirty="0" err="1"/>
              <a:t>Eduqas</a:t>
            </a:r>
            <a:r>
              <a:rPr lang="en-GB" dirty="0"/>
              <a:t> Teaching Pack for Component 2, Section </a:t>
            </a:r>
            <a:r>
              <a:rPr lang="en-GB" dirty="0" smtClean="0"/>
              <a:t>A: Crime Drama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GB" dirty="0"/>
              <a:t>© </a:t>
            </a:r>
            <a:r>
              <a:rPr lang="en-GB" dirty="0" err="1"/>
              <a:t>ZigZag</a:t>
            </a:r>
            <a:r>
              <a:rPr lang="en-GB" dirty="0"/>
              <a:t> Education, </a:t>
            </a:r>
            <a:r>
              <a:rPr lang="en-GB" dirty="0" smtClean="0"/>
              <a:t>2018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4933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CCF1E-EF09-44DD-8935-0428D8B0C12E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6794D-0E60-439E-8AED-962391C62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2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6794D-0E60-439E-8AED-962391C62F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7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635248" y="1472286"/>
            <a:ext cx="8915403" cy="3298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3018" y="1182494"/>
            <a:ext cx="9585964" cy="3872106"/>
            <a:chOff x="1371599" y="1426108"/>
            <a:chExt cx="9585964" cy="326286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371599" y="1430866"/>
              <a:ext cx="335280" cy="325810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371600" y="1430866"/>
              <a:ext cx="9585963" cy="2394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371600" y="4449532"/>
              <a:ext cx="9585963" cy="2394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0622283" y="1426108"/>
              <a:ext cx="335280" cy="325810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248" y="1803405"/>
            <a:ext cx="8915403" cy="1825096"/>
          </a:xfrm>
        </p:spPr>
        <p:txBody>
          <a:bodyPr anchor="b">
            <a:normAutofit/>
          </a:bodyPr>
          <a:lstStyle>
            <a:lvl1pPr algn="ctr">
              <a:defRPr sz="6000">
                <a:latin typeface="Boink LET" panose="000004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ZigZag Education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8048" y="656196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3"/>
          </p:nvPr>
        </p:nvSpPr>
        <p:spPr>
          <a:xfrm>
            <a:off x="2339975" y="-307975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4" name="Picture 22" descr="Blue Light, Alarm, Siren, Rescue, Fire, Emergenc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605" y="330332"/>
            <a:ext cx="1226498" cy="8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Handcuffs, Jail, Prison, Crime, Criminal, Justic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210">
            <a:off x="9625540" y="4705802"/>
            <a:ext cx="2863570" cy="210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26720" y="1517985"/>
            <a:ext cx="11460480" cy="4324821"/>
            <a:chOff x="1371599" y="1430866"/>
            <a:chExt cx="9585964" cy="3262543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371599" y="1430866"/>
              <a:ext cx="335280" cy="325810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371600" y="1430866"/>
              <a:ext cx="9585963" cy="2394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371600" y="4449532"/>
              <a:ext cx="9585963" cy="2394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0622283" y="1435305"/>
              <a:ext cx="335280" cy="325810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574575"/>
            <a:ext cx="8610600" cy="1293028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all" baseline="0" dirty="0">
                <a:solidFill>
                  <a:schemeClr val="tx1"/>
                </a:solidFill>
                <a:latin typeface="Boink LET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28048" y="6561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827563" y="1835383"/>
            <a:ext cx="10658794" cy="3678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8" descr="Handcuffs, Jail, Prison, Crime, Criminal, Justi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210">
            <a:off x="9625540" y="4705802"/>
            <a:ext cx="2863570" cy="210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2-HD-BTM.png"/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0764"/>
            <a:ext cx="12192000" cy="17872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ZigZag Education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9" name="Picture 28" descr="C2-HD-TOP.png"/>
          <p:cNvPicPr>
            <a:picLocks noChangeAspect="1"/>
          </p:cNvPicPr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5"/>
            <a:ext cx="12192000" cy="1176848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Introduction to Crime Dramas: Part 1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41348" y="3632201"/>
            <a:ext cx="8909303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Lesson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4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05670" y="574575"/>
            <a:ext cx="6433930" cy="1293028"/>
          </a:xfrm>
        </p:spPr>
        <p:txBody>
          <a:bodyPr/>
          <a:lstStyle/>
          <a:p>
            <a:r>
              <a:rPr lang="en-GB" dirty="0"/>
              <a:t>Task 2: </a:t>
            </a:r>
            <a:r>
              <a:rPr lang="en-GB" dirty="0" smtClean="0"/>
              <a:t>Merging Genres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66" y="2134783"/>
            <a:ext cx="1107799" cy="1482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75" y="1996224"/>
            <a:ext cx="2769272" cy="1984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65" y="1867603"/>
            <a:ext cx="1979679" cy="1979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7668" y="3835323"/>
            <a:ext cx="6006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Spy/espionage crime drama</a:t>
            </a:r>
            <a:endParaRPr lang="en-GB" sz="32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42812" y="4566557"/>
            <a:ext cx="7204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main </a:t>
            </a:r>
            <a:r>
              <a:rPr lang="en-GB" dirty="0"/>
              <a:t>character or </a:t>
            </a:r>
            <a:r>
              <a:rPr lang="en-GB" dirty="0" smtClean="0"/>
              <a:t>team is faced with the task of solving crimes. However, they are typically involved in the intelligence sector (MI6, CIA, FBI, etc.).</a:t>
            </a:r>
            <a:endParaRPr lang="en-GB" dirty="0"/>
          </a:p>
        </p:txBody>
      </p:sp>
      <p:sp>
        <p:nvSpPr>
          <p:cNvPr id="14" name="Cloud 13"/>
          <p:cNvSpPr/>
          <p:nvPr/>
        </p:nvSpPr>
        <p:spPr>
          <a:xfrm>
            <a:off x="6365877" y="1795908"/>
            <a:ext cx="3734602" cy="23602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 example:</a:t>
            </a:r>
          </a:p>
          <a:p>
            <a:pPr algn="ctr"/>
            <a:r>
              <a:rPr lang="en-GB" dirty="0" smtClean="0"/>
              <a:t>ABC’s </a:t>
            </a:r>
            <a:r>
              <a:rPr lang="en-GB" i="1" dirty="0" smtClean="0"/>
              <a:t>Quantico</a:t>
            </a:r>
            <a:endParaRPr lang="en-GB" i="1" dirty="0"/>
          </a:p>
        </p:txBody>
      </p:sp>
      <p:sp>
        <p:nvSpPr>
          <p:cNvPr id="15" name="Cloud 14"/>
          <p:cNvSpPr/>
          <p:nvPr/>
        </p:nvSpPr>
        <p:spPr>
          <a:xfrm>
            <a:off x="8047418" y="3386408"/>
            <a:ext cx="3734602" cy="2360298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 example:</a:t>
            </a:r>
          </a:p>
          <a:p>
            <a:pPr algn="ctr"/>
            <a:r>
              <a:rPr lang="en-GB" dirty="0" smtClean="0"/>
              <a:t>BBC America’s </a:t>
            </a:r>
            <a:endParaRPr lang="en-GB" dirty="0"/>
          </a:p>
          <a:p>
            <a:pPr algn="ctr"/>
            <a:r>
              <a:rPr lang="en-GB" i="1" dirty="0" smtClean="0"/>
              <a:t>Killing Eve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/>
          <a:p>
            <a:r>
              <a:rPr lang="en-US" dirty="0" smtClean="0"/>
              <a:t>© ZigZag Education 2018, 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0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05670" y="574575"/>
            <a:ext cx="6433930" cy="1293028"/>
          </a:xfrm>
        </p:spPr>
        <p:txBody>
          <a:bodyPr/>
          <a:lstStyle/>
          <a:p>
            <a:r>
              <a:rPr lang="en-GB" dirty="0"/>
              <a:t>Task 2: </a:t>
            </a:r>
            <a:r>
              <a:rPr lang="en-GB" dirty="0" smtClean="0"/>
              <a:t>Merging Genres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66" y="2134783"/>
            <a:ext cx="1107799" cy="1482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65" y="1867603"/>
            <a:ext cx="1979679" cy="1979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8566" y="4012233"/>
            <a:ext cx="564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Supernatural crime </a:t>
            </a:r>
            <a:r>
              <a:rPr lang="en-GB" sz="3200" b="1" u="sng" dirty="0"/>
              <a:t>d</a:t>
            </a:r>
            <a:r>
              <a:rPr lang="en-GB" sz="3200" b="1" u="sng" dirty="0" smtClean="0"/>
              <a:t>rama</a:t>
            </a:r>
            <a:endParaRPr lang="en-GB" sz="3200" b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4261986" y="1755603"/>
            <a:ext cx="2879434" cy="2091679"/>
            <a:chOff x="4261986" y="1755603"/>
            <a:chExt cx="2879434" cy="20916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986" y="1755603"/>
              <a:ext cx="1850660" cy="171714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189" y="2432901"/>
              <a:ext cx="1312231" cy="141438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896753" y="4832245"/>
            <a:ext cx="8093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main character or </a:t>
            </a:r>
            <a:r>
              <a:rPr lang="en-GB" dirty="0" smtClean="0"/>
              <a:t>team solves </a:t>
            </a:r>
            <a:r>
              <a:rPr lang="en-GB" dirty="0"/>
              <a:t>crimes in a world where supernatural or fantastical elements are possible (or the norm)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6" name="Cloud 15"/>
          <p:cNvSpPr/>
          <p:nvPr/>
        </p:nvSpPr>
        <p:spPr>
          <a:xfrm>
            <a:off x="6617803" y="1893415"/>
            <a:ext cx="3734602" cy="23602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 example:</a:t>
            </a:r>
          </a:p>
          <a:p>
            <a:pPr algn="ctr"/>
            <a:r>
              <a:rPr lang="en-GB" dirty="0" smtClean="0"/>
              <a:t>Fox’s </a:t>
            </a:r>
            <a:r>
              <a:rPr lang="en-GB" i="1" dirty="0" smtClean="0"/>
              <a:t>Lucifer</a:t>
            </a:r>
            <a:endParaRPr lang="en-GB" i="1" dirty="0"/>
          </a:p>
        </p:txBody>
      </p:sp>
      <p:sp>
        <p:nvSpPr>
          <p:cNvPr id="17" name="Cloud 16"/>
          <p:cNvSpPr/>
          <p:nvPr/>
        </p:nvSpPr>
        <p:spPr>
          <a:xfrm>
            <a:off x="8448914" y="3065118"/>
            <a:ext cx="3734602" cy="2360298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 example:</a:t>
            </a:r>
          </a:p>
          <a:p>
            <a:pPr algn="ctr"/>
            <a:r>
              <a:rPr lang="en-GB" dirty="0" smtClean="0"/>
              <a:t>Fox’s </a:t>
            </a:r>
            <a:r>
              <a:rPr lang="en-GB" i="1" dirty="0" smtClean="0"/>
              <a:t>Sleepy Hollow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3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05670" y="574575"/>
            <a:ext cx="6433930" cy="1293028"/>
          </a:xfrm>
        </p:spPr>
        <p:txBody>
          <a:bodyPr/>
          <a:lstStyle/>
          <a:p>
            <a:r>
              <a:rPr lang="en-GB" dirty="0"/>
              <a:t>Task 2: </a:t>
            </a:r>
            <a:r>
              <a:rPr lang="en-GB" dirty="0" smtClean="0"/>
              <a:t>Merging Genres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61" y="2116164"/>
            <a:ext cx="1107799" cy="1482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0"/>
          <a:stretch/>
        </p:blipFill>
        <p:spPr>
          <a:xfrm>
            <a:off x="3467360" y="1889693"/>
            <a:ext cx="1688439" cy="1301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37" y="1852266"/>
            <a:ext cx="1979679" cy="1979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03" y="2050245"/>
            <a:ext cx="1002140" cy="1167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94" y="3217787"/>
            <a:ext cx="1435482" cy="956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061" y="4845008"/>
            <a:ext cx="66453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T</a:t>
            </a:r>
            <a:r>
              <a:rPr lang="en-GB" sz="1700" dirty="0" smtClean="0"/>
              <a:t>he </a:t>
            </a:r>
            <a:r>
              <a:rPr lang="en-GB" sz="1700" dirty="0"/>
              <a:t>main character or </a:t>
            </a:r>
            <a:r>
              <a:rPr lang="en-GB" sz="1700" dirty="0" smtClean="0"/>
              <a:t>team solves </a:t>
            </a:r>
            <a:r>
              <a:rPr lang="en-GB" sz="1700" dirty="0"/>
              <a:t>crimes in a world where </a:t>
            </a:r>
            <a:r>
              <a:rPr lang="en-GB" sz="1700" dirty="0" smtClean="0"/>
              <a:t>science </a:t>
            </a:r>
            <a:r>
              <a:rPr lang="en-GB" sz="1700" dirty="0"/>
              <a:t>fiction </a:t>
            </a:r>
            <a:r>
              <a:rPr lang="en-GB" sz="1700" dirty="0" smtClean="0"/>
              <a:t>– as perceived by </a:t>
            </a:r>
            <a:r>
              <a:rPr lang="en-GB" sz="1700" dirty="0"/>
              <a:t>us – </a:t>
            </a:r>
            <a:r>
              <a:rPr lang="en-GB" sz="1700" dirty="0" smtClean="0"/>
              <a:t>is </a:t>
            </a:r>
            <a:r>
              <a:rPr lang="en-GB" sz="1700" dirty="0"/>
              <a:t>a normal </a:t>
            </a:r>
            <a:r>
              <a:rPr lang="en-GB" sz="1700" dirty="0" smtClean="0"/>
              <a:t>occurrence. </a:t>
            </a:r>
            <a:endParaRPr lang="en-GB" sz="1700" dirty="0"/>
          </a:p>
        </p:txBody>
      </p:sp>
      <p:sp>
        <p:nvSpPr>
          <p:cNvPr id="17" name="Cloud 16"/>
          <p:cNvSpPr/>
          <p:nvPr/>
        </p:nvSpPr>
        <p:spPr>
          <a:xfrm>
            <a:off x="5030852" y="1471647"/>
            <a:ext cx="3734602" cy="23602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 example:</a:t>
            </a:r>
          </a:p>
          <a:p>
            <a:pPr algn="ctr"/>
            <a:r>
              <a:rPr lang="en-GB" dirty="0" smtClean="0"/>
              <a:t>The CW’s </a:t>
            </a:r>
            <a:r>
              <a:rPr lang="en-GB" i="1" dirty="0" smtClean="0"/>
              <a:t>The Flash</a:t>
            </a:r>
            <a:endParaRPr lang="en-GB" i="1" dirty="0"/>
          </a:p>
        </p:txBody>
      </p:sp>
      <p:sp>
        <p:nvSpPr>
          <p:cNvPr id="18" name="Cloud 17"/>
          <p:cNvSpPr/>
          <p:nvPr/>
        </p:nvSpPr>
        <p:spPr>
          <a:xfrm>
            <a:off x="6497068" y="2720296"/>
            <a:ext cx="3734602" cy="2360298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 example:</a:t>
            </a:r>
          </a:p>
          <a:p>
            <a:pPr algn="ctr"/>
            <a:r>
              <a:rPr lang="en-GB" dirty="0" smtClean="0"/>
              <a:t>BBC America’s</a:t>
            </a:r>
          </a:p>
          <a:p>
            <a:pPr algn="ctr"/>
            <a:r>
              <a:rPr lang="en-GB" i="1" dirty="0" smtClean="0"/>
              <a:t>Life on Mars</a:t>
            </a:r>
          </a:p>
        </p:txBody>
      </p:sp>
      <p:sp>
        <p:nvSpPr>
          <p:cNvPr id="19" name="Cloud 18"/>
          <p:cNvSpPr/>
          <p:nvPr/>
        </p:nvSpPr>
        <p:spPr>
          <a:xfrm>
            <a:off x="7905115" y="4089337"/>
            <a:ext cx="3734602" cy="2360298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 example:</a:t>
            </a:r>
          </a:p>
          <a:p>
            <a:pPr algn="ctr"/>
            <a:r>
              <a:rPr lang="en-GB" dirty="0" smtClean="0"/>
              <a:t>BBC/Hulu’s </a:t>
            </a:r>
          </a:p>
          <a:p>
            <a:pPr algn="ctr"/>
            <a:r>
              <a:rPr lang="en-GB" i="1" dirty="0" smtClean="0"/>
              <a:t>Hard Sun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1372" y="4187413"/>
            <a:ext cx="426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Sci-fi crime </a:t>
            </a:r>
            <a:r>
              <a:rPr lang="en-GB" sz="3200" b="1" u="sng" dirty="0"/>
              <a:t>d</a:t>
            </a:r>
            <a:r>
              <a:rPr lang="en-GB" sz="3200" b="1" u="sng" dirty="0" smtClean="0"/>
              <a:t>rama</a:t>
            </a:r>
            <a:endParaRPr lang="en-GB" sz="3200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7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8" grpId="0" animBg="1"/>
      <p:bldP spid="19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986" y="574575"/>
            <a:ext cx="9202614" cy="1293028"/>
          </a:xfrm>
        </p:spPr>
        <p:txBody>
          <a:bodyPr/>
          <a:lstStyle/>
          <a:p>
            <a:r>
              <a:rPr lang="en-GB" dirty="0" smtClean="0"/>
              <a:t>Plenary: </a:t>
            </a:r>
            <a:r>
              <a:rPr lang="en-GB" dirty="0"/>
              <a:t>Sci-fi VS Supernatural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1210" y="1867603"/>
            <a:ext cx="10612237" cy="36539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300" dirty="0" smtClean="0"/>
              <a:t>Whichever way you slice it, </a:t>
            </a:r>
            <a:r>
              <a:rPr lang="en-GB" sz="2300" i="1" dirty="0" smtClean="0"/>
              <a:t>Life on Mars</a:t>
            </a:r>
            <a:r>
              <a:rPr lang="en-GB" sz="2300" dirty="0" smtClean="0"/>
              <a:t> is a crime drama. However, there is much debate about whether or not it is a sci-fi crime drama or a supernatural crime drama.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300" dirty="0" smtClean="0"/>
              <a:t>Discuss why you think this is so, and why the genres of science fiction and supernatural are heavily debatable…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300" dirty="0" smtClean="0"/>
              <a:t>Talking points / Answers are provided on the next slide.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1210" y="4840541"/>
            <a:ext cx="8182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following is a link to the trailer for </a:t>
            </a:r>
            <a:r>
              <a:rPr lang="en-GB" sz="1600" i="1" dirty="0" smtClean="0"/>
              <a:t>Life on Mars </a:t>
            </a:r>
            <a:r>
              <a:rPr lang="en-GB" sz="1600" dirty="0" smtClean="0"/>
              <a:t>(UK), in case some students are not familiar with </a:t>
            </a:r>
            <a:r>
              <a:rPr lang="en-GB" sz="1600" dirty="0"/>
              <a:t>the series: </a:t>
            </a:r>
            <a:r>
              <a:rPr lang="en-GB" sz="1600" b="1" dirty="0"/>
              <a:t>https://www.youtube.com/watch?v=jZOzsIhCPgs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/>
          <a:p>
            <a:r>
              <a:rPr lang="en-US" dirty="0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8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461" y="574575"/>
            <a:ext cx="8892139" cy="1293028"/>
          </a:xfrm>
        </p:spPr>
        <p:txBody>
          <a:bodyPr/>
          <a:lstStyle/>
          <a:p>
            <a:r>
              <a:rPr lang="en-GB" dirty="0"/>
              <a:t>Plenary: </a:t>
            </a:r>
            <a:r>
              <a:rPr lang="en-GB" dirty="0" smtClean="0"/>
              <a:t>Sci-fi VS Supernatural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87048" y="1891915"/>
            <a:ext cx="347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Sci-fi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83780" y="1833848"/>
            <a:ext cx="36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Supernatural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87048" y="3293088"/>
            <a:ext cx="468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 </a:t>
            </a:r>
            <a:r>
              <a:rPr lang="en-GB" i="1" dirty="0" smtClean="0"/>
              <a:t>Life on Mars</a:t>
            </a:r>
            <a:r>
              <a:rPr lang="en-GB" dirty="0" smtClean="0"/>
              <a:t>: Time travel is alluded to as the way Sam Tyler makes his way to the 1970s. Time travel is often regarded as a sci-fi concept.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87048" y="2295513"/>
            <a:ext cx="4681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General: Use of science in a way that is impossible, implausible or not yet a reality.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783780" y="3217633"/>
            <a:ext cx="5473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However, in the finale of </a:t>
            </a:r>
            <a:r>
              <a:rPr lang="en-GB" i="1" dirty="0" smtClean="0"/>
              <a:t>Ashes to Ashes (the </a:t>
            </a:r>
            <a:r>
              <a:rPr lang="en-GB" dirty="0" smtClean="0"/>
              <a:t>spinoff sequel to </a:t>
            </a:r>
            <a:r>
              <a:rPr lang="en-GB" i="1" dirty="0" smtClean="0"/>
              <a:t>Life on Mars</a:t>
            </a:r>
            <a:r>
              <a:rPr lang="en-GB" dirty="0" smtClean="0"/>
              <a:t>) it is revealed that characters are in a form of purgatory (an afterlife version of ‘limbo’ considered to be a fantastical element).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799992" y="2294303"/>
            <a:ext cx="547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General: The use of elements that are </a:t>
            </a:r>
            <a:r>
              <a:rPr lang="en-GB" dirty="0"/>
              <a:t>unnatural – </a:t>
            </a:r>
            <a:r>
              <a:rPr lang="en-GB" dirty="0" smtClean="0"/>
              <a:t>not just to us (the audience), but also the setting which they occupy.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919680" y="4785260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Examples</a:t>
            </a:r>
            <a:r>
              <a:rPr lang="en-GB" sz="2000" dirty="0" smtClean="0"/>
              <a:t>: </a:t>
            </a:r>
            <a:r>
              <a:rPr lang="en-GB" sz="2000" i="1" dirty="0" smtClean="0"/>
              <a:t>Life on Mars</a:t>
            </a:r>
            <a:r>
              <a:rPr lang="en-GB" sz="2000" dirty="0" smtClean="0"/>
              <a:t>, </a:t>
            </a:r>
            <a:r>
              <a:rPr lang="en-GB" sz="2000" i="1" dirty="0" smtClean="0"/>
              <a:t>Ashes to Ashes</a:t>
            </a:r>
            <a:r>
              <a:rPr lang="en-GB" sz="2000" dirty="0" smtClean="0"/>
              <a:t>, </a:t>
            </a:r>
            <a:r>
              <a:rPr lang="en-GB" sz="2000" i="1" dirty="0" err="1" smtClean="0"/>
              <a:t>Arrowverse</a:t>
            </a:r>
            <a:r>
              <a:rPr lang="en-GB" sz="2000" dirty="0" smtClean="0"/>
              <a:t>, Marvel’s </a:t>
            </a:r>
            <a:r>
              <a:rPr lang="en-GB" sz="2000" i="1" dirty="0" smtClean="0"/>
              <a:t>Agents of S.H.I.E.L.D.</a:t>
            </a:r>
            <a:r>
              <a:rPr lang="en-GB" sz="2000" dirty="0" smtClean="0"/>
              <a:t>, </a:t>
            </a:r>
            <a:r>
              <a:rPr lang="en-GB" sz="2000" i="1" dirty="0" smtClean="0"/>
              <a:t>Gotham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5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4" grpId="0"/>
      <p:bldP spid="17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1210" y="1823192"/>
            <a:ext cx="10648486" cy="3693025"/>
          </a:xfrm>
        </p:spPr>
        <p:txBody>
          <a:bodyPr>
            <a:normAutofit/>
          </a:bodyPr>
          <a:lstStyle/>
          <a:p>
            <a:pPr hangingPunct="0"/>
            <a:r>
              <a:rPr lang="en-GB" dirty="0"/>
              <a:t>Understand the differences between the various crime drama titles</a:t>
            </a:r>
          </a:p>
          <a:p>
            <a:pPr hangingPunct="0"/>
            <a:r>
              <a:rPr lang="en-GB" dirty="0"/>
              <a:t>Become familiar with the different crime dramas that fall into different subgenres and hybrid genres</a:t>
            </a:r>
          </a:p>
          <a:p>
            <a:r>
              <a:rPr lang="en-GB" dirty="0"/>
              <a:t>Understand the key differences between the sci-fi and supernatural genres as they relate to crime dramas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74575"/>
            <a:ext cx="10439400" cy="1293028"/>
          </a:xfrm>
        </p:spPr>
        <p:txBody>
          <a:bodyPr/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</a:rPr>
              <a:t>Starter: Find the Crime Drama titles</a:t>
            </a:r>
            <a:endParaRPr lang="en-GB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265" t="4861" r="2990" b="5708"/>
          <a:stretch/>
        </p:blipFill>
        <p:spPr>
          <a:xfrm>
            <a:off x="3797300" y="1993900"/>
            <a:ext cx="4330700" cy="3492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0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0361" y="2020594"/>
            <a:ext cx="32401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1400" dirty="0" smtClean="0"/>
              <a:t>Broadchurch</a:t>
            </a:r>
            <a:endParaRPr lang="en-GB" sz="1400" dirty="0"/>
          </a:p>
          <a:p>
            <a:pPr marL="342900" lvl="0" indent="-342900">
              <a:buFont typeface="+mj-lt"/>
              <a:buAutoNum type="arabicPeriod"/>
            </a:pPr>
            <a:r>
              <a:rPr lang="en-GB" sz="1400" dirty="0" smtClean="0"/>
              <a:t>Criminal Minds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 smtClean="0"/>
              <a:t>CSI: Miami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 smtClean="0"/>
              <a:t>Gotham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 smtClean="0"/>
              <a:t>Hard Sun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 smtClean="0"/>
              <a:t>Law and Order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 smtClean="0"/>
              <a:t>Lucifer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 smtClean="0"/>
              <a:t>Luther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 smtClean="0"/>
              <a:t>Peaky Blinders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 smtClean="0"/>
              <a:t>Sherlock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 smtClean="0"/>
              <a:t>Silent Witness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 smtClean="0"/>
              <a:t>Sleepy Hollow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 smtClean="0"/>
              <a:t>The Bridge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 smtClean="0"/>
              <a:t>The Sweeney</a:t>
            </a:r>
            <a:endParaRPr lang="en-GB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574575"/>
            <a:ext cx="10439400" cy="1293028"/>
          </a:xfrm>
        </p:spPr>
        <p:txBody>
          <a:bodyPr/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</a:rPr>
              <a:t>Starter: Find the Crime Drama titles</a:t>
            </a:r>
            <a:endParaRPr lang="en-GB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282" t="1354" r="1282" b="2466"/>
          <a:stretch/>
        </p:blipFill>
        <p:spPr>
          <a:xfrm>
            <a:off x="4152900" y="1867603"/>
            <a:ext cx="4343400" cy="35179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0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913" y="574575"/>
            <a:ext cx="9902687" cy="1293028"/>
          </a:xfrm>
        </p:spPr>
        <p:txBody>
          <a:bodyPr/>
          <a:lstStyle/>
          <a:p>
            <a:r>
              <a:rPr lang="en-GB" dirty="0" smtClean="0"/>
              <a:t>Intro: Crime Drama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1149" y="1823192"/>
            <a:ext cx="10648486" cy="4024125"/>
          </a:xfrm>
        </p:spPr>
        <p:txBody>
          <a:bodyPr>
            <a:normAutofit/>
          </a:bodyPr>
          <a:lstStyle/>
          <a:p>
            <a:pPr marL="355600" indent="-355600"/>
            <a:r>
              <a:rPr lang="en-GB" dirty="0" smtClean="0"/>
              <a:t>Which of these crime dramas have you seen?</a:t>
            </a:r>
          </a:p>
          <a:p>
            <a:pPr marL="355600" indent="-355600"/>
            <a:r>
              <a:rPr lang="en-GB" dirty="0"/>
              <a:t>What other </a:t>
            </a:r>
            <a:r>
              <a:rPr lang="en-GB" dirty="0" smtClean="0"/>
              <a:t>crime dramas </a:t>
            </a:r>
            <a:r>
              <a:rPr lang="en-GB" dirty="0"/>
              <a:t>have you seen that aren’t listed in the word search?</a:t>
            </a:r>
          </a:p>
          <a:p>
            <a:pPr marL="355600" indent="-355600"/>
            <a:r>
              <a:rPr lang="en-GB" dirty="0"/>
              <a:t>Why are these series </a:t>
            </a:r>
            <a:r>
              <a:rPr lang="en-GB" dirty="0" smtClean="0"/>
              <a:t>called </a:t>
            </a:r>
            <a:r>
              <a:rPr lang="en-GB" dirty="0"/>
              <a:t>crime </a:t>
            </a:r>
            <a:r>
              <a:rPr lang="en-GB" dirty="0" smtClean="0"/>
              <a:t>dramas?</a:t>
            </a:r>
          </a:p>
          <a:p>
            <a:pPr marL="355600" indent="-355600"/>
            <a:r>
              <a:rPr lang="en-GB" dirty="0" smtClean="0"/>
              <a:t>How </a:t>
            </a:r>
            <a:r>
              <a:rPr lang="en-GB" dirty="0"/>
              <a:t>would you identify them?</a:t>
            </a:r>
          </a:p>
          <a:p>
            <a:pPr marL="355600" indent="-355600"/>
            <a:r>
              <a:rPr lang="en-GB" dirty="0" smtClean="0"/>
              <a:t>How do the titles you’ve mentioned fall into a subgenre, if at all? 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7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242" y="574575"/>
            <a:ext cx="6364357" cy="1293028"/>
          </a:xfrm>
        </p:spPr>
        <p:txBody>
          <a:bodyPr/>
          <a:lstStyle/>
          <a:p>
            <a:r>
              <a:rPr lang="en-GB" dirty="0"/>
              <a:t>Task 2: Merging Genres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1210" y="1823192"/>
            <a:ext cx="10820400" cy="3672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 television crime drama </a:t>
            </a:r>
            <a:r>
              <a:rPr lang="en-GB" dirty="0"/>
              <a:t>may </a:t>
            </a:r>
            <a:r>
              <a:rPr lang="en-GB" dirty="0" smtClean="0"/>
              <a:t>not only </a:t>
            </a:r>
            <a:r>
              <a:rPr lang="en-GB" dirty="0"/>
              <a:t>draw conventions typically associated </a:t>
            </a:r>
            <a:r>
              <a:rPr lang="en-GB" dirty="0" smtClean="0"/>
              <a:t>with </a:t>
            </a:r>
            <a:r>
              <a:rPr lang="en-GB" dirty="0"/>
              <a:t>the crime genre, it may also adopt conventions </a:t>
            </a:r>
            <a:r>
              <a:rPr lang="en-GB" dirty="0" smtClean="0"/>
              <a:t>usually associated with another </a:t>
            </a:r>
            <a:r>
              <a:rPr lang="en-GB" dirty="0"/>
              <a:t>genre altogether.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/>
              <a:t>this </a:t>
            </a:r>
            <a:r>
              <a:rPr lang="en-GB" dirty="0" smtClean="0"/>
              <a:t>case, </a:t>
            </a:r>
            <a:r>
              <a:rPr lang="en-GB" dirty="0"/>
              <a:t>the </a:t>
            </a:r>
            <a:r>
              <a:rPr lang="en-GB" dirty="0" smtClean="0"/>
              <a:t>crime drama </a:t>
            </a:r>
            <a:r>
              <a:rPr lang="en-GB" dirty="0"/>
              <a:t>would be considered part of a </a:t>
            </a:r>
            <a:r>
              <a:rPr lang="en-GB" dirty="0" smtClean="0"/>
              <a:t>hybrid </a:t>
            </a:r>
            <a:r>
              <a:rPr lang="en-GB" dirty="0"/>
              <a:t>g</a:t>
            </a:r>
            <a:r>
              <a:rPr lang="en-GB" dirty="0" smtClean="0"/>
              <a:t>enre</a:t>
            </a:r>
            <a:r>
              <a:rPr lang="en-GB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670" y="574575"/>
            <a:ext cx="6433930" cy="1293028"/>
          </a:xfrm>
        </p:spPr>
        <p:txBody>
          <a:bodyPr/>
          <a:lstStyle/>
          <a:p>
            <a:r>
              <a:rPr lang="en-GB" dirty="0"/>
              <a:t>Task 2: </a:t>
            </a:r>
            <a:r>
              <a:rPr lang="en-GB" dirty="0" smtClean="0"/>
              <a:t>Merging Genres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0460" y="1867603"/>
            <a:ext cx="1070039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You are going to be provided with clues that illustrate hybrid crime dramas.</a:t>
            </a:r>
          </a:p>
          <a:p>
            <a:pPr lvl="1"/>
            <a:endParaRPr lang="en-GB" dirty="0" smtClean="0"/>
          </a:p>
          <a:p>
            <a:pPr marL="355600" lvl="1" indent="-355600"/>
            <a:r>
              <a:rPr lang="en-GB" dirty="0" smtClean="0"/>
              <a:t>Can you guess the hybrid?</a:t>
            </a:r>
          </a:p>
          <a:p>
            <a:pPr marL="355600" lvl="1" indent="-355600"/>
            <a:endParaRPr lang="en-GB" dirty="0" smtClean="0"/>
          </a:p>
          <a:p>
            <a:pPr marL="355600" lvl="1" indent="-355600"/>
            <a:r>
              <a:rPr lang="en-GB" dirty="0" smtClean="0"/>
              <a:t>Can you provide an example of such a series?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9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05670" y="574575"/>
            <a:ext cx="6433930" cy="1293028"/>
          </a:xfrm>
        </p:spPr>
        <p:txBody>
          <a:bodyPr/>
          <a:lstStyle/>
          <a:p>
            <a:r>
              <a:rPr lang="en-GB" dirty="0"/>
              <a:t>Task 2: </a:t>
            </a:r>
            <a:r>
              <a:rPr lang="en-GB" dirty="0" smtClean="0"/>
              <a:t>Merging Genres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66" y="2134783"/>
            <a:ext cx="1107799" cy="1482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91" y="2092578"/>
            <a:ext cx="2892827" cy="1524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65" y="1867603"/>
            <a:ext cx="1979679" cy="1979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8435" y="4114462"/>
            <a:ext cx="426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Social crime </a:t>
            </a:r>
            <a:r>
              <a:rPr lang="en-GB" sz="3200" b="1" u="sng" dirty="0"/>
              <a:t>d</a:t>
            </a:r>
            <a:r>
              <a:rPr lang="en-GB" sz="3200" b="1" u="sng" dirty="0" smtClean="0"/>
              <a:t>rama</a:t>
            </a:r>
            <a:endParaRPr lang="en-GB" sz="32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82783" y="4847407"/>
            <a:ext cx="780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main </a:t>
            </a:r>
            <a:r>
              <a:rPr lang="en-GB" dirty="0" smtClean="0"/>
              <a:t>character/s are often civilians afflicted with a crime which seeks a resolution from their perspective instead of law enforcement. </a:t>
            </a:r>
            <a:endParaRPr lang="en-GB" dirty="0"/>
          </a:p>
        </p:txBody>
      </p:sp>
      <p:sp>
        <p:nvSpPr>
          <p:cNvPr id="3" name="Cloud 2"/>
          <p:cNvSpPr/>
          <p:nvPr/>
        </p:nvSpPr>
        <p:spPr>
          <a:xfrm>
            <a:off x="7555832" y="2338939"/>
            <a:ext cx="3734602" cy="23602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 example:</a:t>
            </a:r>
          </a:p>
          <a:p>
            <a:pPr algn="ctr"/>
            <a:r>
              <a:rPr lang="en-GB" dirty="0" smtClean="0"/>
              <a:t>BBC’s </a:t>
            </a:r>
            <a:r>
              <a:rPr lang="en-GB" i="1" dirty="0" smtClean="0"/>
              <a:t>The </a:t>
            </a:r>
            <a:r>
              <a:rPr lang="en-GB" i="1" dirty="0" err="1" smtClean="0"/>
              <a:t>Moorside</a:t>
            </a:r>
            <a:endParaRPr lang="en-GB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9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05670" y="574575"/>
            <a:ext cx="6433930" cy="1293028"/>
          </a:xfrm>
        </p:spPr>
        <p:txBody>
          <a:bodyPr/>
          <a:lstStyle/>
          <a:p>
            <a:r>
              <a:rPr lang="en-GB" dirty="0"/>
              <a:t>Task 2: </a:t>
            </a:r>
            <a:r>
              <a:rPr lang="en-GB" dirty="0" smtClean="0"/>
              <a:t>Merging Genres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66" y="2134783"/>
            <a:ext cx="1107799" cy="1482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44" y="2092578"/>
            <a:ext cx="3049521" cy="1524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65" y="1867603"/>
            <a:ext cx="1979679" cy="1979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8435" y="4114462"/>
            <a:ext cx="426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Action crime </a:t>
            </a:r>
            <a:r>
              <a:rPr lang="en-GB" sz="3200" b="1" u="sng" dirty="0"/>
              <a:t>d</a:t>
            </a:r>
            <a:r>
              <a:rPr lang="en-GB" sz="3200" b="1" u="sng" dirty="0" smtClean="0"/>
              <a:t>rama</a:t>
            </a:r>
            <a:endParaRPr lang="en-GB" sz="32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958569" y="4797488"/>
            <a:ext cx="846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main character or </a:t>
            </a:r>
            <a:r>
              <a:rPr lang="en-GB" dirty="0" smtClean="0"/>
              <a:t>team solves </a:t>
            </a:r>
            <a:r>
              <a:rPr lang="en-GB" dirty="0"/>
              <a:t>crimes in a </a:t>
            </a:r>
            <a:r>
              <a:rPr lang="en-GB" dirty="0" smtClean="0"/>
              <a:t>setting deeply rooted within a fast-paced environment, typically associated with the action genre. </a:t>
            </a:r>
            <a:endParaRPr lang="en-GB" dirty="0"/>
          </a:p>
        </p:txBody>
      </p:sp>
      <p:sp>
        <p:nvSpPr>
          <p:cNvPr id="12" name="Cloud 11"/>
          <p:cNvSpPr/>
          <p:nvPr/>
        </p:nvSpPr>
        <p:spPr>
          <a:xfrm>
            <a:off x="7558993" y="2437190"/>
            <a:ext cx="3734602" cy="23602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 example:</a:t>
            </a:r>
          </a:p>
          <a:p>
            <a:pPr algn="ctr"/>
            <a:r>
              <a:rPr lang="en-GB" dirty="0" smtClean="0"/>
              <a:t>NBC’s </a:t>
            </a:r>
            <a:r>
              <a:rPr lang="en-GB" i="1" dirty="0" smtClean="0"/>
              <a:t>The Brave</a:t>
            </a:r>
            <a:endParaRPr lang="en-GB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98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apor Trail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3118</TotalTime>
  <Words>761</Words>
  <Application>Microsoft Office PowerPoint</Application>
  <PresentationFormat>Widescreen</PresentationFormat>
  <Paragraphs>105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Boink LET</vt:lpstr>
      <vt:lpstr>Calibri</vt:lpstr>
      <vt:lpstr>Century Gothic</vt:lpstr>
      <vt:lpstr>Arial</vt:lpstr>
      <vt:lpstr>Vapor Trail</vt:lpstr>
      <vt:lpstr>Introduction to Crime Dramas: Part 1</vt:lpstr>
      <vt:lpstr>Learning Outcomes</vt:lpstr>
      <vt:lpstr>Starter: Find the Crime Drama titles</vt:lpstr>
      <vt:lpstr>Starter: Find the Crime Drama titles</vt:lpstr>
      <vt:lpstr>Intro: Crime Drama Discussion</vt:lpstr>
      <vt:lpstr>Task 2: Merging Genres</vt:lpstr>
      <vt:lpstr>Task 2: Merging Genres</vt:lpstr>
      <vt:lpstr>Task 2: Merging Genres</vt:lpstr>
      <vt:lpstr>Task 2: Merging Genres</vt:lpstr>
      <vt:lpstr>Task 2: Merging Genres</vt:lpstr>
      <vt:lpstr>Task 2: Merging Genres</vt:lpstr>
      <vt:lpstr>Task 2: Merging Genres</vt:lpstr>
      <vt:lpstr>Plenary: Sci-fi VS Supernatural</vt:lpstr>
      <vt:lpstr>Plenary: Sci-fi VS Supernatural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Ice</dc:creator>
  <cp:lastModifiedBy>Eloise Cresswell</cp:lastModifiedBy>
  <cp:revision>83</cp:revision>
  <cp:lastPrinted>2018-06-14T10:59:57Z</cp:lastPrinted>
  <dcterms:created xsi:type="dcterms:W3CDTF">2017-05-04T08:41:34Z</dcterms:created>
  <dcterms:modified xsi:type="dcterms:W3CDTF">2018-10-02T10:49:26Z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FF550973-2BEF-417E-9340-5D3AB20FBCB5</vt:lpwstr>
  </property>
  <property fmtid="{D5CDD505-2E9C-101B-9397-08002B2CF9AE}" pid="3" name="ArticulatePath">
    <vt:lpwstr>Lesson_01</vt:lpwstr>
  </property>
</Properties>
</file>