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797675" cy="9926638"/>
  <p:embeddedFontLst>
    <p:embeddedFont>
      <p:font typeface="Boink LET" panose="020B0604020202020204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ly Ice" initials="HI" lastIdx="3" clrIdx="0"/>
  <p:cmAuthor id="2" name="Simon Polidano" initials="SP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1" d="100"/>
          <a:sy n="41" d="100"/>
        </p:scale>
        <p:origin x="408" y="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45E9F-BE2F-45C6-8C4C-0D626B3AE163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3C5999-B7EA-4AC6-9551-5087F8706666}">
      <dgm:prSet phldrT="[Text]"/>
      <dgm:spPr/>
      <dgm:t>
        <a:bodyPr/>
        <a:lstStyle/>
        <a:p>
          <a:pPr algn="ctr"/>
          <a:r>
            <a:rPr lang="en-GB" dirty="0"/>
            <a:t>Active audience</a:t>
          </a:r>
        </a:p>
      </dgm:t>
    </dgm:pt>
    <dgm:pt modelId="{92117959-B48F-4171-9DF7-5DCC93F6D31B}" type="parTrans" cxnId="{8A3FF763-1EAD-4716-80F7-F0E533E0B692}">
      <dgm:prSet/>
      <dgm:spPr/>
      <dgm:t>
        <a:bodyPr/>
        <a:lstStyle/>
        <a:p>
          <a:endParaRPr lang="en-GB"/>
        </a:p>
      </dgm:t>
    </dgm:pt>
    <dgm:pt modelId="{8C8E2E02-0344-43A2-B283-C4E97B931919}" type="sibTrans" cxnId="{8A3FF763-1EAD-4716-80F7-F0E533E0B692}">
      <dgm:prSet/>
      <dgm:spPr/>
      <dgm:t>
        <a:bodyPr/>
        <a:lstStyle/>
        <a:p>
          <a:endParaRPr lang="en-GB"/>
        </a:p>
      </dgm:t>
    </dgm:pt>
    <dgm:pt modelId="{E04116C1-3151-4802-8862-BB7B180AD676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GB" dirty="0"/>
            <a:t>Engages with media text</a:t>
          </a:r>
        </a:p>
      </dgm:t>
    </dgm:pt>
    <dgm:pt modelId="{9069B5A1-465B-47EB-B15D-06E821583457}" type="parTrans" cxnId="{5602E138-6193-430A-8591-7E580AFECE01}">
      <dgm:prSet/>
      <dgm:spPr/>
      <dgm:t>
        <a:bodyPr/>
        <a:lstStyle/>
        <a:p>
          <a:endParaRPr lang="en-GB"/>
        </a:p>
      </dgm:t>
    </dgm:pt>
    <dgm:pt modelId="{C9C9E021-9CBB-4CEE-8BBE-B140A690BCDA}" type="sibTrans" cxnId="{5602E138-6193-430A-8591-7E580AFECE01}">
      <dgm:prSet/>
      <dgm:spPr/>
      <dgm:t>
        <a:bodyPr/>
        <a:lstStyle/>
        <a:p>
          <a:endParaRPr lang="en-GB"/>
        </a:p>
      </dgm:t>
    </dgm:pt>
    <dgm:pt modelId="{F74A652D-004E-4AC6-AB92-652211755FEA}">
      <dgm:prSet phldrT="[Text]"/>
      <dgm:spPr/>
      <dgm:t>
        <a:bodyPr/>
        <a:lstStyle/>
        <a:p>
          <a:pPr algn="ctr"/>
          <a:r>
            <a:rPr lang="en-GB" dirty="0"/>
            <a:t>Passive audience</a:t>
          </a:r>
        </a:p>
      </dgm:t>
    </dgm:pt>
    <dgm:pt modelId="{F3974048-1104-4F6E-A1BF-6519F6E12295}" type="parTrans" cxnId="{4FDE2A25-D20A-4238-925E-55300E693F37}">
      <dgm:prSet/>
      <dgm:spPr/>
      <dgm:t>
        <a:bodyPr/>
        <a:lstStyle/>
        <a:p>
          <a:endParaRPr lang="en-GB"/>
        </a:p>
      </dgm:t>
    </dgm:pt>
    <dgm:pt modelId="{7F92A59B-34A5-4AAC-BD56-5B6CEEF2ED9A}" type="sibTrans" cxnId="{4FDE2A25-D20A-4238-925E-55300E693F37}">
      <dgm:prSet/>
      <dgm:spPr/>
      <dgm:t>
        <a:bodyPr/>
        <a:lstStyle/>
        <a:p>
          <a:endParaRPr lang="en-GB"/>
        </a:p>
      </dgm:t>
    </dgm:pt>
    <dgm:pt modelId="{31BE6B8E-F909-47E7-A8CF-729A12BF069E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GB" dirty="0"/>
            <a:t>Accepts what is being presented</a:t>
          </a:r>
        </a:p>
      </dgm:t>
    </dgm:pt>
    <dgm:pt modelId="{8C2942FF-B5A9-4CCB-A88F-0325C93EA1FF}" type="parTrans" cxnId="{612E4548-2D62-4D14-9F4F-64D3E0418604}">
      <dgm:prSet/>
      <dgm:spPr/>
      <dgm:t>
        <a:bodyPr/>
        <a:lstStyle/>
        <a:p>
          <a:endParaRPr lang="en-GB"/>
        </a:p>
      </dgm:t>
    </dgm:pt>
    <dgm:pt modelId="{B6362ABF-8A40-4421-AA56-4AFDE0094A03}" type="sibTrans" cxnId="{612E4548-2D62-4D14-9F4F-64D3E0418604}">
      <dgm:prSet/>
      <dgm:spPr/>
      <dgm:t>
        <a:bodyPr/>
        <a:lstStyle/>
        <a:p>
          <a:endParaRPr lang="en-GB"/>
        </a:p>
      </dgm:t>
    </dgm:pt>
    <dgm:pt modelId="{9BD7DAED-5B53-4EAF-AE6D-52E3B42D0623}" type="pres">
      <dgm:prSet presAssocID="{7D245E9F-BE2F-45C6-8C4C-0D626B3AE163}" presName="Name0" presStyleCnt="0">
        <dgm:presLayoutVars>
          <dgm:dir/>
          <dgm:animLvl val="lvl"/>
          <dgm:resizeHandles val="exact"/>
        </dgm:presLayoutVars>
      </dgm:prSet>
      <dgm:spPr/>
    </dgm:pt>
    <dgm:pt modelId="{D09E8173-17B1-4B76-B888-A5700BF02653}" type="pres">
      <dgm:prSet presAssocID="{F23C5999-B7EA-4AC6-9551-5087F8706666}" presName="linNode" presStyleCnt="0"/>
      <dgm:spPr/>
    </dgm:pt>
    <dgm:pt modelId="{7989BF0C-7F99-49BB-B2BC-AC572530B378}" type="pres">
      <dgm:prSet presAssocID="{F23C5999-B7EA-4AC6-9551-5087F8706666}" presName="parTx" presStyleLbl="revTx" presStyleIdx="0" presStyleCnt="2">
        <dgm:presLayoutVars>
          <dgm:chMax val="1"/>
          <dgm:bulletEnabled val="1"/>
        </dgm:presLayoutVars>
      </dgm:prSet>
      <dgm:spPr/>
    </dgm:pt>
    <dgm:pt modelId="{0CD76B9B-A344-433E-8267-649CAA95CAB4}" type="pres">
      <dgm:prSet presAssocID="{F23C5999-B7EA-4AC6-9551-5087F8706666}" presName="bracket" presStyleLbl="parChTrans1D1" presStyleIdx="0" presStyleCnt="2"/>
      <dgm:spPr>
        <a:solidFill>
          <a:schemeClr val="bg1"/>
        </a:solidFill>
        <a:ln>
          <a:solidFill>
            <a:schemeClr val="accent2">
              <a:lumMod val="60000"/>
              <a:lumOff val="40000"/>
            </a:schemeClr>
          </a:solidFill>
        </a:ln>
      </dgm:spPr>
    </dgm:pt>
    <dgm:pt modelId="{9639FB39-35BF-434F-A173-185EAE2C89D5}" type="pres">
      <dgm:prSet presAssocID="{F23C5999-B7EA-4AC6-9551-5087F8706666}" presName="spH" presStyleCnt="0"/>
      <dgm:spPr/>
    </dgm:pt>
    <dgm:pt modelId="{69BC0240-495A-4E54-8068-260AAF2A0F52}" type="pres">
      <dgm:prSet presAssocID="{F23C5999-B7EA-4AC6-9551-5087F8706666}" presName="desTx" presStyleLbl="node1" presStyleIdx="0" presStyleCnt="2">
        <dgm:presLayoutVars>
          <dgm:bulletEnabled val="1"/>
        </dgm:presLayoutVars>
      </dgm:prSet>
      <dgm:spPr/>
    </dgm:pt>
    <dgm:pt modelId="{D5BB9D18-5079-4C6D-9CEB-5D6547C12353}" type="pres">
      <dgm:prSet presAssocID="{8C8E2E02-0344-43A2-B283-C4E97B931919}" presName="spV" presStyleCnt="0"/>
      <dgm:spPr/>
    </dgm:pt>
    <dgm:pt modelId="{A8C9AD1D-2609-4D47-AD03-364527D9AC6B}" type="pres">
      <dgm:prSet presAssocID="{F74A652D-004E-4AC6-AB92-652211755FEA}" presName="linNode" presStyleCnt="0"/>
      <dgm:spPr/>
    </dgm:pt>
    <dgm:pt modelId="{33E4468B-5540-4CEB-847C-5C06D9CCBEC0}" type="pres">
      <dgm:prSet presAssocID="{F74A652D-004E-4AC6-AB92-652211755FEA}" presName="parTx" presStyleLbl="revTx" presStyleIdx="1" presStyleCnt="2">
        <dgm:presLayoutVars>
          <dgm:chMax val="1"/>
          <dgm:bulletEnabled val="1"/>
        </dgm:presLayoutVars>
      </dgm:prSet>
      <dgm:spPr/>
    </dgm:pt>
    <dgm:pt modelId="{9726F2CB-61E2-40A4-B901-3675A642F62C}" type="pres">
      <dgm:prSet presAssocID="{F74A652D-004E-4AC6-AB92-652211755FEA}" presName="bracket" presStyleLbl="parChTrans1D1" presStyleIdx="1" presStyleCnt="2"/>
      <dgm:spPr>
        <a:solidFill>
          <a:schemeClr val="bg1"/>
        </a:solidFill>
        <a:ln>
          <a:solidFill>
            <a:schemeClr val="accent2">
              <a:lumMod val="60000"/>
              <a:lumOff val="40000"/>
            </a:schemeClr>
          </a:solidFill>
        </a:ln>
      </dgm:spPr>
    </dgm:pt>
    <dgm:pt modelId="{C0670D59-E74D-4B3D-A7EA-5A96C803AE16}" type="pres">
      <dgm:prSet presAssocID="{F74A652D-004E-4AC6-AB92-652211755FEA}" presName="spH" presStyleCnt="0"/>
      <dgm:spPr/>
    </dgm:pt>
    <dgm:pt modelId="{BD07A25C-16A3-4827-BBDC-83D84A85E61A}" type="pres">
      <dgm:prSet presAssocID="{F74A652D-004E-4AC6-AB92-652211755FEA}" presName="desTx" presStyleLbl="node1" presStyleIdx="1" presStyleCnt="2">
        <dgm:presLayoutVars>
          <dgm:bulletEnabled val="1"/>
        </dgm:presLayoutVars>
      </dgm:prSet>
      <dgm:spPr/>
    </dgm:pt>
  </dgm:ptLst>
  <dgm:cxnLst>
    <dgm:cxn modelId="{B9A1C920-D747-452D-BECC-91420EC70B9D}" type="presOf" srcId="{F74A652D-004E-4AC6-AB92-652211755FEA}" destId="{33E4468B-5540-4CEB-847C-5C06D9CCBEC0}" srcOrd="0" destOrd="0" presId="urn:diagrams.loki3.com/BracketList"/>
    <dgm:cxn modelId="{257D7424-00A9-4F81-9F15-A29D03665D6B}" type="presOf" srcId="{E04116C1-3151-4802-8862-BB7B180AD676}" destId="{69BC0240-495A-4E54-8068-260AAF2A0F52}" srcOrd="0" destOrd="0" presId="urn:diagrams.loki3.com/BracketList"/>
    <dgm:cxn modelId="{4FDE2A25-D20A-4238-925E-55300E693F37}" srcId="{7D245E9F-BE2F-45C6-8C4C-0D626B3AE163}" destId="{F74A652D-004E-4AC6-AB92-652211755FEA}" srcOrd="1" destOrd="0" parTransId="{F3974048-1104-4F6E-A1BF-6519F6E12295}" sibTransId="{7F92A59B-34A5-4AAC-BD56-5B6CEEF2ED9A}"/>
    <dgm:cxn modelId="{FEC71228-2EE4-47DC-A9B9-8AC904983486}" type="presOf" srcId="{F23C5999-B7EA-4AC6-9551-5087F8706666}" destId="{7989BF0C-7F99-49BB-B2BC-AC572530B378}" srcOrd="0" destOrd="0" presId="urn:diagrams.loki3.com/BracketList"/>
    <dgm:cxn modelId="{5602E138-6193-430A-8591-7E580AFECE01}" srcId="{F23C5999-B7EA-4AC6-9551-5087F8706666}" destId="{E04116C1-3151-4802-8862-BB7B180AD676}" srcOrd="0" destOrd="0" parTransId="{9069B5A1-465B-47EB-B15D-06E821583457}" sibTransId="{C9C9E021-9CBB-4CEE-8BBE-B140A690BCDA}"/>
    <dgm:cxn modelId="{8A3FF763-1EAD-4716-80F7-F0E533E0B692}" srcId="{7D245E9F-BE2F-45C6-8C4C-0D626B3AE163}" destId="{F23C5999-B7EA-4AC6-9551-5087F8706666}" srcOrd="0" destOrd="0" parTransId="{92117959-B48F-4171-9DF7-5DCC93F6D31B}" sibTransId="{8C8E2E02-0344-43A2-B283-C4E97B931919}"/>
    <dgm:cxn modelId="{612E4548-2D62-4D14-9F4F-64D3E0418604}" srcId="{F74A652D-004E-4AC6-AB92-652211755FEA}" destId="{31BE6B8E-F909-47E7-A8CF-729A12BF069E}" srcOrd="0" destOrd="0" parTransId="{8C2942FF-B5A9-4CCB-A88F-0325C93EA1FF}" sibTransId="{B6362ABF-8A40-4421-AA56-4AFDE0094A03}"/>
    <dgm:cxn modelId="{510B6A50-B530-4A08-AA3F-7B6A9F4CE110}" type="presOf" srcId="{7D245E9F-BE2F-45C6-8C4C-0D626B3AE163}" destId="{9BD7DAED-5B53-4EAF-AE6D-52E3B42D0623}" srcOrd="0" destOrd="0" presId="urn:diagrams.loki3.com/BracketList"/>
    <dgm:cxn modelId="{30EEBACC-7F7D-415F-989A-4DF4A90B20B5}" type="presOf" srcId="{31BE6B8E-F909-47E7-A8CF-729A12BF069E}" destId="{BD07A25C-16A3-4827-BBDC-83D84A85E61A}" srcOrd="0" destOrd="0" presId="urn:diagrams.loki3.com/BracketList"/>
    <dgm:cxn modelId="{B77B0534-3795-4339-B60A-977168E1EA76}" type="presParOf" srcId="{9BD7DAED-5B53-4EAF-AE6D-52E3B42D0623}" destId="{D09E8173-17B1-4B76-B888-A5700BF02653}" srcOrd="0" destOrd="0" presId="urn:diagrams.loki3.com/BracketList"/>
    <dgm:cxn modelId="{F42B9E4A-84FE-4C4A-9F4C-ED98FD6F12CD}" type="presParOf" srcId="{D09E8173-17B1-4B76-B888-A5700BF02653}" destId="{7989BF0C-7F99-49BB-B2BC-AC572530B378}" srcOrd="0" destOrd="0" presId="urn:diagrams.loki3.com/BracketList"/>
    <dgm:cxn modelId="{B7E51A5B-A32B-44B1-B9F3-EDB10E78DEDA}" type="presParOf" srcId="{D09E8173-17B1-4B76-B888-A5700BF02653}" destId="{0CD76B9B-A344-433E-8267-649CAA95CAB4}" srcOrd="1" destOrd="0" presId="urn:diagrams.loki3.com/BracketList"/>
    <dgm:cxn modelId="{127E7855-AB59-4362-8FB9-D7CA5A9252EC}" type="presParOf" srcId="{D09E8173-17B1-4B76-B888-A5700BF02653}" destId="{9639FB39-35BF-434F-A173-185EAE2C89D5}" srcOrd="2" destOrd="0" presId="urn:diagrams.loki3.com/BracketList"/>
    <dgm:cxn modelId="{44956CCF-C964-4A3A-BD50-E69AFEF0068F}" type="presParOf" srcId="{D09E8173-17B1-4B76-B888-A5700BF02653}" destId="{69BC0240-495A-4E54-8068-260AAF2A0F52}" srcOrd="3" destOrd="0" presId="urn:diagrams.loki3.com/BracketList"/>
    <dgm:cxn modelId="{5CEEF574-7D97-484B-BB9B-1F01B31B5A29}" type="presParOf" srcId="{9BD7DAED-5B53-4EAF-AE6D-52E3B42D0623}" destId="{D5BB9D18-5079-4C6D-9CEB-5D6547C12353}" srcOrd="1" destOrd="0" presId="urn:diagrams.loki3.com/BracketList"/>
    <dgm:cxn modelId="{137AB087-FA79-4D8E-B143-89DB803F6978}" type="presParOf" srcId="{9BD7DAED-5B53-4EAF-AE6D-52E3B42D0623}" destId="{A8C9AD1D-2609-4D47-AD03-364527D9AC6B}" srcOrd="2" destOrd="0" presId="urn:diagrams.loki3.com/BracketList"/>
    <dgm:cxn modelId="{7249C645-6034-400A-ACDF-B9FD70359769}" type="presParOf" srcId="{A8C9AD1D-2609-4D47-AD03-364527D9AC6B}" destId="{33E4468B-5540-4CEB-847C-5C06D9CCBEC0}" srcOrd="0" destOrd="0" presId="urn:diagrams.loki3.com/BracketList"/>
    <dgm:cxn modelId="{05A7977A-0390-4AB3-B0A0-787F8C1056C5}" type="presParOf" srcId="{A8C9AD1D-2609-4D47-AD03-364527D9AC6B}" destId="{9726F2CB-61E2-40A4-B901-3675A642F62C}" srcOrd="1" destOrd="0" presId="urn:diagrams.loki3.com/BracketList"/>
    <dgm:cxn modelId="{07E71D1E-CA43-425D-936B-7DAA369EE645}" type="presParOf" srcId="{A8C9AD1D-2609-4D47-AD03-364527D9AC6B}" destId="{C0670D59-E74D-4B3D-A7EA-5A96C803AE16}" srcOrd="2" destOrd="0" presId="urn:diagrams.loki3.com/BracketList"/>
    <dgm:cxn modelId="{9BE82BB5-FA92-469E-AD51-C32B5D3A88F3}" type="presParOf" srcId="{A8C9AD1D-2609-4D47-AD03-364527D9AC6B}" destId="{BD07A25C-16A3-4827-BBDC-83D84A85E61A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683DC0-BEE5-4937-9656-D9B7D1C4A65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239F9E2-6619-4795-BE6C-9EBBC096F917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GB" dirty="0"/>
            <a:t>Audience responses</a:t>
          </a:r>
        </a:p>
      </dgm:t>
    </dgm:pt>
    <dgm:pt modelId="{AFD3F480-5CFC-4035-8E46-2CF1FFCA20B4}" type="parTrans" cxnId="{C2EA9FEB-2001-420A-B320-B7D3C922E217}">
      <dgm:prSet/>
      <dgm:spPr/>
      <dgm:t>
        <a:bodyPr/>
        <a:lstStyle/>
        <a:p>
          <a:endParaRPr lang="en-GB"/>
        </a:p>
      </dgm:t>
    </dgm:pt>
    <dgm:pt modelId="{C91E081D-025A-47A0-B740-AC617C5AE0CC}" type="sibTrans" cxnId="{C2EA9FEB-2001-420A-B320-B7D3C922E217}">
      <dgm:prSet/>
      <dgm:spPr/>
      <dgm:t>
        <a:bodyPr/>
        <a:lstStyle/>
        <a:p>
          <a:endParaRPr lang="en-GB"/>
        </a:p>
      </dgm:t>
    </dgm:pt>
    <dgm:pt modelId="{28608C47-A940-44E0-9E9F-C5EE79D29698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dirty="0"/>
            <a:t>Preferred reading</a:t>
          </a:r>
        </a:p>
      </dgm:t>
    </dgm:pt>
    <dgm:pt modelId="{CB6F32CF-77FC-4EBE-BDBA-C79DF516CCD8}" type="parTrans" cxnId="{71233F8F-26C5-474B-8B7E-C311B112A2AD}">
      <dgm:prSet/>
      <dgm:spPr/>
      <dgm:t>
        <a:bodyPr/>
        <a:lstStyle/>
        <a:p>
          <a:endParaRPr lang="en-GB"/>
        </a:p>
      </dgm:t>
    </dgm:pt>
    <dgm:pt modelId="{86378BF4-CF73-4B87-8D25-2662D45A6087}" type="sibTrans" cxnId="{71233F8F-26C5-474B-8B7E-C311B112A2AD}">
      <dgm:prSet/>
      <dgm:spPr/>
      <dgm:t>
        <a:bodyPr/>
        <a:lstStyle/>
        <a:p>
          <a:endParaRPr lang="en-GB"/>
        </a:p>
      </dgm:t>
    </dgm:pt>
    <dgm:pt modelId="{216811DA-4314-471F-80E6-591678217E37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dirty="0"/>
            <a:t>Negotiated reading</a:t>
          </a:r>
        </a:p>
      </dgm:t>
    </dgm:pt>
    <dgm:pt modelId="{F61432FD-3AE6-4975-91D6-2A9419B8ED6A}" type="parTrans" cxnId="{48EFF359-491D-449C-81BB-C9DE895E9C0E}">
      <dgm:prSet/>
      <dgm:spPr/>
      <dgm:t>
        <a:bodyPr/>
        <a:lstStyle/>
        <a:p>
          <a:endParaRPr lang="en-GB"/>
        </a:p>
      </dgm:t>
    </dgm:pt>
    <dgm:pt modelId="{18A7815A-E08D-4A72-90FF-CFC905D1873F}" type="sibTrans" cxnId="{48EFF359-491D-449C-81BB-C9DE895E9C0E}">
      <dgm:prSet/>
      <dgm:spPr/>
      <dgm:t>
        <a:bodyPr/>
        <a:lstStyle/>
        <a:p>
          <a:endParaRPr lang="en-GB"/>
        </a:p>
      </dgm:t>
    </dgm:pt>
    <dgm:pt modelId="{52267642-1331-4786-80C8-1BFE0DB66B07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dirty="0"/>
            <a:t>Oppositional reading</a:t>
          </a:r>
        </a:p>
      </dgm:t>
    </dgm:pt>
    <dgm:pt modelId="{5DC161BC-D2D7-48DA-A196-8C1CD80AD9AD}" type="parTrans" cxnId="{32383A30-CBA4-4559-9864-C67B9E0CDBB7}">
      <dgm:prSet/>
      <dgm:spPr/>
      <dgm:t>
        <a:bodyPr/>
        <a:lstStyle/>
        <a:p>
          <a:endParaRPr lang="en-GB"/>
        </a:p>
      </dgm:t>
    </dgm:pt>
    <dgm:pt modelId="{C6FA5A2A-7DB7-40D5-B6C2-3F94D43D3566}" type="sibTrans" cxnId="{32383A30-CBA4-4559-9864-C67B9E0CDBB7}">
      <dgm:prSet/>
      <dgm:spPr/>
      <dgm:t>
        <a:bodyPr/>
        <a:lstStyle/>
        <a:p>
          <a:endParaRPr lang="en-GB"/>
        </a:p>
      </dgm:t>
    </dgm:pt>
    <dgm:pt modelId="{84870E83-EBA6-48D9-80D2-935FBCD549A9}" type="pres">
      <dgm:prSet presAssocID="{AC683DC0-BEE5-4937-9656-D9B7D1C4A65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17C94A3-00F9-4890-9F85-A7C08DF0D911}" type="pres">
      <dgm:prSet presAssocID="{8239F9E2-6619-4795-BE6C-9EBBC096F917}" presName="centerShape" presStyleLbl="node0" presStyleIdx="0" presStyleCnt="1"/>
      <dgm:spPr/>
    </dgm:pt>
    <dgm:pt modelId="{2F0D4F1F-2E66-4EA6-9DA6-CA45F6DCD581}" type="pres">
      <dgm:prSet presAssocID="{CB6F32CF-77FC-4EBE-BDBA-C79DF516CCD8}" presName="parTrans" presStyleLbl="bgSibTrans2D1" presStyleIdx="0" presStyleCnt="3"/>
      <dgm:spPr/>
    </dgm:pt>
    <dgm:pt modelId="{BB3DDAC2-F147-4DD0-AAC4-3A1BD1E7AFB5}" type="pres">
      <dgm:prSet presAssocID="{28608C47-A940-44E0-9E9F-C5EE79D29698}" presName="node" presStyleLbl="node1" presStyleIdx="0" presStyleCnt="3">
        <dgm:presLayoutVars>
          <dgm:bulletEnabled val="1"/>
        </dgm:presLayoutVars>
      </dgm:prSet>
      <dgm:spPr/>
    </dgm:pt>
    <dgm:pt modelId="{561304FB-97A3-406F-B859-EE2DA4D2442B}" type="pres">
      <dgm:prSet presAssocID="{F61432FD-3AE6-4975-91D6-2A9419B8ED6A}" presName="parTrans" presStyleLbl="bgSibTrans2D1" presStyleIdx="1" presStyleCnt="3"/>
      <dgm:spPr/>
    </dgm:pt>
    <dgm:pt modelId="{E02C0F9A-802D-499B-9B36-615D7479A173}" type="pres">
      <dgm:prSet presAssocID="{216811DA-4314-471F-80E6-591678217E37}" presName="node" presStyleLbl="node1" presStyleIdx="1" presStyleCnt="3">
        <dgm:presLayoutVars>
          <dgm:bulletEnabled val="1"/>
        </dgm:presLayoutVars>
      </dgm:prSet>
      <dgm:spPr/>
    </dgm:pt>
    <dgm:pt modelId="{5BCF2564-B1CB-436E-8C04-DF1BAF3D01E3}" type="pres">
      <dgm:prSet presAssocID="{5DC161BC-D2D7-48DA-A196-8C1CD80AD9AD}" presName="parTrans" presStyleLbl="bgSibTrans2D1" presStyleIdx="2" presStyleCnt="3"/>
      <dgm:spPr/>
    </dgm:pt>
    <dgm:pt modelId="{DC65817D-2B95-4BE7-BAAC-6CD09E852A10}" type="pres">
      <dgm:prSet presAssocID="{52267642-1331-4786-80C8-1BFE0DB66B07}" presName="node" presStyleLbl="node1" presStyleIdx="2" presStyleCnt="3">
        <dgm:presLayoutVars>
          <dgm:bulletEnabled val="1"/>
        </dgm:presLayoutVars>
      </dgm:prSet>
      <dgm:spPr/>
    </dgm:pt>
  </dgm:ptLst>
  <dgm:cxnLst>
    <dgm:cxn modelId="{32383A30-CBA4-4559-9864-C67B9E0CDBB7}" srcId="{8239F9E2-6619-4795-BE6C-9EBBC096F917}" destId="{52267642-1331-4786-80C8-1BFE0DB66B07}" srcOrd="2" destOrd="0" parTransId="{5DC161BC-D2D7-48DA-A196-8C1CD80AD9AD}" sibTransId="{C6FA5A2A-7DB7-40D5-B6C2-3F94D43D3566}"/>
    <dgm:cxn modelId="{63D9B53A-F1E6-4BA1-A42B-3D0E5D3A76C1}" type="presOf" srcId="{F61432FD-3AE6-4975-91D6-2A9419B8ED6A}" destId="{561304FB-97A3-406F-B859-EE2DA4D2442B}" srcOrd="0" destOrd="0" presId="urn:microsoft.com/office/officeart/2005/8/layout/radial4"/>
    <dgm:cxn modelId="{BEF3E640-7B80-4BB7-A02F-A88789080908}" type="presOf" srcId="{8239F9E2-6619-4795-BE6C-9EBBC096F917}" destId="{D17C94A3-00F9-4890-9F85-A7C08DF0D911}" srcOrd="0" destOrd="0" presId="urn:microsoft.com/office/officeart/2005/8/layout/radial4"/>
    <dgm:cxn modelId="{48EFF359-491D-449C-81BB-C9DE895E9C0E}" srcId="{8239F9E2-6619-4795-BE6C-9EBBC096F917}" destId="{216811DA-4314-471F-80E6-591678217E37}" srcOrd="1" destOrd="0" parTransId="{F61432FD-3AE6-4975-91D6-2A9419B8ED6A}" sibTransId="{18A7815A-E08D-4A72-90FF-CFC905D1873F}"/>
    <dgm:cxn modelId="{72DFA75A-0297-4609-83CD-E237F4183676}" type="presOf" srcId="{52267642-1331-4786-80C8-1BFE0DB66B07}" destId="{DC65817D-2B95-4BE7-BAAC-6CD09E852A10}" srcOrd="0" destOrd="0" presId="urn:microsoft.com/office/officeart/2005/8/layout/radial4"/>
    <dgm:cxn modelId="{71233F8F-26C5-474B-8B7E-C311B112A2AD}" srcId="{8239F9E2-6619-4795-BE6C-9EBBC096F917}" destId="{28608C47-A940-44E0-9E9F-C5EE79D29698}" srcOrd="0" destOrd="0" parTransId="{CB6F32CF-77FC-4EBE-BDBA-C79DF516CCD8}" sibTransId="{86378BF4-CF73-4B87-8D25-2662D45A6087}"/>
    <dgm:cxn modelId="{AECCCC96-24AC-4DED-831C-348061E7BE39}" type="presOf" srcId="{28608C47-A940-44E0-9E9F-C5EE79D29698}" destId="{BB3DDAC2-F147-4DD0-AAC4-3A1BD1E7AFB5}" srcOrd="0" destOrd="0" presId="urn:microsoft.com/office/officeart/2005/8/layout/radial4"/>
    <dgm:cxn modelId="{A7C79C9B-DA88-4D47-A43D-577070FF8C23}" type="presOf" srcId="{AC683DC0-BEE5-4937-9656-D9B7D1C4A65A}" destId="{84870E83-EBA6-48D9-80D2-935FBCD549A9}" srcOrd="0" destOrd="0" presId="urn:microsoft.com/office/officeart/2005/8/layout/radial4"/>
    <dgm:cxn modelId="{873637A2-FB56-4BDA-94D2-77564A009393}" type="presOf" srcId="{216811DA-4314-471F-80E6-591678217E37}" destId="{E02C0F9A-802D-499B-9B36-615D7479A173}" srcOrd="0" destOrd="0" presId="urn:microsoft.com/office/officeart/2005/8/layout/radial4"/>
    <dgm:cxn modelId="{490244A5-8FD4-468F-9C69-871F84A0059D}" type="presOf" srcId="{CB6F32CF-77FC-4EBE-BDBA-C79DF516CCD8}" destId="{2F0D4F1F-2E66-4EA6-9DA6-CA45F6DCD581}" srcOrd="0" destOrd="0" presId="urn:microsoft.com/office/officeart/2005/8/layout/radial4"/>
    <dgm:cxn modelId="{C2EA9FEB-2001-420A-B320-B7D3C922E217}" srcId="{AC683DC0-BEE5-4937-9656-D9B7D1C4A65A}" destId="{8239F9E2-6619-4795-BE6C-9EBBC096F917}" srcOrd="0" destOrd="0" parTransId="{AFD3F480-5CFC-4035-8E46-2CF1FFCA20B4}" sibTransId="{C91E081D-025A-47A0-B740-AC617C5AE0CC}"/>
    <dgm:cxn modelId="{5DC5F5EE-E2AB-4D97-AA32-C2AB60BEE71C}" type="presOf" srcId="{5DC161BC-D2D7-48DA-A196-8C1CD80AD9AD}" destId="{5BCF2564-B1CB-436E-8C04-DF1BAF3D01E3}" srcOrd="0" destOrd="0" presId="urn:microsoft.com/office/officeart/2005/8/layout/radial4"/>
    <dgm:cxn modelId="{EE3522E0-4A6D-476C-B35B-CB5A577722D8}" type="presParOf" srcId="{84870E83-EBA6-48D9-80D2-935FBCD549A9}" destId="{D17C94A3-00F9-4890-9F85-A7C08DF0D911}" srcOrd="0" destOrd="0" presId="urn:microsoft.com/office/officeart/2005/8/layout/radial4"/>
    <dgm:cxn modelId="{67F8C46A-8210-4EF5-9BCD-2E8324998444}" type="presParOf" srcId="{84870E83-EBA6-48D9-80D2-935FBCD549A9}" destId="{2F0D4F1F-2E66-4EA6-9DA6-CA45F6DCD581}" srcOrd="1" destOrd="0" presId="urn:microsoft.com/office/officeart/2005/8/layout/radial4"/>
    <dgm:cxn modelId="{D32B24CD-35B8-4D71-984D-691B3576F963}" type="presParOf" srcId="{84870E83-EBA6-48D9-80D2-935FBCD549A9}" destId="{BB3DDAC2-F147-4DD0-AAC4-3A1BD1E7AFB5}" srcOrd="2" destOrd="0" presId="urn:microsoft.com/office/officeart/2005/8/layout/radial4"/>
    <dgm:cxn modelId="{B143A2CB-CB34-4DA2-A78C-461CCB2BC56A}" type="presParOf" srcId="{84870E83-EBA6-48D9-80D2-935FBCD549A9}" destId="{561304FB-97A3-406F-B859-EE2DA4D2442B}" srcOrd="3" destOrd="0" presId="urn:microsoft.com/office/officeart/2005/8/layout/radial4"/>
    <dgm:cxn modelId="{1350D1D7-AA51-48FD-9FE6-A9100B9E5852}" type="presParOf" srcId="{84870E83-EBA6-48D9-80D2-935FBCD549A9}" destId="{E02C0F9A-802D-499B-9B36-615D7479A173}" srcOrd="4" destOrd="0" presId="urn:microsoft.com/office/officeart/2005/8/layout/radial4"/>
    <dgm:cxn modelId="{780BCD00-B2DA-4BBA-B844-7570C24E2937}" type="presParOf" srcId="{84870E83-EBA6-48D9-80D2-935FBCD549A9}" destId="{5BCF2564-B1CB-436E-8C04-DF1BAF3D01E3}" srcOrd="5" destOrd="0" presId="urn:microsoft.com/office/officeart/2005/8/layout/radial4"/>
    <dgm:cxn modelId="{FD464D77-27AC-4CB4-BD9A-C5E783C96DE1}" type="presParOf" srcId="{84870E83-EBA6-48D9-80D2-935FBCD549A9}" destId="{DC65817D-2B95-4BE7-BAAC-6CD09E852A1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9BF0C-7F99-49BB-B2BC-AC572530B378}">
      <dsp:nvSpPr>
        <dsp:cNvPr id="0" name=""/>
        <dsp:cNvSpPr/>
      </dsp:nvSpPr>
      <dsp:spPr>
        <a:xfrm>
          <a:off x="2353" y="655209"/>
          <a:ext cx="1203942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Active audience</a:t>
          </a:r>
        </a:p>
      </dsp:txBody>
      <dsp:txXfrm>
        <a:off x="2353" y="655209"/>
        <a:ext cx="1203942" cy="534600"/>
      </dsp:txXfrm>
    </dsp:sp>
    <dsp:sp modelId="{0CD76B9B-A344-433E-8267-649CAA95CAB4}">
      <dsp:nvSpPr>
        <dsp:cNvPr id="0" name=""/>
        <dsp:cNvSpPr/>
      </dsp:nvSpPr>
      <dsp:spPr>
        <a:xfrm>
          <a:off x="1206296" y="655209"/>
          <a:ext cx="240788" cy="534600"/>
        </a:xfrm>
        <a:prstGeom prst="leftBrace">
          <a:avLst>
            <a:gd name="adj1" fmla="val 35000"/>
            <a:gd name="adj2" fmla="val 50000"/>
          </a:avLst>
        </a:prstGeom>
        <a:solidFill>
          <a:schemeClr val="bg1"/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C0240-495A-4E54-8068-260AAF2A0F52}">
      <dsp:nvSpPr>
        <dsp:cNvPr id="0" name=""/>
        <dsp:cNvSpPr/>
      </dsp:nvSpPr>
      <dsp:spPr>
        <a:xfrm>
          <a:off x="1543400" y="655209"/>
          <a:ext cx="3274724" cy="5346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Engages with media text</a:t>
          </a:r>
        </a:p>
      </dsp:txBody>
      <dsp:txXfrm>
        <a:off x="1543400" y="655209"/>
        <a:ext cx="3274724" cy="534600"/>
      </dsp:txXfrm>
    </dsp:sp>
    <dsp:sp modelId="{33E4468B-5540-4CEB-847C-5C06D9CCBEC0}">
      <dsp:nvSpPr>
        <dsp:cNvPr id="0" name=""/>
        <dsp:cNvSpPr/>
      </dsp:nvSpPr>
      <dsp:spPr>
        <a:xfrm>
          <a:off x="2353" y="1272468"/>
          <a:ext cx="1203942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Passive audience</a:t>
          </a:r>
        </a:p>
      </dsp:txBody>
      <dsp:txXfrm>
        <a:off x="2353" y="1272468"/>
        <a:ext cx="1203942" cy="534600"/>
      </dsp:txXfrm>
    </dsp:sp>
    <dsp:sp modelId="{9726F2CB-61E2-40A4-B901-3675A642F62C}">
      <dsp:nvSpPr>
        <dsp:cNvPr id="0" name=""/>
        <dsp:cNvSpPr/>
      </dsp:nvSpPr>
      <dsp:spPr>
        <a:xfrm>
          <a:off x="1206296" y="1247409"/>
          <a:ext cx="240788" cy="584718"/>
        </a:xfrm>
        <a:prstGeom prst="leftBrace">
          <a:avLst>
            <a:gd name="adj1" fmla="val 35000"/>
            <a:gd name="adj2" fmla="val 50000"/>
          </a:avLst>
        </a:prstGeom>
        <a:solidFill>
          <a:schemeClr val="bg1"/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7A25C-16A3-4827-BBDC-83D84A85E61A}">
      <dsp:nvSpPr>
        <dsp:cNvPr id="0" name=""/>
        <dsp:cNvSpPr/>
      </dsp:nvSpPr>
      <dsp:spPr>
        <a:xfrm>
          <a:off x="1543400" y="1247409"/>
          <a:ext cx="3274724" cy="58471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Accepts what is being presented</a:t>
          </a:r>
        </a:p>
      </dsp:txBody>
      <dsp:txXfrm>
        <a:off x="1543400" y="1247409"/>
        <a:ext cx="3274724" cy="584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C94A3-00F9-4890-9F85-A7C08DF0D911}">
      <dsp:nvSpPr>
        <dsp:cNvPr id="0" name=""/>
        <dsp:cNvSpPr/>
      </dsp:nvSpPr>
      <dsp:spPr>
        <a:xfrm>
          <a:off x="1625700" y="2095257"/>
          <a:ext cx="1499504" cy="1499504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Audience responses</a:t>
          </a:r>
        </a:p>
      </dsp:txBody>
      <dsp:txXfrm>
        <a:off x="1845297" y="2314854"/>
        <a:ext cx="1060310" cy="1060310"/>
      </dsp:txXfrm>
    </dsp:sp>
    <dsp:sp modelId="{2F0D4F1F-2E66-4EA6-9DA6-CA45F6DCD581}">
      <dsp:nvSpPr>
        <dsp:cNvPr id="0" name=""/>
        <dsp:cNvSpPr/>
      </dsp:nvSpPr>
      <dsp:spPr>
        <a:xfrm rot="12900000">
          <a:off x="606053" y="1814899"/>
          <a:ext cx="1206827" cy="4273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DDAC2-F147-4DD0-AAC4-3A1BD1E7AFB5}">
      <dsp:nvSpPr>
        <dsp:cNvPr id="0" name=""/>
        <dsp:cNvSpPr/>
      </dsp:nvSpPr>
      <dsp:spPr>
        <a:xfrm>
          <a:off x="2915" y="1112662"/>
          <a:ext cx="1424529" cy="113962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Preferred reading</a:t>
          </a:r>
        </a:p>
      </dsp:txBody>
      <dsp:txXfrm>
        <a:off x="36293" y="1146040"/>
        <a:ext cx="1357773" cy="1072867"/>
      </dsp:txXfrm>
    </dsp:sp>
    <dsp:sp modelId="{561304FB-97A3-406F-B859-EE2DA4D2442B}">
      <dsp:nvSpPr>
        <dsp:cNvPr id="0" name=""/>
        <dsp:cNvSpPr/>
      </dsp:nvSpPr>
      <dsp:spPr>
        <a:xfrm rot="16200000">
          <a:off x="1772038" y="1207925"/>
          <a:ext cx="1206827" cy="4273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C0F9A-802D-499B-9B36-615D7479A173}">
      <dsp:nvSpPr>
        <dsp:cNvPr id="0" name=""/>
        <dsp:cNvSpPr/>
      </dsp:nvSpPr>
      <dsp:spPr>
        <a:xfrm>
          <a:off x="1663187" y="248379"/>
          <a:ext cx="1424529" cy="113962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Negotiated reading</a:t>
          </a:r>
        </a:p>
      </dsp:txBody>
      <dsp:txXfrm>
        <a:off x="1696565" y="281757"/>
        <a:ext cx="1357773" cy="1072867"/>
      </dsp:txXfrm>
    </dsp:sp>
    <dsp:sp modelId="{5BCF2564-B1CB-436E-8C04-DF1BAF3D01E3}">
      <dsp:nvSpPr>
        <dsp:cNvPr id="0" name=""/>
        <dsp:cNvSpPr/>
      </dsp:nvSpPr>
      <dsp:spPr>
        <a:xfrm rot="19500000">
          <a:off x="2938023" y="1814899"/>
          <a:ext cx="1206827" cy="4273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5817D-2B95-4BE7-BAAC-6CD09E852A10}">
      <dsp:nvSpPr>
        <dsp:cNvPr id="0" name=""/>
        <dsp:cNvSpPr/>
      </dsp:nvSpPr>
      <dsp:spPr>
        <a:xfrm>
          <a:off x="3323460" y="1112662"/>
          <a:ext cx="1424529" cy="113962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Oppositional reading</a:t>
          </a:r>
        </a:p>
      </dsp:txBody>
      <dsp:txXfrm>
        <a:off x="3356838" y="1146040"/>
        <a:ext cx="1357773" cy="1072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Lesson 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Page </a:t>
            </a:r>
            <a:fld id="{87EEAF8B-3AD3-4961-A43D-89384FAF75A3}" type="slidenum">
              <a:rPr lang="en-GB"/>
              <a:pPr/>
              <a:t>‹#›</a:t>
            </a:fld>
            <a:r>
              <a:rPr lang="en-GB" dirty="0"/>
              <a:t> of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GCSE (9–1) </a:t>
            </a:r>
            <a:r>
              <a:rPr lang="en-GB" dirty="0" err="1"/>
              <a:t>Eduqas</a:t>
            </a:r>
            <a:r>
              <a:rPr lang="en-GB" dirty="0"/>
              <a:t> Teaching Pack for Component 2, Section A: Crime Drama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GB" dirty="0"/>
              <a:t>© </a:t>
            </a:r>
            <a:r>
              <a:rPr lang="en-GB" dirty="0" err="1"/>
              <a:t>ZigZag</a:t>
            </a:r>
            <a:r>
              <a:rPr lang="en-GB" dirty="0"/>
              <a:t> Education, 2018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49332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51E48-7098-47C4-A92A-57170BE2199B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F22AE-0B93-4DA7-A12B-473451AC9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2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F22AE-0B93-4DA7-A12B-473451AC936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9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1303018" y="1182494"/>
            <a:ext cx="9585964" cy="3872106"/>
            <a:chOff x="1371599" y="816864"/>
            <a:chExt cx="9585964" cy="3872106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1371599" y="816864"/>
              <a:ext cx="9585964" cy="3872106"/>
              <a:chOff x="1371599" y="1426108"/>
              <a:chExt cx="9585964" cy="3262862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1371599" y="1430866"/>
                <a:ext cx="335280" cy="32581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1371600" y="1430866"/>
                <a:ext cx="9585963" cy="2394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1371600" y="4449532"/>
                <a:ext cx="9585963" cy="2394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10622283" y="1426108"/>
                <a:ext cx="335280" cy="32581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Rectangle 21"/>
            <p:cNvSpPr/>
            <p:nvPr userDrawn="1"/>
          </p:nvSpPr>
          <p:spPr>
            <a:xfrm>
              <a:off x="1706880" y="1097280"/>
              <a:ext cx="8912352" cy="33018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35248" y="1803405"/>
            <a:ext cx="8915403" cy="1825096"/>
          </a:xfrm>
        </p:spPr>
        <p:txBody>
          <a:bodyPr anchor="b">
            <a:normAutofit/>
          </a:bodyPr>
          <a:lstStyle>
            <a:lvl1pPr algn="ctr">
              <a:defRPr sz="6000">
                <a:latin typeface="Boink LET" panose="00000400000000000000" pitchFamily="2" charset="0"/>
              </a:defRPr>
            </a:lvl1pPr>
          </a:lstStyle>
          <a:p>
            <a:r>
              <a:rPr lang="en-US" dirty="0"/>
              <a:t>Lesson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41348" y="3632201"/>
            <a:ext cx="8909303" cy="6858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The Sitcom Genre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ZigZag Education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8048" y="656196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2" descr="Blue Light, Alarm, Siren, Rescue, Fire, Emergenc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605" y="330332"/>
            <a:ext cx="1226498" cy="8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8" descr="Handcuffs, Jail, Prison, Crime, Criminal, Justic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210">
            <a:off x="9661572" y="4761520"/>
            <a:ext cx="2729140" cy="200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426720" y="1517985"/>
            <a:ext cx="11460480" cy="4324821"/>
            <a:chOff x="1371599" y="822510"/>
            <a:chExt cx="9585964" cy="3871727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1371599" y="822510"/>
              <a:ext cx="9585964" cy="3871727"/>
              <a:chOff x="1371599" y="1430866"/>
              <a:chExt cx="9585964" cy="3262543"/>
            </a:xfrm>
          </p:grpSpPr>
          <p:sp>
            <p:nvSpPr>
              <p:cNvPr id="15" name="Rectangle 14"/>
              <p:cNvSpPr/>
              <p:nvPr userDrawn="1"/>
            </p:nvSpPr>
            <p:spPr>
              <a:xfrm>
                <a:off x="1371599" y="1430866"/>
                <a:ext cx="335280" cy="32581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1371600" y="1430866"/>
                <a:ext cx="9585963" cy="2394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1371600" y="4449532"/>
                <a:ext cx="9585963" cy="2394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10622283" y="1435305"/>
                <a:ext cx="335280" cy="32581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Rectangle 13"/>
            <p:cNvSpPr/>
            <p:nvPr userDrawn="1"/>
          </p:nvSpPr>
          <p:spPr>
            <a:xfrm>
              <a:off x="1706880" y="1097280"/>
              <a:ext cx="8912352" cy="33018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574575"/>
            <a:ext cx="8610600" cy="1293028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all" baseline="0" dirty="0">
                <a:solidFill>
                  <a:schemeClr val="tx1"/>
                </a:solidFill>
                <a:latin typeface="Boink LET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ZigZag Education 2018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28048" y="6561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10" y="1823192"/>
            <a:ext cx="10820400" cy="40241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28" descr="Handcuffs, Jail, Prison, Crime, Criminal, Justi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210">
            <a:off x="10293390" y="5261884"/>
            <a:ext cx="2085824" cy="15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ZigZag Education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 descr="C2-HD-BTM.png"/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0764"/>
            <a:ext cx="12192000" cy="1787236"/>
          </a:xfrm>
          <a:prstGeom prst="rect">
            <a:avLst/>
          </a:prstGeom>
        </p:spPr>
      </p:pic>
      <p:pic>
        <p:nvPicPr>
          <p:cNvPr id="10" name="Picture 9" descr="C2-HD-TOP.png"/>
          <p:cNvPicPr>
            <a:picLocks noChangeAspect="1"/>
          </p:cNvPicPr>
          <p:nvPr userDrawn="1"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5"/>
            <a:ext cx="12192000" cy="1176848"/>
          </a:xfrm>
          <a:prstGeom prst="rect">
            <a:avLst/>
          </a:prstGeom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Crime Drama Audiences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Lesson 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ZigZag Education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43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2372" y="584201"/>
            <a:ext cx="8610600" cy="1293028"/>
          </a:xfrm>
        </p:spPr>
        <p:txBody>
          <a:bodyPr/>
          <a:lstStyle/>
          <a:p>
            <a:pPr algn="r"/>
            <a:r>
              <a:rPr lang="en-GB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10" y="1823192"/>
            <a:ext cx="10648486" cy="3693025"/>
          </a:xfrm>
        </p:spPr>
        <p:txBody>
          <a:bodyPr>
            <a:normAutofit/>
          </a:bodyPr>
          <a:lstStyle/>
          <a:p>
            <a:r>
              <a:rPr lang="en-GB" dirty="0"/>
              <a:t>Understand the relevant audience theories that are required for this unit</a:t>
            </a:r>
          </a:p>
          <a:p>
            <a:r>
              <a:rPr lang="en-GB" dirty="0"/>
              <a:t>Able to identify the types of audience that are described in the audience theories used</a:t>
            </a:r>
          </a:p>
          <a:p>
            <a:r>
              <a:rPr lang="en-GB" dirty="0"/>
              <a:t>Applying the different audience theories to set crime dramas: </a:t>
            </a:r>
            <a:r>
              <a:rPr lang="en-GB" i="1" dirty="0"/>
              <a:t>Luther</a:t>
            </a:r>
            <a:r>
              <a:rPr lang="en-GB" dirty="0"/>
              <a:t> and </a:t>
            </a:r>
            <a:r>
              <a:rPr lang="en-GB" i="1" dirty="0"/>
              <a:t>The Sweeney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0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874481"/>
              </p:ext>
            </p:extLst>
          </p:nvPr>
        </p:nvGraphicFramePr>
        <p:xfrm>
          <a:off x="894521" y="2604052"/>
          <a:ext cx="4820479" cy="2487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3584347"/>
              </p:ext>
            </p:extLst>
          </p:nvPr>
        </p:nvGraphicFramePr>
        <p:xfrm>
          <a:off x="6649278" y="1846771"/>
          <a:ext cx="4750905" cy="3843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3407136" y="874609"/>
            <a:ext cx="884112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cap="all" dirty="0">
                <a:latin typeface="Boink LET" panose="00000400000000000000" pitchFamily="2" charset="0"/>
                <a:ea typeface="+mj-ea"/>
                <a:cs typeface="+mj-cs"/>
              </a:rPr>
              <a:t>Starter: Theoretically Does It!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09177" y="1846771"/>
            <a:ext cx="8909303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Stuart Hall’s audience theory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04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584634"/>
              </p:ext>
            </p:extLst>
          </p:nvPr>
        </p:nvGraphicFramePr>
        <p:xfrm>
          <a:off x="919108" y="1897144"/>
          <a:ext cx="10306878" cy="3216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6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0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8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Uses and gratifications theory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7780" marB="1778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Need classification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7780" marB="1778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Definition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7780" marB="177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Entertainment and diversion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7780" marB="1778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The audience sometimes wants to escape from everyday life, and chooses media texts for the sole purpose of being </a:t>
                      </a:r>
                      <a:r>
                        <a:rPr lang="en-GB" sz="1200" b="1" dirty="0">
                          <a:effectLst/>
                        </a:rPr>
                        <a:t>entertained</a:t>
                      </a:r>
                      <a:r>
                        <a:rPr lang="en-GB" sz="1200" dirty="0">
                          <a:effectLst/>
                        </a:rPr>
                        <a:t>, or allowing for a </a:t>
                      </a:r>
                      <a:r>
                        <a:rPr lang="en-GB" sz="1200" b="1" dirty="0">
                          <a:effectLst/>
                        </a:rPr>
                        <a:t>diversion</a:t>
                      </a:r>
                      <a:r>
                        <a:rPr lang="en-GB" sz="1200" dirty="0">
                          <a:effectLst/>
                        </a:rPr>
                        <a:t> from the real world.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7780" marB="177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Information and education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7780" marB="1778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Sometimes media texts are consumed for </a:t>
                      </a:r>
                      <a:r>
                        <a:rPr lang="en-GB" sz="1200" b="1" dirty="0">
                          <a:effectLst/>
                        </a:rPr>
                        <a:t>information</a:t>
                      </a:r>
                      <a:r>
                        <a:rPr lang="en-GB" sz="1200" dirty="0">
                          <a:effectLst/>
                        </a:rPr>
                        <a:t> or </a:t>
                      </a:r>
                      <a:r>
                        <a:rPr lang="en-GB" sz="1200" b="1" dirty="0">
                          <a:effectLst/>
                        </a:rPr>
                        <a:t>education</a:t>
                      </a:r>
                      <a:r>
                        <a:rPr lang="en-GB" sz="1200" dirty="0">
                          <a:effectLst/>
                        </a:rPr>
                        <a:t>. Documentaries are a very clear televised example of this, but there are a significant number of crime dramas that fulfil this purpose too.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7780" marB="177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Social interaction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7780" marB="1778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Sometimes media texts are used to fulfil a need for, or provoke, </a:t>
                      </a:r>
                      <a:r>
                        <a:rPr lang="en-GB" sz="1200" b="1" dirty="0">
                          <a:effectLst/>
                        </a:rPr>
                        <a:t>social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b="1" dirty="0">
                          <a:effectLst/>
                        </a:rPr>
                        <a:t>interaction</a:t>
                      </a:r>
                      <a:r>
                        <a:rPr lang="en-GB" sz="1200" dirty="0">
                          <a:effectLst/>
                        </a:rPr>
                        <a:t>. TV shows that rely heavily on social media interaction (hashtags and online promotions) are a prime example of this, as are reality TV competitions which rely on public votes for contestant progression.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7780" marB="177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Personal identity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7780" marB="1778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Some audiences use the subjects of media texts and compare them to their own </a:t>
                      </a:r>
                      <a:r>
                        <a:rPr lang="en-GB" sz="1200" b="1" dirty="0">
                          <a:effectLst/>
                        </a:rPr>
                        <a:t>personal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b="1" dirty="0">
                          <a:effectLst/>
                        </a:rPr>
                        <a:t>experiences</a:t>
                      </a:r>
                      <a:r>
                        <a:rPr lang="en-GB" sz="1200" dirty="0">
                          <a:effectLst/>
                        </a:rPr>
                        <a:t>. Many media producers capitalise heavily on the audience’s ability to empathise and </a:t>
                      </a:r>
                      <a:r>
                        <a:rPr lang="en-GB" sz="1200" b="1" dirty="0">
                          <a:effectLst/>
                        </a:rPr>
                        <a:t>identify</a:t>
                      </a:r>
                      <a:r>
                        <a:rPr lang="en-GB" sz="1200" dirty="0">
                          <a:effectLst/>
                        </a:rPr>
                        <a:t> with a character or their situation. 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17780" marB="177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3456201" y="892375"/>
            <a:ext cx="8811304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cap="all" dirty="0">
                <a:latin typeface="Boink LET" panose="00000400000000000000" pitchFamily="2" charset="0"/>
                <a:ea typeface="+mj-ea"/>
                <a:cs typeface="+mj-cs"/>
              </a:rPr>
              <a:t>Intro: A Crime Drama’s Purpose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048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443221" y="3116220"/>
            <a:ext cx="2866205" cy="2368621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xplosion 1 21"/>
          <p:cNvSpPr/>
          <p:nvPr/>
        </p:nvSpPr>
        <p:spPr>
          <a:xfrm>
            <a:off x="3766030" y="3804768"/>
            <a:ext cx="2804495" cy="167365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Luther </a:t>
            </a:r>
            <a:r>
              <a:rPr lang="en-GB" dirty="0"/>
              <a:t>vs </a:t>
            </a:r>
            <a:r>
              <a:rPr lang="en-GB" i="1" dirty="0"/>
              <a:t>The Sweeney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7129081" y="3440102"/>
            <a:ext cx="3292028" cy="2044740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006331" y="3804768"/>
            <a:ext cx="1638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The size of audience the crime drama appeals to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48892" y="4344794"/>
            <a:ext cx="163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How engaged the audience is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66692" y="4162062"/>
            <a:ext cx="231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The needs the audience seeks to fulfil by watching the crime drama</a:t>
            </a:r>
          </a:p>
        </p:txBody>
      </p:sp>
      <p:sp>
        <p:nvSpPr>
          <p:cNvPr id="12" name="Cloud Callout 11"/>
          <p:cNvSpPr/>
          <p:nvPr/>
        </p:nvSpPr>
        <p:spPr>
          <a:xfrm rot="1173892">
            <a:off x="5294520" y="2029649"/>
            <a:ext cx="2238870" cy="1584320"/>
          </a:xfrm>
          <a:prstGeom prst="cloudCallout">
            <a:avLst>
              <a:gd name="adj1" fmla="val -18091"/>
              <a:gd name="adj2" fmla="val 9026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488878" y="2478153"/>
            <a:ext cx="191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Passive/active audience</a:t>
            </a:r>
          </a:p>
        </p:txBody>
      </p:sp>
      <p:sp>
        <p:nvSpPr>
          <p:cNvPr id="18" name="Cloud Callout 17"/>
          <p:cNvSpPr/>
          <p:nvPr/>
        </p:nvSpPr>
        <p:spPr>
          <a:xfrm rot="1173892">
            <a:off x="9187536" y="1840350"/>
            <a:ext cx="2315954" cy="1562764"/>
          </a:xfrm>
          <a:prstGeom prst="cloudCallout">
            <a:avLst>
              <a:gd name="adj1" fmla="val -14841"/>
              <a:gd name="adj2" fmla="val 10301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9474206" y="2154297"/>
            <a:ext cx="1742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Uses and gratifications theory</a:t>
            </a:r>
          </a:p>
        </p:txBody>
      </p:sp>
      <p:sp>
        <p:nvSpPr>
          <p:cNvPr id="8" name="Cloud Callout 7"/>
          <p:cNvSpPr/>
          <p:nvPr/>
        </p:nvSpPr>
        <p:spPr>
          <a:xfrm rot="1173892">
            <a:off x="2865130" y="2347487"/>
            <a:ext cx="1845406" cy="1614088"/>
          </a:xfrm>
          <a:prstGeom prst="cloudCallout">
            <a:avLst>
              <a:gd name="adj1" fmla="val -40471"/>
              <a:gd name="adj2" fmla="val 8123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028563" y="2816944"/>
            <a:ext cx="148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Mass/Niche Audience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681163" y="940883"/>
            <a:ext cx="11439274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cap="all" dirty="0">
                <a:ln>
                  <a:solidFill>
                    <a:schemeClr val="bg1"/>
                  </a:solidFill>
                </a:ln>
                <a:latin typeface="Boink LET" panose="00000400000000000000" pitchFamily="2" charset="0"/>
                <a:ea typeface="+mj-ea"/>
                <a:cs typeface="+mj-cs"/>
              </a:rPr>
              <a:t>Plenary: Bringing the Audience to a Close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ZigZag Education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3432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apor Trail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734</TotalTime>
  <Words>330</Words>
  <Application>Microsoft Office PowerPoint</Application>
  <PresentationFormat>Widescreen</PresentationFormat>
  <Paragraphs>43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Century Gothic</vt:lpstr>
      <vt:lpstr>Calibri</vt:lpstr>
      <vt:lpstr>Boink LET</vt:lpstr>
      <vt:lpstr>Arial</vt:lpstr>
      <vt:lpstr>Vapor Trail</vt:lpstr>
      <vt:lpstr>Crime Drama Audiences</vt:lpstr>
      <vt:lpstr>Learning Outcomes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Ice</dc:creator>
  <cp:lastModifiedBy>Paul Barker</cp:lastModifiedBy>
  <cp:revision>46</cp:revision>
  <cp:lastPrinted>2018-08-15T10:23:57Z</cp:lastPrinted>
  <dcterms:created xsi:type="dcterms:W3CDTF">2017-05-04T08:41:34Z</dcterms:created>
  <dcterms:modified xsi:type="dcterms:W3CDTF">2023-02-22T14:18:00Z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23D4EAD4-166F-4BB7-BF76-9D2DB108F8E9</vt:lpwstr>
  </property>
  <property fmtid="{D5CDD505-2E9C-101B-9397-08002B2CF9AE}" pid="3" name="ArticulatePath">
    <vt:lpwstr>Lesson_04</vt:lpwstr>
  </property>
</Properties>
</file>