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73" r:id="rId4"/>
    <p:sldId id="258" r:id="rId5"/>
    <p:sldId id="260" r:id="rId6"/>
    <p:sldId id="261" r:id="rId7"/>
    <p:sldId id="262" r:id="rId8"/>
    <p:sldId id="259" r:id="rId9"/>
    <p:sldId id="263" r:id="rId10"/>
    <p:sldId id="265" r:id="rId11"/>
    <p:sldId id="269" r:id="rId12"/>
    <p:sldId id="264" r:id="rId13"/>
    <p:sldId id="266" r:id="rId14"/>
    <p:sldId id="270" r:id="rId15"/>
    <p:sldId id="271" r:id="rId16"/>
    <p:sldId id="272" r:id="rId17"/>
  </p:sldIdLst>
  <p:sldSz cx="12192000" cy="6858000"/>
  <p:notesSz cx="6797675" cy="9926638"/>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Boink LET" panose="00000400000000000000" pitchFamily="2" charset="0"/>
      <p:regular r:id="rId28"/>
    </p:embeddedFont>
  </p:embeddedFontLst>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Ice" initials="HI" lastIdx="5" clrIdx="0">
    <p:extLst>
      <p:ext uri="{19B8F6BF-5375-455C-9EA6-DF929625EA0E}">
        <p15:presenceInfo xmlns:p15="http://schemas.microsoft.com/office/powerpoint/2012/main" userId="S-1-5-21-2820689681-846540486-1616979966-1432" providerId="AD"/>
      </p:ext>
    </p:extLst>
  </p:cmAuthor>
  <p:cmAuthor id="2" name="Simon Polidano" initials="SP" lastIdx="6" clrIdx="1">
    <p:extLst>
      <p:ext uri="{19B8F6BF-5375-455C-9EA6-DF929625EA0E}">
        <p15:presenceInfo xmlns:p15="http://schemas.microsoft.com/office/powerpoint/2012/main" userId="S-1-5-21-2820689681-846540486-1616979966-1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3" autoAdjust="0"/>
    <p:restoredTop sz="94660"/>
  </p:normalViewPr>
  <p:slideViewPr>
    <p:cSldViewPr snapToGrid="0">
      <p:cViewPr varScale="1">
        <p:scale>
          <a:sx n="99" d="100"/>
          <a:sy n="99" d="100"/>
        </p:scale>
        <p:origin x="72" y="144"/>
      </p:cViewPr>
      <p:guideLst/>
    </p:cSldViewPr>
  </p:slideViewPr>
  <p:notesTextViewPr>
    <p:cViewPr>
      <p:scale>
        <a:sx n="1" d="1"/>
        <a:sy n="1" d="1"/>
      </p:scale>
      <p:origin x="0" y="0"/>
    </p:cViewPr>
  </p:notesTextViewPr>
  <p:sorterViewPr>
    <p:cViewPr varScale="1">
      <p:scale>
        <a:sx n="100" d="100"/>
        <a:sy n="100" d="100"/>
      </p:scale>
      <p:origin x="0" y="-648"/>
    </p:cViewPr>
  </p:sorterViewPr>
  <p:notesViewPr>
    <p:cSldViewPr snapToGrid="0">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dirty="0" smtClean="0"/>
              <a:t>Lesson 5</a:t>
            </a:r>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en-GB" dirty="0"/>
              <a:t>Page </a:t>
            </a:r>
            <a:fld id="{87EEAF8B-3AD3-4961-A43D-89384FAF75A3}" type="slidenum">
              <a:rPr lang="en-GB"/>
              <a:pPr/>
              <a:t>‹#›</a:t>
            </a:fld>
            <a:r>
              <a:rPr lang="en-GB" dirty="0"/>
              <a:t> of </a:t>
            </a:r>
            <a:r>
              <a:rPr lang="en-GB" dirty="0" smtClean="0"/>
              <a:t>3</a:t>
            </a:r>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dirty="0"/>
              <a:t>GCSE (9–1) </a:t>
            </a:r>
            <a:r>
              <a:rPr lang="en-GB" dirty="0" err="1"/>
              <a:t>Eduqas</a:t>
            </a:r>
            <a:r>
              <a:rPr lang="en-GB" dirty="0"/>
              <a:t> Teaching Pack for Component 2, Section A: Crime Drama</a:t>
            </a: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r>
              <a:rPr lang="en-GB" dirty="0"/>
              <a:t>© </a:t>
            </a:r>
            <a:r>
              <a:rPr lang="en-GB" dirty="0" err="1"/>
              <a:t>ZigZag</a:t>
            </a:r>
            <a:r>
              <a:rPr lang="en-GB" dirty="0"/>
              <a:t> Education, 2018</a:t>
            </a:r>
          </a:p>
        </p:txBody>
      </p:sp>
    </p:spTree>
    <p:custDataLst>
      <p:tags r:id="rId2"/>
    </p:custDataLst>
    <p:extLst>
      <p:ext uri="{BB962C8B-B14F-4D97-AF65-F5344CB8AC3E}">
        <p14:creationId xmlns:p14="http://schemas.microsoft.com/office/powerpoint/2010/main" val="449332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21E9B3-08B3-4B68-936B-498C0F9D25B0}" type="datetimeFigureOut">
              <a:rPr lang="en-GB" smtClean="0"/>
              <a:t>02/10/2018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E2F828-07B2-4A67-A26A-3B2351402978}" type="slidenum">
              <a:rPr lang="en-GB" smtClean="0"/>
              <a:t>‹#›</a:t>
            </a:fld>
            <a:endParaRPr lang="en-GB"/>
          </a:p>
        </p:txBody>
      </p:sp>
    </p:spTree>
    <p:extLst>
      <p:ext uri="{BB962C8B-B14F-4D97-AF65-F5344CB8AC3E}">
        <p14:creationId xmlns:p14="http://schemas.microsoft.com/office/powerpoint/2010/main" val="260861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E2F828-07B2-4A67-A26A-3B2351402978}" type="slidenum">
              <a:rPr lang="en-GB" smtClean="0"/>
              <a:t>1</a:t>
            </a:fld>
            <a:endParaRPr lang="en-GB"/>
          </a:p>
        </p:txBody>
      </p:sp>
    </p:spTree>
    <p:extLst>
      <p:ext uri="{BB962C8B-B14F-4D97-AF65-F5344CB8AC3E}">
        <p14:creationId xmlns:p14="http://schemas.microsoft.com/office/powerpoint/2010/main" val="3021829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3" name="Group 22"/>
          <p:cNvGrpSpPr/>
          <p:nvPr userDrawn="1"/>
        </p:nvGrpSpPr>
        <p:grpSpPr>
          <a:xfrm>
            <a:off x="1303018" y="1182494"/>
            <a:ext cx="9585964" cy="3872106"/>
            <a:chOff x="1371599" y="816864"/>
            <a:chExt cx="9585964" cy="3872106"/>
          </a:xfrm>
        </p:grpSpPr>
        <p:grpSp>
          <p:nvGrpSpPr>
            <p:cNvPr id="20" name="Group 19"/>
            <p:cNvGrpSpPr/>
            <p:nvPr userDrawn="1"/>
          </p:nvGrpSpPr>
          <p:grpSpPr>
            <a:xfrm>
              <a:off x="1371599" y="816864"/>
              <a:ext cx="9585964" cy="3872106"/>
              <a:chOff x="1371599" y="1426108"/>
              <a:chExt cx="9585964" cy="3262862"/>
            </a:xfrm>
          </p:grpSpPr>
          <p:sp>
            <p:nvSpPr>
              <p:cNvPr id="16" name="Rectangle 15"/>
              <p:cNvSpPr/>
              <p:nvPr userDrawn="1"/>
            </p:nvSpPr>
            <p:spPr>
              <a:xfrm>
                <a:off x="1371599" y="1430866"/>
                <a:ext cx="335280" cy="3258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p:cNvSpPr/>
              <p:nvPr userDrawn="1"/>
            </p:nvSpPr>
            <p:spPr>
              <a:xfrm>
                <a:off x="1371600" y="1430866"/>
                <a:ext cx="9585963" cy="2394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p:cNvSpPr/>
              <p:nvPr userDrawn="1"/>
            </p:nvSpPr>
            <p:spPr>
              <a:xfrm>
                <a:off x="1371600" y="4449532"/>
                <a:ext cx="9585963" cy="2394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Rectangle 18"/>
              <p:cNvSpPr/>
              <p:nvPr userDrawn="1"/>
            </p:nvSpPr>
            <p:spPr>
              <a:xfrm>
                <a:off x="10622283" y="1426108"/>
                <a:ext cx="335280" cy="3258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2" name="Rectangle 21"/>
            <p:cNvSpPr/>
            <p:nvPr userDrawn="1"/>
          </p:nvSpPr>
          <p:spPr>
            <a:xfrm>
              <a:off x="1706880" y="1097280"/>
              <a:ext cx="8912352" cy="3301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grpSp>
      <p:sp>
        <p:nvSpPr>
          <p:cNvPr id="2" name="Title 1"/>
          <p:cNvSpPr>
            <a:spLocks noGrp="1"/>
          </p:cNvSpPr>
          <p:nvPr>
            <p:ph type="ctrTitle" hasCustomPrompt="1"/>
          </p:nvPr>
        </p:nvSpPr>
        <p:spPr>
          <a:xfrm>
            <a:off x="1635248" y="1803405"/>
            <a:ext cx="8915403" cy="1825096"/>
          </a:xfrm>
        </p:spPr>
        <p:txBody>
          <a:bodyPr anchor="b">
            <a:normAutofit/>
          </a:bodyPr>
          <a:lstStyle>
            <a:lvl1pPr algn="ctr">
              <a:defRPr sz="6000">
                <a:latin typeface="Boink LET" panose="00000400000000000000" pitchFamily="2" charset="0"/>
              </a:defRPr>
            </a:lvl1pPr>
          </a:lstStyle>
          <a:p>
            <a:r>
              <a:rPr lang="en-US" dirty="0" smtClean="0"/>
              <a:t>Lesson 1</a:t>
            </a:r>
            <a:endParaRPr lang="en-US" dirty="0"/>
          </a:p>
        </p:txBody>
      </p:sp>
      <p:sp>
        <p:nvSpPr>
          <p:cNvPr id="3" name="Subtitle 2"/>
          <p:cNvSpPr>
            <a:spLocks noGrp="1"/>
          </p:cNvSpPr>
          <p:nvPr>
            <p:ph type="subTitle" idx="1" hasCustomPrompt="1"/>
          </p:nvPr>
        </p:nvSpPr>
        <p:spPr>
          <a:xfrm>
            <a:off x="1641348" y="3632201"/>
            <a:ext cx="8909303" cy="685800"/>
          </a:xfrm>
        </p:spPr>
        <p:txBody>
          <a:bodyPr>
            <a:normAutofit/>
          </a:bodyPr>
          <a:lstStyle>
            <a:lvl1pPr marL="0" indent="0" algn="ctr">
              <a:buNone/>
              <a:defRPr sz="3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The Sitcom Genre</a:t>
            </a:r>
            <a:endParaRPr lang="en-US" dirty="0"/>
          </a:p>
        </p:txBody>
      </p:sp>
      <p:sp>
        <p:nvSpPr>
          <p:cNvPr id="5" name="Footer Placeholder 4"/>
          <p:cNvSpPr>
            <a:spLocks noGrp="1"/>
          </p:cNvSpPr>
          <p:nvPr>
            <p:ph type="ftr" sz="quarter" idx="11"/>
          </p:nvPr>
        </p:nvSpPr>
        <p:spPr>
          <a:xfrm>
            <a:off x="0" y="6492875"/>
            <a:ext cx="6400800" cy="365125"/>
          </a:xfrm>
        </p:spPr>
        <p:txBody>
          <a:bodyPr/>
          <a:lstStyle>
            <a:lvl1pPr>
              <a:defRPr>
                <a:solidFill>
                  <a:schemeClr val="bg1"/>
                </a:solidFill>
              </a:defRPr>
            </a:lvl1pPr>
          </a:lstStyle>
          <a:p>
            <a:r>
              <a:rPr lang="en-US" smtClean="0"/>
              <a:t>© ZigZag Education 2018</a:t>
            </a:r>
            <a:endParaRPr lang="en-US" dirty="0"/>
          </a:p>
        </p:txBody>
      </p:sp>
      <p:sp>
        <p:nvSpPr>
          <p:cNvPr id="6" name="Slide Number Placeholder 5"/>
          <p:cNvSpPr>
            <a:spLocks noGrp="1"/>
          </p:cNvSpPr>
          <p:nvPr>
            <p:ph type="sldNum" sz="quarter" idx="12"/>
          </p:nvPr>
        </p:nvSpPr>
        <p:spPr>
          <a:xfrm>
            <a:off x="9528048" y="6561963"/>
            <a:ext cx="2743200" cy="365125"/>
          </a:xfrm>
        </p:spPr>
        <p:txBody>
          <a:bodyPr/>
          <a:lstStyle>
            <a:lvl1pPr>
              <a:defRPr>
                <a:solidFill>
                  <a:schemeClr val="bg1"/>
                </a:solidFill>
              </a:defRPr>
            </a:lvl1pPr>
          </a:lstStyle>
          <a:p>
            <a:fld id="{6D22F896-40B5-4ADD-8801-0D06FADFA095}" type="slidenum">
              <a:rPr lang="en-US" smtClean="0"/>
              <a:pPr/>
              <a:t>‹#›</a:t>
            </a:fld>
            <a:endParaRPr lang="en-US" dirty="0"/>
          </a:p>
        </p:txBody>
      </p:sp>
      <p:pic>
        <p:nvPicPr>
          <p:cNvPr id="21" name="Picture 22" descr="Blue Light, Alarm, Siren, Rescue, Fire, Emergenc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0605" y="330332"/>
            <a:ext cx="1226498" cy="8521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8" descr="Handcuffs, Jail, Prison, Crime, Criminal, Justic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8175210">
            <a:off x="9742661" y="4869437"/>
            <a:ext cx="2669333" cy="19630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p:cNvGrpSpPr/>
          <p:nvPr userDrawn="1"/>
        </p:nvGrpSpPr>
        <p:grpSpPr>
          <a:xfrm>
            <a:off x="426720" y="1517985"/>
            <a:ext cx="11460480" cy="4324821"/>
            <a:chOff x="1371599" y="822510"/>
            <a:chExt cx="9585964" cy="3871727"/>
          </a:xfrm>
        </p:grpSpPr>
        <p:grpSp>
          <p:nvGrpSpPr>
            <p:cNvPr id="13" name="Group 12"/>
            <p:cNvGrpSpPr/>
            <p:nvPr userDrawn="1"/>
          </p:nvGrpSpPr>
          <p:grpSpPr>
            <a:xfrm>
              <a:off x="1371599" y="822510"/>
              <a:ext cx="9585964" cy="3871727"/>
              <a:chOff x="1371599" y="1430866"/>
              <a:chExt cx="9585964" cy="3262543"/>
            </a:xfrm>
          </p:grpSpPr>
          <p:sp>
            <p:nvSpPr>
              <p:cNvPr id="15" name="Rectangle 14"/>
              <p:cNvSpPr/>
              <p:nvPr userDrawn="1"/>
            </p:nvSpPr>
            <p:spPr>
              <a:xfrm>
                <a:off x="1371599" y="1430866"/>
                <a:ext cx="335280" cy="3258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ectangle 15"/>
              <p:cNvSpPr/>
              <p:nvPr userDrawn="1"/>
            </p:nvSpPr>
            <p:spPr>
              <a:xfrm>
                <a:off x="1371600" y="1430866"/>
                <a:ext cx="9585963" cy="2394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p:cNvSpPr/>
              <p:nvPr userDrawn="1"/>
            </p:nvSpPr>
            <p:spPr>
              <a:xfrm>
                <a:off x="1371600" y="4449532"/>
                <a:ext cx="9585963" cy="2394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p:cNvSpPr/>
              <p:nvPr userDrawn="1"/>
            </p:nvSpPr>
            <p:spPr>
              <a:xfrm>
                <a:off x="10622283" y="1435305"/>
                <a:ext cx="335280" cy="3258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4" name="Rectangle 13"/>
            <p:cNvSpPr/>
            <p:nvPr userDrawn="1"/>
          </p:nvSpPr>
          <p:spPr>
            <a:xfrm>
              <a:off x="1706880" y="1097280"/>
              <a:ext cx="8912352" cy="3301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grpSp>
      <p:sp>
        <p:nvSpPr>
          <p:cNvPr id="2" name="Title 1"/>
          <p:cNvSpPr>
            <a:spLocks noGrp="1"/>
          </p:cNvSpPr>
          <p:nvPr>
            <p:ph type="title"/>
          </p:nvPr>
        </p:nvSpPr>
        <p:spPr>
          <a:xfrm>
            <a:off x="3429000" y="574575"/>
            <a:ext cx="8610600" cy="1293028"/>
          </a:xfrm>
        </p:spPr>
        <p:txBody>
          <a:bodyPr>
            <a:noAutofit/>
          </a:bodyPr>
          <a:lstStyle>
            <a:lvl1pPr algn="ctr" defTabSz="914400" rtl="0" eaLnBrk="1" latinLnBrk="0" hangingPunct="1">
              <a:lnSpc>
                <a:spcPct val="90000"/>
              </a:lnSpc>
              <a:spcBef>
                <a:spcPct val="0"/>
              </a:spcBef>
              <a:buNone/>
              <a:defRPr lang="en-US" sz="4000" kern="1200" cap="all" baseline="0" dirty="0">
                <a:solidFill>
                  <a:schemeClr val="tx1"/>
                </a:solidFill>
                <a:latin typeface="Boink LET" panose="00000400000000000000" pitchFamily="2" charset="0"/>
                <a:ea typeface="+mj-ea"/>
                <a:cs typeface="+mj-cs"/>
              </a:defRPr>
            </a:lvl1pPr>
          </a:lstStyle>
          <a:p>
            <a:r>
              <a:rPr lang="en-US" dirty="0" smtClean="0"/>
              <a:t>Click to edit Master title style</a:t>
            </a:r>
            <a:endParaRPr lang="en-US" dirty="0"/>
          </a:p>
        </p:txBody>
      </p:sp>
      <p:sp>
        <p:nvSpPr>
          <p:cNvPr id="10" name="Footer Placeholder 4"/>
          <p:cNvSpPr>
            <a:spLocks noGrp="1"/>
          </p:cNvSpPr>
          <p:nvPr>
            <p:ph type="ftr" sz="quarter" idx="11"/>
          </p:nvPr>
        </p:nvSpPr>
        <p:spPr>
          <a:xfrm>
            <a:off x="0" y="6492875"/>
            <a:ext cx="6400800" cy="365125"/>
          </a:xfrm>
        </p:spPr>
        <p:txBody>
          <a:bodyPr/>
          <a:lstStyle>
            <a:lvl1pPr>
              <a:defRPr>
                <a:solidFill>
                  <a:schemeClr val="tx1"/>
                </a:solidFill>
              </a:defRPr>
            </a:lvl1pPr>
          </a:lstStyle>
          <a:p>
            <a:r>
              <a:rPr lang="en-US" smtClean="0"/>
              <a:t>© ZigZag Education 2018</a:t>
            </a:r>
            <a:endParaRPr lang="en-US" dirty="0"/>
          </a:p>
        </p:txBody>
      </p:sp>
      <p:sp>
        <p:nvSpPr>
          <p:cNvPr id="11" name="Slide Number Placeholder 5"/>
          <p:cNvSpPr txBox="1">
            <a:spLocks/>
          </p:cNvSpPr>
          <p:nvPr userDrawn="1"/>
        </p:nvSpPr>
        <p:spPr>
          <a:xfrm>
            <a:off x="9528048" y="6561963"/>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
        <p:nvSpPr>
          <p:cNvPr id="3" name="Content Placeholder 2"/>
          <p:cNvSpPr>
            <a:spLocks noGrp="1"/>
          </p:cNvSpPr>
          <p:nvPr>
            <p:ph idx="1"/>
          </p:nvPr>
        </p:nvSpPr>
        <p:spPr>
          <a:xfrm>
            <a:off x="831210" y="1823192"/>
            <a:ext cx="10820400" cy="4024125"/>
          </a:xfrm>
        </p:spPr>
        <p:txBody>
          <a:bodyPr>
            <a:normAutofit/>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9" name="Picture 28" descr="Handcuffs, Jail, Prison, Crime, Criminal, Justic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8175210">
            <a:off x="10507604" y="5447273"/>
            <a:ext cx="1889692" cy="13897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 ZigZag Education 2018</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pic>
        <p:nvPicPr>
          <p:cNvPr id="9" name="Picture 8" descr="C2-HD-BTM.png"/>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5070764"/>
            <a:ext cx="12192000" cy="1787236"/>
          </a:xfrm>
          <a:prstGeom prst="rect">
            <a:avLst/>
          </a:prstGeom>
        </p:spPr>
      </p:pic>
      <p:pic>
        <p:nvPicPr>
          <p:cNvPr id="10" name="Picture 9" descr="C2-HD-TOP.png"/>
          <p:cNvPicPr>
            <a:picLocks noChangeAspect="1"/>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1875"/>
            <a:ext cx="12192000" cy="1176848"/>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5248" y="1803404"/>
            <a:ext cx="8915403" cy="2037517"/>
          </a:xfrm>
        </p:spPr>
        <p:txBody>
          <a:bodyPr>
            <a:normAutofit fontScale="90000"/>
          </a:bodyPr>
          <a:lstStyle/>
          <a:p>
            <a:r>
              <a:rPr lang="en-GB" dirty="0" smtClean="0"/>
              <a:t>Media Language, </a:t>
            </a:r>
            <a:r>
              <a:rPr lang="en-GB" dirty="0" err="1" smtClean="0"/>
              <a:t>PARt</a:t>
            </a:r>
            <a:r>
              <a:rPr lang="en-GB" dirty="0" smtClean="0"/>
              <a:t> 1 Crime Drama Conventions</a:t>
            </a:r>
            <a:endParaRPr lang="en-GB" dirty="0"/>
          </a:p>
        </p:txBody>
      </p:sp>
      <p:sp>
        <p:nvSpPr>
          <p:cNvPr id="3" name="Subtitle 2"/>
          <p:cNvSpPr>
            <a:spLocks noGrp="1"/>
          </p:cNvSpPr>
          <p:nvPr>
            <p:ph type="subTitle" idx="1"/>
          </p:nvPr>
        </p:nvSpPr>
        <p:spPr>
          <a:xfrm>
            <a:off x="1641348" y="3840922"/>
            <a:ext cx="8909303" cy="685800"/>
          </a:xfrm>
        </p:spPr>
        <p:txBody>
          <a:bodyPr/>
          <a:lstStyle/>
          <a:p>
            <a:r>
              <a:rPr lang="en-GB" dirty="0" smtClean="0"/>
              <a:t>Lesson 5</a:t>
            </a:r>
            <a:endParaRPr lang="en-GB" dirty="0"/>
          </a:p>
        </p:txBody>
      </p:sp>
      <p:sp>
        <p:nvSpPr>
          <p:cNvPr id="4" name="Footer Placeholder 3"/>
          <p:cNvSpPr>
            <a:spLocks noGrp="1"/>
          </p:cNvSpPr>
          <p:nvPr>
            <p:ph type="ftr" sz="quarter" idx="11"/>
          </p:nvPr>
        </p:nvSpPr>
        <p:spPr/>
        <p:txBody>
          <a:bodyPr/>
          <a:lstStyle/>
          <a:p>
            <a:r>
              <a:rPr lang="en-US" smtClean="0"/>
              <a:t>© ZigZag Education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1</a:t>
            </a:fld>
            <a:endParaRPr lang="en-US" dirty="0"/>
          </a:p>
        </p:txBody>
      </p:sp>
    </p:spTree>
    <p:custDataLst>
      <p:tags r:id="rId1"/>
    </p:custDataLst>
    <p:extLst>
      <p:ext uri="{BB962C8B-B14F-4D97-AF65-F5344CB8AC3E}">
        <p14:creationId xmlns:p14="http://schemas.microsoft.com/office/powerpoint/2010/main" val="421843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loud Callout 36"/>
          <p:cNvSpPr/>
          <p:nvPr/>
        </p:nvSpPr>
        <p:spPr>
          <a:xfrm rot="1173892">
            <a:off x="1875992" y="3228853"/>
            <a:ext cx="2238192" cy="1639086"/>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30308" y="1845694"/>
            <a:ext cx="10480813" cy="461665"/>
          </a:xfrm>
          <a:prstGeom prst="rect">
            <a:avLst/>
          </a:prstGeom>
          <a:noFill/>
        </p:spPr>
        <p:txBody>
          <a:bodyPr wrap="square" rtlCol="0">
            <a:spAutoFit/>
          </a:bodyPr>
          <a:lstStyle/>
          <a:p>
            <a:pPr algn="ctr"/>
            <a:r>
              <a:rPr lang="en-GB" sz="2400" b="1" dirty="0" smtClean="0"/>
              <a:t>Similarities!</a:t>
            </a:r>
            <a:endParaRPr lang="en-GB" sz="2400" b="1" dirty="0"/>
          </a:p>
        </p:txBody>
      </p:sp>
      <p:sp>
        <p:nvSpPr>
          <p:cNvPr id="11" name="Cloud Callout 10"/>
          <p:cNvSpPr/>
          <p:nvPr/>
        </p:nvSpPr>
        <p:spPr>
          <a:xfrm rot="1173892">
            <a:off x="8947144" y="1818589"/>
            <a:ext cx="2390111" cy="1748989"/>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984056" y="2153346"/>
            <a:ext cx="2305688" cy="1169551"/>
          </a:xfrm>
          <a:prstGeom prst="rect">
            <a:avLst/>
          </a:prstGeom>
          <a:noFill/>
        </p:spPr>
        <p:txBody>
          <a:bodyPr wrap="square" rtlCol="0">
            <a:spAutoFit/>
          </a:bodyPr>
          <a:lstStyle/>
          <a:p>
            <a:pPr algn="ctr"/>
            <a:r>
              <a:rPr lang="en-GB" sz="1400" i="1" dirty="0" smtClean="0"/>
              <a:t>Luther</a:t>
            </a:r>
            <a:r>
              <a:rPr lang="en-GB" sz="1400" dirty="0" smtClean="0"/>
              <a:t> = single detective </a:t>
            </a:r>
          </a:p>
          <a:p>
            <a:pPr algn="ctr"/>
            <a:endParaRPr lang="en-GB" sz="1400" dirty="0" smtClean="0"/>
          </a:p>
          <a:p>
            <a:pPr algn="ctr"/>
            <a:r>
              <a:rPr lang="en-GB" sz="1400" i="1" dirty="0" smtClean="0"/>
              <a:t>The Sweeney </a:t>
            </a:r>
            <a:r>
              <a:rPr lang="en-GB" sz="1400" dirty="0" smtClean="0"/>
              <a:t>= buddy cop </a:t>
            </a:r>
          </a:p>
          <a:p>
            <a:pPr algn="ctr"/>
            <a:endParaRPr lang="en-GB" sz="1400" dirty="0"/>
          </a:p>
        </p:txBody>
      </p:sp>
      <p:sp>
        <p:nvSpPr>
          <p:cNvPr id="15" name="Cloud Callout 14"/>
          <p:cNvSpPr/>
          <p:nvPr/>
        </p:nvSpPr>
        <p:spPr>
          <a:xfrm rot="1173892">
            <a:off x="6751625" y="2608955"/>
            <a:ext cx="2444953" cy="1993967"/>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loud Callout 29"/>
          <p:cNvSpPr/>
          <p:nvPr/>
        </p:nvSpPr>
        <p:spPr>
          <a:xfrm rot="1173892">
            <a:off x="844316" y="1947767"/>
            <a:ext cx="1861295" cy="1399233"/>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27155" y="2030753"/>
            <a:ext cx="2006306" cy="1077218"/>
          </a:xfrm>
          <a:prstGeom prst="rect">
            <a:avLst/>
          </a:prstGeom>
          <a:noFill/>
        </p:spPr>
        <p:txBody>
          <a:bodyPr wrap="square" rtlCol="0">
            <a:spAutoFit/>
          </a:bodyPr>
          <a:lstStyle/>
          <a:p>
            <a:pPr algn="ctr"/>
            <a:r>
              <a:rPr lang="en-GB" sz="1600" dirty="0" smtClean="0"/>
              <a:t>Opening sequences with similar style and focus</a:t>
            </a:r>
            <a:endParaRPr lang="en-GB" sz="1600" dirty="0"/>
          </a:p>
        </p:txBody>
      </p:sp>
      <p:sp>
        <p:nvSpPr>
          <p:cNvPr id="27" name="Cloud Callout 26"/>
          <p:cNvSpPr/>
          <p:nvPr/>
        </p:nvSpPr>
        <p:spPr>
          <a:xfrm rot="1173892">
            <a:off x="2654490" y="1851924"/>
            <a:ext cx="2104044" cy="1463951"/>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2680241" y="2171672"/>
            <a:ext cx="2087798" cy="830997"/>
          </a:xfrm>
          <a:prstGeom prst="rect">
            <a:avLst/>
          </a:prstGeom>
          <a:noFill/>
        </p:spPr>
        <p:txBody>
          <a:bodyPr wrap="square" rtlCol="0">
            <a:spAutoFit/>
          </a:bodyPr>
          <a:lstStyle/>
          <a:p>
            <a:pPr algn="ctr"/>
            <a:r>
              <a:rPr lang="en-GB" sz="1600" dirty="0" smtClean="0"/>
              <a:t>Use of tense music (to different degrees)</a:t>
            </a:r>
            <a:endParaRPr lang="en-GB" sz="1600" dirty="0"/>
          </a:p>
        </p:txBody>
      </p:sp>
      <p:sp>
        <p:nvSpPr>
          <p:cNvPr id="25" name="Cloud Callout 24"/>
          <p:cNvSpPr/>
          <p:nvPr/>
        </p:nvSpPr>
        <p:spPr>
          <a:xfrm rot="1173892">
            <a:off x="4079003" y="3442960"/>
            <a:ext cx="3022780" cy="2050584"/>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225373" y="3618256"/>
            <a:ext cx="2803116" cy="1754326"/>
          </a:xfrm>
          <a:prstGeom prst="rect">
            <a:avLst/>
          </a:prstGeom>
          <a:noFill/>
        </p:spPr>
        <p:txBody>
          <a:bodyPr wrap="square" rtlCol="0">
            <a:spAutoFit/>
          </a:bodyPr>
          <a:lstStyle/>
          <a:p>
            <a:pPr algn="ctr"/>
            <a:r>
              <a:rPr lang="en-GB" dirty="0" smtClean="0"/>
              <a:t>Typical law-enforcement settings established in the first episode (police stations, police cars, etc.)</a:t>
            </a:r>
            <a:endParaRPr lang="en-GB" dirty="0"/>
          </a:p>
        </p:txBody>
      </p:sp>
      <p:sp>
        <p:nvSpPr>
          <p:cNvPr id="16" name="TextBox 15"/>
          <p:cNvSpPr txBox="1"/>
          <p:nvPr/>
        </p:nvSpPr>
        <p:spPr>
          <a:xfrm>
            <a:off x="6822672" y="2960869"/>
            <a:ext cx="2341728" cy="1384995"/>
          </a:xfrm>
          <a:prstGeom prst="rect">
            <a:avLst/>
          </a:prstGeom>
          <a:noFill/>
        </p:spPr>
        <p:txBody>
          <a:bodyPr wrap="square" rtlCol="0">
            <a:spAutoFit/>
          </a:bodyPr>
          <a:lstStyle/>
          <a:p>
            <a:pPr algn="ctr"/>
            <a:r>
              <a:rPr lang="en-GB" sz="1400" dirty="0" smtClean="0"/>
              <a:t>Although made at different times, both dramas are set in contemporary London at the same time in which they were made</a:t>
            </a:r>
            <a:endParaRPr lang="en-GB" sz="1400" dirty="0"/>
          </a:p>
        </p:txBody>
      </p:sp>
      <p:sp>
        <p:nvSpPr>
          <p:cNvPr id="28" name="Cloud Callout 27"/>
          <p:cNvSpPr/>
          <p:nvPr/>
        </p:nvSpPr>
        <p:spPr>
          <a:xfrm rot="1173892">
            <a:off x="9075521" y="3755995"/>
            <a:ext cx="1993492" cy="157939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037221" y="3548565"/>
            <a:ext cx="2063185" cy="923330"/>
          </a:xfrm>
          <a:prstGeom prst="rect">
            <a:avLst/>
          </a:prstGeom>
          <a:noFill/>
        </p:spPr>
        <p:txBody>
          <a:bodyPr wrap="square" rtlCol="0">
            <a:spAutoFit/>
          </a:bodyPr>
          <a:lstStyle/>
          <a:p>
            <a:pPr algn="ctr"/>
            <a:r>
              <a:rPr lang="en-GB" dirty="0" smtClean="0"/>
              <a:t>Both Luther and Regan are ‘hard cops’</a:t>
            </a:r>
            <a:endParaRPr lang="en-GB" dirty="0"/>
          </a:p>
        </p:txBody>
      </p:sp>
      <p:sp>
        <p:nvSpPr>
          <p:cNvPr id="29" name="TextBox 28"/>
          <p:cNvSpPr txBox="1"/>
          <p:nvPr/>
        </p:nvSpPr>
        <p:spPr>
          <a:xfrm>
            <a:off x="9147346" y="4042882"/>
            <a:ext cx="1782681" cy="923330"/>
          </a:xfrm>
          <a:prstGeom prst="rect">
            <a:avLst/>
          </a:prstGeom>
          <a:noFill/>
        </p:spPr>
        <p:txBody>
          <a:bodyPr wrap="square" rtlCol="0">
            <a:spAutoFit/>
          </a:bodyPr>
          <a:lstStyle/>
          <a:p>
            <a:pPr algn="ctr"/>
            <a:r>
              <a:rPr lang="en-GB" dirty="0" smtClean="0"/>
              <a:t>Both dramas deal with serious crimes</a:t>
            </a:r>
            <a:endParaRPr lang="en-GB" dirty="0"/>
          </a:p>
        </p:txBody>
      </p:sp>
      <p:sp>
        <p:nvSpPr>
          <p:cNvPr id="13" name="Cloud Callout 12"/>
          <p:cNvSpPr/>
          <p:nvPr/>
        </p:nvSpPr>
        <p:spPr>
          <a:xfrm rot="1173892">
            <a:off x="4714734" y="2260568"/>
            <a:ext cx="1583922" cy="116498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714334" y="2410095"/>
            <a:ext cx="1584022" cy="646331"/>
          </a:xfrm>
          <a:prstGeom prst="rect">
            <a:avLst/>
          </a:prstGeom>
          <a:noFill/>
        </p:spPr>
        <p:txBody>
          <a:bodyPr wrap="square" rtlCol="0">
            <a:spAutoFit/>
          </a:bodyPr>
          <a:lstStyle/>
          <a:p>
            <a:pPr algn="ctr"/>
            <a:r>
              <a:rPr lang="en-GB" dirty="0" smtClean="0"/>
              <a:t>London (setting)</a:t>
            </a:r>
            <a:endParaRPr lang="en-GB" dirty="0"/>
          </a:p>
        </p:txBody>
      </p:sp>
      <p:sp>
        <p:nvSpPr>
          <p:cNvPr id="39" name="Cloud Callout 38"/>
          <p:cNvSpPr/>
          <p:nvPr/>
        </p:nvSpPr>
        <p:spPr>
          <a:xfrm rot="1173892">
            <a:off x="700824" y="4186958"/>
            <a:ext cx="1853770" cy="137429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722181" y="4374899"/>
            <a:ext cx="1871883" cy="923330"/>
          </a:xfrm>
          <a:prstGeom prst="rect">
            <a:avLst/>
          </a:prstGeom>
          <a:noFill/>
        </p:spPr>
        <p:txBody>
          <a:bodyPr wrap="square" rtlCol="0">
            <a:spAutoFit/>
          </a:bodyPr>
          <a:lstStyle/>
          <a:p>
            <a:pPr algn="ctr"/>
            <a:r>
              <a:rPr lang="en-GB" dirty="0" smtClean="0"/>
              <a:t>Same/similar episode duration</a:t>
            </a:r>
            <a:endParaRPr lang="en-GB" dirty="0"/>
          </a:p>
        </p:txBody>
      </p:sp>
      <p:sp>
        <p:nvSpPr>
          <p:cNvPr id="33" name="Title 1"/>
          <p:cNvSpPr>
            <a:spLocks noGrp="1"/>
          </p:cNvSpPr>
          <p:nvPr>
            <p:ph type="title"/>
          </p:nvPr>
        </p:nvSpPr>
        <p:spPr>
          <a:xfrm>
            <a:off x="1666161" y="612068"/>
            <a:ext cx="10330070" cy="1293028"/>
          </a:xfrm>
        </p:spPr>
        <p:txBody>
          <a:bodyPr/>
          <a:lstStyle/>
          <a:p>
            <a:r>
              <a:rPr lang="en-GB" dirty="0">
                <a:ln>
                  <a:solidFill>
                    <a:schemeClr val="bg1"/>
                  </a:solidFill>
                </a:ln>
              </a:rPr>
              <a:t>Task 2: Eat. Sleep. Convention. Repeat.</a:t>
            </a: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1072395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88" y="1890262"/>
            <a:ext cx="10480813" cy="461665"/>
          </a:xfrm>
          <a:prstGeom prst="rect">
            <a:avLst/>
          </a:prstGeom>
          <a:noFill/>
        </p:spPr>
        <p:txBody>
          <a:bodyPr wrap="square" rtlCol="0">
            <a:spAutoFit/>
          </a:bodyPr>
          <a:lstStyle/>
          <a:p>
            <a:pPr algn="ctr"/>
            <a:r>
              <a:rPr lang="en-GB" sz="2400" b="1" dirty="0" smtClean="0"/>
              <a:t>Differences!</a:t>
            </a:r>
            <a:endParaRPr lang="en-GB" sz="2400" b="1" dirty="0"/>
          </a:p>
        </p:txBody>
      </p:sp>
      <p:sp>
        <p:nvSpPr>
          <p:cNvPr id="34" name="Cloud Callout 33"/>
          <p:cNvSpPr/>
          <p:nvPr/>
        </p:nvSpPr>
        <p:spPr>
          <a:xfrm rot="1173892">
            <a:off x="8576504" y="3718601"/>
            <a:ext cx="2286931" cy="1713187"/>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Callout 14"/>
          <p:cNvSpPr/>
          <p:nvPr/>
        </p:nvSpPr>
        <p:spPr>
          <a:xfrm rot="1173892">
            <a:off x="8844912" y="1833901"/>
            <a:ext cx="2975844" cy="2052417"/>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9186333" y="2057067"/>
            <a:ext cx="2413970" cy="1477328"/>
          </a:xfrm>
          <a:prstGeom prst="rect">
            <a:avLst/>
          </a:prstGeom>
          <a:noFill/>
        </p:spPr>
        <p:txBody>
          <a:bodyPr wrap="square" rtlCol="0">
            <a:spAutoFit/>
          </a:bodyPr>
          <a:lstStyle/>
          <a:p>
            <a:pPr algn="ctr"/>
            <a:r>
              <a:rPr lang="en-GB" i="1" dirty="0" smtClean="0"/>
              <a:t>Luther</a:t>
            </a:r>
            <a:r>
              <a:rPr lang="en-GB" dirty="0" smtClean="0"/>
              <a:t> is a single detective crime drama, while </a:t>
            </a:r>
          </a:p>
          <a:p>
            <a:pPr algn="ctr"/>
            <a:r>
              <a:rPr lang="en-GB" i="1" dirty="0" smtClean="0"/>
              <a:t>The Sweeney </a:t>
            </a:r>
            <a:r>
              <a:rPr lang="en-GB" dirty="0" smtClean="0"/>
              <a:t>is a buddy cop drama</a:t>
            </a:r>
            <a:endParaRPr lang="en-GB" dirty="0"/>
          </a:p>
        </p:txBody>
      </p:sp>
      <p:sp>
        <p:nvSpPr>
          <p:cNvPr id="19" name="Cloud Callout 18"/>
          <p:cNvSpPr/>
          <p:nvPr/>
        </p:nvSpPr>
        <p:spPr>
          <a:xfrm rot="1173892">
            <a:off x="3430135" y="3189385"/>
            <a:ext cx="3022780" cy="2050584"/>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8645269" y="3978836"/>
            <a:ext cx="2204139" cy="1200329"/>
          </a:xfrm>
          <a:prstGeom prst="rect">
            <a:avLst/>
          </a:prstGeom>
          <a:noFill/>
        </p:spPr>
        <p:txBody>
          <a:bodyPr wrap="square" rtlCol="0">
            <a:spAutoFit/>
          </a:bodyPr>
          <a:lstStyle/>
          <a:p>
            <a:pPr algn="ctr"/>
            <a:r>
              <a:rPr lang="en-GB" i="1" dirty="0" smtClean="0"/>
              <a:t>Luther </a:t>
            </a:r>
            <a:r>
              <a:rPr lang="en-GB" dirty="0" smtClean="0"/>
              <a:t>has a diverse cast, </a:t>
            </a:r>
          </a:p>
          <a:p>
            <a:pPr algn="ctr"/>
            <a:r>
              <a:rPr lang="en-GB" i="1" dirty="0" smtClean="0"/>
              <a:t>The Sweeney </a:t>
            </a:r>
            <a:r>
              <a:rPr lang="en-GB" dirty="0" smtClean="0"/>
              <a:t>does not</a:t>
            </a:r>
          </a:p>
        </p:txBody>
      </p:sp>
      <p:sp>
        <p:nvSpPr>
          <p:cNvPr id="21" name="Cloud Callout 20"/>
          <p:cNvSpPr/>
          <p:nvPr/>
        </p:nvSpPr>
        <p:spPr>
          <a:xfrm rot="1173892">
            <a:off x="653340" y="3251145"/>
            <a:ext cx="3109553" cy="2259927"/>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Cloud Callout 26"/>
          <p:cNvSpPr/>
          <p:nvPr/>
        </p:nvSpPr>
        <p:spPr>
          <a:xfrm rot="1173892">
            <a:off x="1830945" y="1735794"/>
            <a:ext cx="2337472" cy="1796132"/>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loud Callout 16"/>
          <p:cNvSpPr/>
          <p:nvPr/>
        </p:nvSpPr>
        <p:spPr>
          <a:xfrm rot="1173892">
            <a:off x="6237909" y="2369389"/>
            <a:ext cx="2751983" cy="220182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2047701" y="1984680"/>
            <a:ext cx="2068583" cy="1477328"/>
          </a:xfrm>
          <a:prstGeom prst="rect">
            <a:avLst/>
          </a:prstGeom>
          <a:noFill/>
        </p:spPr>
        <p:txBody>
          <a:bodyPr wrap="square" rtlCol="0">
            <a:spAutoFit/>
          </a:bodyPr>
          <a:lstStyle/>
          <a:p>
            <a:pPr algn="ctr"/>
            <a:r>
              <a:rPr lang="en-GB" i="1" dirty="0" smtClean="0"/>
              <a:t>Luther </a:t>
            </a:r>
            <a:r>
              <a:rPr lang="en-GB" dirty="0" smtClean="0"/>
              <a:t>is</a:t>
            </a:r>
            <a:r>
              <a:rPr lang="en-GB" i="1" dirty="0" smtClean="0"/>
              <a:t> </a:t>
            </a:r>
            <a:r>
              <a:rPr lang="en-GB" dirty="0" smtClean="0"/>
              <a:t>set in 2010s London; </a:t>
            </a:r>
            <a:r>
              <a:rPr lang="en-GB" i="1" dirty="0"/>
              <a:t>T</a:t>
            </a:r>
            <a:r>
              <a:rPr lang="en-GB" i="1" dirty="0" smtClean="0"/>
              <a:t>he Sweeney </a:t>
            </a:r>
            <a:r>
              <a:rPr lang="en-GB" dirty="0" smtClean="0"/>
              <a:t>is set in 1970s London</a:t>
            </a:r>
            <a:endParaRPr lang="en-GB" dirty="0"/>
          </a:p>
        </p:txBody>
      </p:sp>
      <p:sp>
        <p:nvSpPr>
          <p:cNvPr id="23" name="Title 1"/>
          <p:cNvSpPr>
            <a:spLocks noGrp="1"/>
          </p:cNvSpPr>
          <p:nvPr>
            <p:ph type="title"/>
          </p:nvPr>
        </p:nvSpPr>
        <p:spPr>
          <a:xfrm>
            <a:off x="1671030" y="613075"/>
            <a:ext cx="10330070" cy="1293028"/>
          </a:xfrm>
        </p:spPr>
        <p:txBody>
          <a:bodyPr/>
          <a:lstStyle/>
          <a:p>
            <a:r>
              <a:rPr lang="en-GB" dirty="0">
                <a:ln>
                  <a:solidFill>
                    <a:schemeClr val="bg1"/>
                  </a:solidFill>
                </a:ln>
              </a:rPr>
              <a:t>Task 2: Eat. Sleep. Convention. Repeat.</a:t>
            </a:r>
          </a:p>
        </p:txBody>
      </p:sp>
      <p:sp>
        <p:nvSpPr>
          <p:cNvPr id="26" name="TextBox 25"/>
          <p:cNvSpPr txBox="1"/>
          <p:nvPr/>
        </p:nvSpPr>
        <p:spPr>
          <a:xfrm>
            <a:off x="3675940" y="3519244"/>
            <a:ext cx="2646838" cy="1600438"/>
          </a:xfrm>
          <a:prstGeom prst="rect">
            <a:avLst/>
          </a:prstGeom>
          <a:noFill/>
        </p:spPr>
        <p:txBody>
          <a:bodyPr wrap="square" rtlCol="0">
            <a:spAutoFit/>
          </a:bodyPr>
          <a:lstStyle/>
          <a:p>
            <a:pPr algn="ctr"/>
            <a:r>
              <a:rPr lang="en-GB" sz="1600" dirty="0" smtClean="0"/>
              <a:t>In </a:t>
            </a:r>
            <a:r>
              <a:rPr lang="en-GB" sz="1600" i="1" dirty="0"/>
              <a:t>T</a:t>
            </a:r>
            <a:r>
              <a:rPr lang="en-GB" sz="1600" i="1" dirty="0" smtClean="0"/>
              <a:t>he Sweeney, </a:t>
            </a:r>
            <a:r>
              <a:rPr lang="en-GB" sz="1600" dirty="0" smtClean="0"/>
              <a:t>women are not given very significant roles, while in </a:t>
            </a:r>
            <a:r>
              <a:rPr lang="en-GB" sz="1600" i="1" dirty="0" smtClean="0"/>
              <a:t>Luther </a:t>
            </a:r>
            <a:r>
              <a:rPr lang="en-GB" sz="1600" dirty="0" smtClean="0"/>
              <a:t>women are seen more as </a:t>
            </a:r>
            <a:r>
              <a:rPr lang="en-GB" sz="1600" i="1" dirty="0" smtClean="0"/>
              <a:t>femmes fatales</a:t>
            </a:r>
            <a:endParaRPr lang="en-GB" sz="1600" i="1" dirty="0"/>
          </a:p>
          <a:p>
            <a:pPr algn="ctr"/>
            <a:endParaRPr lang="en-GB" dirty="0"/>
          </a:p>
        </p:txBody>
      </p:sp>
      <p:sp>
        <p:nvSpPr>
          <p:cNvPr id="28" name="TextBox 27"/>
          <p:cNvSpPr txBox="1"/>
          <p:nvPr/>
        </p:nvSpPr>
        <p:spPr>
          <a:xfrm>
            <a:off x="898852" y="3621601"/>
            <a:ext cx="2690482" cy="1815882"/>
          </a:xfrm>
          <a:prstGeom prst="rect">
            <a:avLst/>
          </a:prstGeom>
          <a:noFill/>
        </p:spPr>
        <p:txBody>
          <a:bodyPr wrap="square" rtlCol="0">
            <a:spAutoFit/>
          </a:bodyPr>
          <a:lstStyle/>
          <a:p>
            <a:pPr algn="ctr"/>
            <a:r>
              <a:rPr lang="en-GB" sz="1600" dirty="0" smtClean="0"/>
              <a:t>While both set episodes have a key action sequence, in </a:t>
            </a:r>
            <a:r>
              <a:rPr lang="en-GB" sz="1600" i="1" dirty="0" smtClean="0"/>
              <a:t>Luther</a:t>
            </a:r>
            <a:r>
              <a:rPr lang="en-GB" sz="1600" dirty="0" smtClean="0"/>
              <a:t> it is at the beginning, while in </a:t>
            </a:r>
            <a:r>
              <a:rPr lang="en-GB" sz="1600" i="1" dirty="0" smtClean="0"/>
              <a:t>The Sweeney</a:t>
            </a:r>
            <a:r>
              <a:rPr lang="en-GB" sz="1600" dirty="0" smtClean="0"/>
              <a:t> it is at the end</a:t>
            </a:r>
            <a:endParaRPr lang="en-GB" sz="1600" dirty="0"/>
          </a:p>
          <a:p>
            <a:pPr algn="ctr"/>
            <a:endParaRPr lang="en-GB" sz="1600" dirty="0"/>
          </a:p>
        </p:txBody>
      </p:sp>
      <p:sp>
        <p:nvSpPr>
          <p:cNvPr id="16" name="TextBox 15"/>
          <p:cNvSpPr txBox="1"/>
          <p:nvPr/>
        </p:nvSpPr>
        <p:spPr>
          <a:xfrm>
            <a:off x="6386564" y="2682258"/>
            <a:ext cx="2644366" cy="1569660"/>
          </a:xfrm>
          <a:prstGeom prst="rect">
            <a:avLst/>
          </a:prstGeom>
          <a:noFill/>
        </p:spPr>
        <p:txBody>
          <a:bodyPr wrap="square" rtlCol="0">
            <a:spAutoFit/>
          </a:bodyPr>
          <a:lstStyle/>
          <a:p>
            <a:pPr algn="ctr"/>
            <a:r>
              <a:rPr lang="en-GB" sz="1600" dirty="0" smtClean="0"/>
              <a:t>Action is presented in different ways. </a:t>
            </a:r>
            <a:r>
              <a:rPr lang="en-GB" sz="1600" i="1" dirty="0" smtClean="0"/>
              <a:t>Luther</a:t>
            </a:r>
            <a:r>
              <a:rPr lang="en-GB" sz="1600" dirty="0" smtClean="0"/>
              <a:t> has some fast-paced editing, while editing in </a:t>
            </a:r>
            <a:r>
              <a:rPr lang="en-GB" sz="1600" i="1" dirty="0" smtClean="0"/>
              <a:t>The Sweeney</a:t>
            </a:r>
            <a:r>
              <a:rPr lang="en-GB" sz="1600" dirty="0" smtClean="0"/>
              <a:t> is slower but more continuous</a:t>
            </a:r>
            <a:endParaRPr lang="en-GB" sz="1600" dirty="0"/>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1393146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What was easier to find – the similarities or the differences?</a:t>
            </a:r>
            <a:endParaRPr lang="en-GB" b="1" dirty="0"/>
          </a:p>
          <a:p>
            <a:pPr marL="0" indent="0">
              <a:buNone/>
            </a:pPr>
            <a:endParaRPr lang="en-GB" b="1" dirty="0" smtClean="0"/>
          </a:p>
          <a:p>
            <a:pPr marL="0" indent="0">
              <a:buNone/>
            </a:pPr>
            <a:r>
              <a:rPr lang="en-GB" b="1" dirty="0" smtClean="0"/>
              <a:t>Why?</a:t>
            </a:r>
          </a:p>
        </p:txBody>
      </p:sp>
      <p:sp>
        <p:nvSpPr>
          <p:cNvPr id="6" name="Explosion 2 5"/>
          <p:cNvSpPr/>
          <p:nvPr/>
        </p:nvSpPr>
        <p:spPr>
          <a:xfrm rot="523512">
            <a:off x="4816149" y="2397025"/>
            <a:ext cx="5631238" cy="3235283"/>
          </a:xfrm>
          <a:prstGeom prst="irregularSeal2">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535542" y="3292188"/>
            <a:ext cx="1628455" cy="584775"/>
          </a:xfrm>
          <a:prstGeom prst="rect">
            <a:avLst/>
          </a:prstGeom>
          <a:noFill/>
        </p:spPr>
        <p:txBody>
          <a:bodyPr wrap="square" rtlCol="0">
            <a:spAutoFit/>
          </a:bodyPr>
          <a:lstStyle/>
          <a:p>
            <a:pPr algn="ctr"/>
            <a:r>
              <a:rPr lang="en-GB" sz="3200" b="1" dirty="0" smtClean="0"/>
              <a:t>HINT!</a:t>
            </a:r>
            <a:endParaRPr lang="en-GB" sz="3200" b="1" dirty="0"/>
          </a:p>
        </p:txBody>
      </p:sp>
      <p:sp>
        <p:nvSpPr>
          <p:cNvPr id="8" name="TextBox 7"/>
          <p:cNvSpPr txBox="1"/>
          <p:nvPr/>
        </p:nvSpPr>
        <p:spPr>
          <a:xfrm>
            <a:off x="5734829" y="3825629"/>
            <a:ext cx="3366052" cy="1015663"/>
          </a:xfrm>
          <a:prstGeom prst="rect">
            <a:avLst/>
          </a:prstGeom>
          <a:noFill/>
        </p:spPr>
        <p:txBody>
          <a:bodyPr wrap="square" rtlCol="0">
            <a:spAutoFit/>
          </a:bodyPr>
          <a:lstStyle/>
          <a:p>
            <a:pPr algn="ctr"/>
            <a:r>
              <a:rPr lang="en-GB" sz="2000" dirty="0" smtClean="0"/>
              <a:t>What may be creatively rewarding might be financially risky.</a:t>
            </a:r>
            <a:endParaRPr lang="en-GB" sz="2000" dirty="0"/>
          </a:p>
        </p:txBody>
      </p:sp>
      <p:sp>
        <p:nvSpPr>
          <p:cNvPr id="9" name="Title 1"/>
          <p:cNvSpPr>
            <a:spLocks noGrp="1"/>
          </p:cNvSpPr>
          <p:nvPr>
            <p:ph type="title"/>
          </p:nvPr>
        </p:nvSpPr>
        <p:spPr>
          <a:xfrm>
            <a:off x="1680653" y="613583"/>
            <a:ext cx="10330070" cy="1293028"/>
          </a:xfrm>
        </p:spPr>
        <p:txBody>
          <a:bodyPr/>
          <a:lstStyle/>
          <a:p>
            <a:r>
              <a:rPr lang="en-GB" dirty="0">
                <a:ln>
                  <a:solidFill>
                    <a:schemeClr val="bg1"/>
                  </a:solidFill>
                </a:ln>
              </a:rPr>
              <a:t>Task 2: Eat. Sleep. Convention. Repeat.</a:t>
            </a: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3160889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505" y="1867603"/>
            <a:ext cx="10623504" cy="3552178"/>
          </a:xfrm>
        </p:spPr>
        <p:txBody>
          <a:bodyPr>
            <a:normAutofit fontScale="70000" lnSpcReduction="20000"/>
          </a:bodyPr>
          <a:lstStyle/>
          <a:p>
            <a:pPr marL="0" indent="0">
              <a:lnSpc>
                <a:spcPct val="120000"/>
              </a:lnSpc>
              <a:buNone/>
            </a:pPr>
            <a:r>
              <a:rPr lang="en-GB" dirty="0" smtClean="0"/>
              <a:t>Although differences between these dramas exist, the similar conventions tend to stand out more. Do you agree?</a:t>
            </a:r>
          </a:p>
          <a:p>
            <a:pPr marL="0" indent="0">
              <a:lnSpc>
                <a:spcPct val="120000"/>
              </a:lnSpc>
              <a:buNone/>
            </a:pPr>
            <a:r>
              <a:rPr lang="en-GB" b="1" dirty="0" smtClean="0"/>
              <a:t>Why?</a:t>
            </a:r>
          </a:p>
          <a:p>
            <a:pPr marL="269875" lvl="1" indent="-269875">
              <a:lnSpc>
                <a:spcPct val="120000"/>
              </a:lnSpc>
            </a:pPr>
            <a:r>
              <a:rPr lang="en-GB" dirty="0" smtClean="0"/>
              <a:t>They share a lot of the same conventions.</a:t>
            </a:r>
          </a:p>
          <a:p>
            <a:pPr marL="269875" lvl="1" indent="-269875">
              <a:lnSpc>
                <a:spcPct val="120000"/>
              </a:lnSpc>
            </a:pPr>
            <a:r>
              <a:rPr lang="en-GB" dirty="0" smtClean="0"/>
              <a:t>It takes less time to copy established conventions and produce content that audiences will likely enjoy. The bigger the audience, the more money the programme makes.</a:t>
            </a:r>
          </a:p>
          <a:p>
            <a:pPr marL="269875" lvl="1" indent="-269875">
              <a:lnSpc>
                <a:spcPct val="120000"/>
              </a:lnSpc>
            </a:pPr>
            <a:r>
              <a:rPr lang="en-GB" dirty="0" smtClean="0"/>
              <a:t>Therefore, television producers are often less willing to break away from established conventions to create a different style or format.</a:t>
            </a:r>
            <a:endParaRPr lang="en-GB" dirty="0"/>
          </a:p>
        </p:txBody>
      </p:sp>
      <p:sp>
        <p:nvSpPr>
          <p:cNvPr id="7" name="Title 1"/>
          <p:cNvSpPr>
            <a:spLocks noGrp="1"/>
          </p:cNvSpPr>
          <p:nvPr>
            <p:ph type="title"/>
          </p:nvPr>
        </p:nvSpPr>
        <p:spPr>
          <a:xfrm>
            <a:off x="1651778" y="603450"/>
            <a:ext cx="10330070" cy="1293028"/>
          </a:xfrm>
        </p:spPr>
        <p:txBody>
          <a:bodyPr/>
          <a:lstStyle/>
          <a:p>
            <a:r>
              <a:rPr lang="en-GB" dirty="0" smtClean="0">
                <a:ln>
                  <a:solidFill>
                    <a:schemeClr val="bg1"/>
                  </a:solidFill>
                </a:ln>
              </a:rPr>
              <a:t>Task 2: Eat. Sleep. Convention. Repeat.</a:t>
            </a:r>
            <a:endParaRPr lang="en-GB" dirty="0">
              <a:ln>
                <a:solidFill>
                  <a:schemeClr val="bg1"/>
                </a:solidFill>
              </a:ln>
            </a:endParaRP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3482653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10" y="1861680"/>
            <a:ext cx="10549094" cy="3624720"/>
          </a:xfrm>
        </p:spPr>
        <p:txBody>
          <a:bodyPr>
            <a:noAutofit/>
          </a:bodyPr>
          <a:lstStyle/>
          <a:p>
            <a:r>
              <a:rPr lang="en-GB" sz="1800" dirty="0" smtClean="0"/>
              <a:t>It is not until producers start to break conventions that new rules to a genre begin to emerge.</a:t>
            </a:r>
          </a:p>
          <a:p>
            <a:r>
              <a:rPr lang="en-GB" sz="1800" dirty="0" smtClean="0"/>
              <a:t>The very first crime drama was typically about police work. Eventually producers started making crime dramas that centred more around characters’ personal lives, paving the way for crime dramas such as </a:t>
            </a:r>
            <a:r>
              <a:rPr lang="en-GB" sz="1800" b="1" i="1" dirty="0" smtClean="0"/>
              <a:t>Blue Bloods </a:t>
            </a:r>
            <a:r>
              <a:rPr lang="en-GB" sz="1800" dirty="0" smtClean="0"/>
              <a:t>and </a:t>
            </a:r>
            <a:r>
              <a:rPr lang="en-GB" sz="1800" b="1" i="1" dirty="0" smtClean="0"/>
              <a:t>The Sopranos</a:t>
            </a:r>
            <a:r>
              <a:rPr lang="en-GB" sz="1800" i="1" dirty="0" smtClean="0"/>
              <a:t>.</a:t>
            </a:r>
            <a:endParaRPr lang="en-GB" sz="1800" dirty="0" smtClean="0"/>
          </a:p>
          <a:p>
            <a:r>
              <a:rPr lang="en-GB" sz="1800" b="1" i="1" dirty="0" smtClean="0"/>
              <a:t>Sleepy Hollow</a:t>
            </a:r>
            <a:r>
              <a:rPr lang="en-GB" sz="1800" dirty="0" smtClean="0"/>
              <a:t>’s use of fantasy elements coupled with a buddy cop procedural format was a first for its kind, leading to the niche fantasy crime drama hybrid genre. </a:t>
            </a:r>
          </a:p>
          <a:p>
            <a:r>
              <a:rPr lang="en-GB" sz="1800" dirty="0" smtClean="0"/>
              <a:t>Before the year 2000, all British crime dramas used much of the same formula; a single, pair or team of detectives are faced with a crime which they have to solve. The style and narrative were similar too. Then, with the rise in popularity of </a:t>
            </a:r>
            <a:r>
              <a:rPr lang="en-GB" sz="1800" dirty="0" err="1" smtClean="0"/>
              <a:t>Scanda</a:t>
            </a:r>
            <a:r>
              <a:rPr lang="en-GB" sz="1800" dirty="0" smtClean="0"/>
              <a:t> noir crime dramas around the world, the style and tone of UK crime dramas changed. Today we have dramas like </a:t>
            </a:r>
            <a:r>
              <a:rPr lang="en-GB" sz="1800" b="1" i="1" dirty="0" smtClean="0"/>
              <a:t>Marcella</a:t>
            </a:r>
            <a:r>
              <a:rPr lang="en-GB" sz="1800" dirty="0" smtClean="0"/>
              <a:t>,</a:t>
            </a:r>
            <a:r>
              <a:rPr lang="en-GB" sz="1800" b="1" i="1" dirty="0" smtClean="0"/>
              <a:t> The Fall</a:t>
            </a:r>
            <a:r>
              <a:rPr lang="en-GB" sz="1800" dirty="0" smtClean="0"/>
              <a:t>, and</a:t>
            </a:r>
            <a:r>
              <a:rPr lang="en-GB" sz="1800" b="1" i="1" dirty="0" smtClean="0"/>
              <a:t> Luther</a:t>
            </a:r>
            <a:r>
              <a:rPr lang="en-GB" sz="1800" dirty="0" smtClean="0"/>
              <a:t>, all similar in style and tone to Scandinavian </a:t>
            </a:r>
            <a:br>
              <a:rPr lang="en-GB" sz="1800" dirty="0" smtClean="0"/>
            </a:br>
            <a:r>
              <a:rPr lang="en-GB" sz="1800" dirty="0" smtClean="0"/>
              <a:t>crime dramas. </a:t>
            </a:r>
          </a:p>
        </p:txBody>
      </p:sp>
      <p:sp>
        <p:nvSpPr>
          <p:cNvPr id="4" name="Title 1"/>
          <p:cNvSpPr>
            <a:spLocks noGrp="1"/>
          </p:cNvSpPr>
          <p:nvPr>
            <p:ph type="title"/>
          </p:nvPr>
        </p:nvSpPr>
        <p:spPr>
          <a:xfrm>
            <a:off x="3933384" y="628915"/>
            <a:ext cx="8335617" cy="1293028"/>
          </a:xfrm>
        </p:spPr>
        <p:txBody>
          <a:bodyPr/>
          <a:lstStyle/>
          <a:p>
            <a:r>
              <a:rPr lang="en-GB" dirty="0" smtClean="0"/>
              <a:t>Plenary: Breaking the cycle</a:t>
            </a:r>
            <a:endParaRPr lang="en-GB" dirty="0"/>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3130776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09" y="1920385"/>
            <a:ext cx="10648217" cy="1293028"/>
          </a:xfrm>
        </p:spPr>
        <p:txBody>
          <a:bodyPr>
            <a:normAutofit lnSpcReduction="10000"/>
          </a:bodyPr>
          <a:lstStyle/>
          <a:p>
            <a:pPr marL="0" indent="0">
              <a:buNone/>
            </a:pPr>
            <a:r>
              <a:rPr lang="en-GB" sz="2800" dirty="0" smtClean="0"/>
              <a:t>How different is </a:t>
            </a:r>
            <a:r>
              <a:rPr lang="en-GB" sz="2800" b="1" i="1" dirty="0" smtClean="0"/>
              <a:t>Luther</a:t>
            </a:r>
            <a:r>
              <a:rPr lang="en-GB" sz="2800" b="1" dirty="0" smtClean="0"/>
              <a:t> </a:t>
            </a:r>
            <a:r>
              <a:rPr lang="en-GB" sz="2900" dirty="0" smtClean="0"/>
              <a:t>as a crime drama? </a:t>
            </a:r>
          </a:p>
          <a:p>
            <a:pPr marL="0" indent="0">
              <a:buNone/>
            </a:pPr>
            <a:r>
              <a:rPr lang="en-GB" sz="2900" dirty="0" smtClean="0"/>
              <a:t>Having </a:t>
            </a:r>
            <a:r>
              <a:rPr lang="en-GB" sz="2900" dirty="0"/>
              <a:t>seen S01E01, select crime drama conventions that</a:t>
            </a:r>
            <a:r>
              <a:rPr lang="en-GB" sz="2900" dirty="0" smtClean="0"/>
              <a:t> </a:t>
            </a:r>
            <a:r>
              <a:rPr lang="en-GB" sz="2900" i="1" dirty="0" smtClean="0"/>
              <a:t>Luther </a:t>
            </a:r>
            <a:r>
              <a:rPr lang="en-GB" sz="2900" dirty="0" smtClean="0"/>
              <a:t>uses: </a:t>
            </a:r>
          </a:p>
          <a:p>
            <a:pPr marL="0" indent="0">
              <a:buNone/>
            </a:pPr>
            <a:endParaRPr lang="en-GB" sz="2900" i="1" dirty="0"/>
          </a:p>
        </p:txBody>
      </p:sp>
      <p:graphicFrame>
        <p:nvGraphicFramePr>
          <p:cNvPr id="2" name="Table 1"/>
          <p:cNvGraphicFramePr>
            <a:graphicFrameLocks noGrp="1"/>
          </p:cNvGraphicFramePr>
          <p:nvPr>
            <p:extLst>
              <p:ext uri="{D42A27DB-BD31-4B8C-83A1-F6EECF244321}">
                <p14:modId xmlns:p14="http://schemas.microsoft.com/office/powerpoint/2010/main" val="3929659603"/>
              </p:ext>
            </p:extLst>
          </p:nvPr>
        </p:nvGraphicFramePr>
        <p:xfrm>
          <a:off x="944217" y="3205214"/>
          <a:ext cx="8617227" cy="2153862"/>
        </p:xfrm>
        <a:graphic>
          <a:graphicData uri="http://schemas.openxmlformats.org/drawingml/2006/table">
            <a:tbl>
              <a:tblPr firstRow="1" bandRow="1">
                <a:tableStyleId>{69CF1AB2-1976-4502-BF36-3FF5EA218861}</a:tableStyleId>
              </a:tblPr>
              <a:tblGrid>
                <a:gridCol w="2872409"/>
                <a:gridCol w="2872409"/>
                <a:gridCol w="2872409"/>
              </a:tblGrid>
              <a:tr h="711368">
                <a:tc>
                  <a:txBody>
                    <a:bodyPr/>
                    <a:lstStyle/>
                    <a:p>
                      <a:pPr algn="ctr"/>
                      <a:r>
                        <a:rPr lang="en-GB" b="0" dirty="0" smtClean="0"/>
                        <a:t>Use of stereotypes / </a:t>
                      </a:r>
                    </a:p>
                    <a:p>
                      <a:pPr algn="ctr"/>
                      <a:r>
                        <a:rPr lang="en-GB" b="0" dirty="0" smtClean="0"/>
                        <a:t>stock characters</a:t>
                      </a:r>
                      <a:endParaRPr lang="en-GB" b="0" dirty="0"/>
                    </a:p>
                  </a:txBody>
                  <a:tcPr anchor="ctr"/>
                </a:tc>
                <a:tc>
                  <a:txBody>
                    <a:bodyPr/>
                    <a:lstStyle/>
                    <a:p>
                      <a:pPr algn="ctr"/>
                      <a:r>
                        <a:rPr lang="en-GB" b="0" dirty="0" smtClean="0"/>
                        <a:t>Film noir style</a:t>
                      </a:r>
                      <a:endParaRPr lang="en-GB" b="0" dirty="0"/>
                    </a:p>
                  </a:txBody>
                  <a:tcPr anchor="ctr"/>
                </a:tc>
                <a:tc>
                  <a:txBody>
                    <a:bodyPr/>
                    <a:lstStyle/>
                    <a:p>
                      <a:pPr algn="ctr"/>
                      <a:r>
                        <a:rPr lang="en-GB" b="0" dirty="0" smtClean="0"/>
                        <a:t>Male oriented</a:t>
                      </a:r>
                      <a:endParaRPr lang="en-GB" b="0" dirty="0"/>
                    </a:p>
                  </a:txBody>
                  <a:tcPr anchor="ctr"/>
                </a:tc>
              </a:tr>
              <a:tr h="721247">
                <a:tc>
                  <a:txBody>
                    <a:bodyPr/>
                    <a:lstStyle/>
                    <a:p>
                      <a:pPr algn="ctr"/>
                      <a:r>
                        <a:rPr lang="en-GB" b="0" dirty="0" smtClean="0"/>
                        <a:t>Realistic</a:t>
                      </a:r>
                      <a:endParaRPr lang="en-GB" b="0" dirty="0"/>
                    </a:p>
                  </a:txBody>
                  <a:tcPr anchor="ctr"/>
                </a:tc>
                <a:tc>
                  <a:txBody>
                    <a:bodyPr/>
                    <a:lstStyle/>
                    <a:p>
                      <a:pPr algn="ctr"/>
                      <a:r>
                        <a:rPr lang="en-GB" b="0" dirty="0" smtClean="0"/>
                        <a:t>Theme</a:t>
                      </a:r>
                      <a:r>
                        <a:rPr lang="en-GB" b="0" baseline="0" dirty="0" smtClean="0"/>
                        <a:t> tune</a:t>
                      </a:r>
                      <a:endParaRPr lang="en-GB" b="0" dirty="0"/>
                    </a:p>
                  </a:txBody>
                  <a:tcPr anchor="ctr"/>
                </a:tc>
                <a:tc>
                  <a:txBody>
                    <a:bodyPr/>
                    <a:lstStyle/>
                    <a:p>
                      <a:pPr algn="ctr"/>
                      <a:r>
                        <a:rPr lang="en-GB" b="0" dirty="0" smtClean="0"/>
                        <a:t>Appropriate</a:t>
                      </a:r>
                      <a:r>
                        <a:rPr lang="en-GB" b="0" baseline="0" dirty="0" smtClean="0"/>
                        <a:t> props</a:t>
                      </a:r>
                      <a:endParaRPr lang="en-GB" b="0" dirty="0"/>
                    </a:p>
                  </a:txBody>
                  <a:tcPr anchor="ctr"/>
                </a:tc>
              </a:tr>
              <a:tr h="721247">
                <a:tc>
                  <a:txBody>
                    <a:bodyPr/>
                    <a:lstStyle/>
                    <a:p>
                      <a:pPr algn="ctr"/>
                      <a:r>
                        <a:rPr lang="en-GB" b="0" dirty="0" smtClean="0"/>
                        <a:t>Recognisable</a:t>
                      </a:r>
                      <a:r>
                        <a:rPr lang="en-GB" b="0" baseline="0" dirty="0" smtClean="0"/>
                        <a:t> setting</a:t>
                      </a:r>
                      <a:endParaRPr lang="en-GB" b="0" dirty="0"/>
                    </a:p>
                  </a:txBody>
                  <a:tcPr anchor="ctr"/>
                </a:tc>
                <a:tc>
                  <a:txBody>
                    <a:bodyPr/>
                    <a:lstStyle/>
                    <a:p>
                      <a:pPr algn="ctr"/>
                      <a:r>
                        <a:rPr lang="en-GB" b="0" dirty="0" smtClean="0"/>
                        <a:t>Ensemble cast</a:t>
                      </a:r>
                      <a:endParaRPr lang="en-GB" b="0" dirty="0"/>
                    </a:p>
                  </a:txBody>
                  <a:tcPr anchor="ctr"/>
                </a:tc>
                <a:tc>
                  <a:txBody>
                    <a:bodyPr/>
                    <a:lstStyle/>
                    <a:p>
                      <a:pPr algn="ctr"/>
                      <a:r>
                        <a:rPr lang="en-GB" b="0" dirty="0" smtClean="0"/>
                        <a:t>Tense and suspenseful</a:t>
                      </a:r>
                      <a:endParaRPr lang="en-GB" b="0" dirty="0"/>
                    </a:p>
                  </a:txBody>
                  <a:tcPr anchor="ctr"/>
                </a:tc>
              </a:tr>
            </a:tbl>
          </a:graphicData>
        </a:graphic>
      </p:graphicFrame>
      <p:sp>
        <p:nvSpPr>
          <p:cNvPr id="7" name="Title 1"/>
          <p:cNvSpPr>
            <a:spLocks noGrp="1"/>
          </p:cNvSpPr>
          <p:nvPr>
            <p:ph type="title"/>
          </p:nvPr>
        </p:nvSpPr>
        <p:spPr>
          <a:xfrm>
            <a:off x="3952635" y="598482"/>
            <a:ext cx="8335617" cy="1293028"/>
          </a:xfrm>
        </p:spPr>
        <p:txBody>
          <a:bodyPr/>
          <a:lstStyle/>
          <a:p>
            <a:r>
              <a:rPr lang="en-GB" dirty="0" smtClean="0"/>
              <a:t>Plenary: Breaking the cycle</a:t>
            </a:r>
            <a:endParaRPr lang="en-GB" dirty="0"/>
          </a:p>
        </p:txBody>
      </p:sp>
      <p:sp>
        <p:nvSpPr>
          <p:cNvPr id="4" name="Footer Placeholder 3"/>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905544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614642664"/>
              </p:ext>
            </p:extLst>
          </p:nvPr>
        </p:nvGraphicFramePr>
        <p:xfrm>
          <a:off x="944217" y="3146038"/>
          <a:ext cx="8617227" cy="2270788"/>
        </p:xfrm>
        <a:graphic>
          <a:graphicData uri="http://schemas.openxmlformats.org/drawingml/2006/table">
            <a:tbl>
              <a:tblPr firstRow="1" bandRow="1">
                <a:tableStyleId>{69CF1AB2-1976-4502-BF36-3FF5EA218861}</a:tableStyleId>
              </a:tblPr>
              <a:tblGrid>
                <a:gridCol w="2872409"/>
                <a:gridCol w="2872409"/>
                <a:gridCol w="2872409"/>
              </a:tblGrid>
              <a:tr h="749986">
                <a:tc>
                  <a:txBody>
                    <a:bodyPr/>
                    <a:lstStyle/>
                    <a:p>
                      <a:pPr algn="ctr"/>
                      <a:r>
                        <a:rPr lang="en-GB" b="0" dirty="0" smtClean="0"/>
                        <a:t>Use of stereotypes / </a:t>
                      </a:r>
                    </a:p>
                    <a:p>
                      <a:pPr algn="ctr"/>
                      <a:r>
                        <a:rPr lang="en-GB" b="0" smtClean="0"/>
                        <a:t>stock </a:t>
                      </a:r>
                      <a:r>
                        <a:rPr lang="en-GB" b="0" dirty="0" smtClean="0"/>
                        <a:t>c</a:t>
                      </a:r>
                      <a:r>
                        <a:rPr lang="en-GB" b="0" smtClean="0"/>
                        <a:t>haracters</a:t>
                      </a:r>
                      <a:endParaRPr lang="en-GB" b="0" dirty="0"/>
                    </a:p>
                  </a:txBody>
                  <a:tcPr anchor="ctr"/>
                </a:tc>
                <a:tc>
                  <a:txBody>
                    <a:bodyPr/>
                    <a:lstStyle/>
                    <a:p>
                      <a:pPr algn="ctr"/>
                      <a:r>
                        <a:rPr lang="en-GB" b="0" dirty="0" smtClean="0"/>
                        <a:t>Film noir style</a:t>
                      </a:r>
                      <a:endParaRPr lang="en-GB" b="0" dirty="0"/>
                    </a:p>
                  </a:txBody>
                  <a:tcPr anchor="ctr"/>
                </a:tc>
                <a:tc>
                  <a:txBody>
                    <a:bodyPr/>
                    <a:lstStyle/>
                    <a:p>
                      <a:pPr algn="ctr"/>
                      <a:r>
                        <a:rPr lang="en-GB" b="0" dirty="0" smtClean="0"/>
                        <a:t>Male oriented</a:t>
                      </a:r>
                      <a:endParaRPr lang="en-GB" b="0" dirty="0"/>
                    </a:p>
                  </a:txBody>
                  <a:tcPr anchor="ctr"/>
                </a:tc>
              </a:tr>
              <a:tr h="760401">
                <a:tc>
                  <a:txBody>
                    <a:bodyPr/>
                    <a:lstStyle/>
                    <a:p>
                      <a:pPr algn="ctr"/>
                      <a:r>
                        <a:rPr lang="en-GB" b="0" dirty="0" smtClean="0"/>
                        <a:t>Realistic</a:t>
                      </a:r>
                      <a:endParaRPr lang="en-GB" b="0" dirty="0"/>
                    </a:p>
                  </a:txBody>
                  <a:tcPr anchor="ctr"/>
                </a:tc>
                <a:tc>
                  <a:txBody>
                    <a:bodyPr/>
                    <a:lstStyle/>
                    <a:p>
                      <a:pPr algn="ctr"/>
                      <a:r>
                        <a:rPr lang="en-GB" b="0" dirty="0" smtClean="0"/>
                        <a:t>Theme</a:t>
                      </a:r>
                      <a:r>
                        <a:rPr lang="en-GB" b="0" baseline="0" dirty="0" smtClean="0"/>
                        <a:t> tune</a:t>
                      </a:r>
                      <a:endParaRPr lang="en-GB" b="0" dirty="0"/>
                    </a:p>
                  </a:txBody>
                  <a:tcPr anchor="ctr"/>
                </a:tc>
                <a:tc>
                  <a:txBody>
                    <a:bodyPr/>
                    <a:lstStyle/>
                    <a:p>
                      <a:pPr algn="ctr"/>
                      <a:r>
                        <a:rPr lang="en-GB" b="0" dirty="0" smtClean="0"/>
                        <a:t>Appropriate</a:t>
                      </a:r>
                      <a:r>
                        <a:rPr lang="en-GB" b="0" baseline="0" dirty="0" smtClean="0"/>
                        <a:t> props</a:t>
                      </a:r>
                      <a:endParaRPr lang="en-GB" b="0" dirty="0"/>
                    </a:p>
                  </a:txBody>
                  <a:tcPr anchor="ctr"/>
                </a:tc>
              </a:tr>
              <a:tr h="760401">
                <a:tc>
                  <a:txBody>
                    <a:bodyPr/>
                    <a:lstStyle/>
                    <a:p>
                      <a:pPr algn="ctr"/>
                      <a:r>
                        <a:rPr lang="en-GB" b="0" dirty="0" smtClean="0"/>
                        <a:t>Recognisable</a:t>
                      </a:r>
                      <a:r>
                        <a:rPr lang="en-GB" b="0" baseline="0" dirty="0" smtClean="0"/>
                        <a:t> setting</a:t>
                      </a:r>
                      <a:endParaRPr lang="en-GB" b="0" dirty="0"/>
                    </a:p>
                  </a:txBody>
                  <a:tcPr anchor="ctr"/>
                </a:tc>
                <a:tc>
                  <a:txBody>
                    <a:bodyPr/>
                    <a:lstStyle/>
                    <a:p>
                      <a:pPr algn="ctr"/>
                      <a:r>
                        <a:rPr lang="en-GB" b="0" dirty="0" smtClean="0"/>
                        <a:t>Ensemble cast</a:t>
                      </a:r>
                      <a:endParaRPr lang="en-GB" b="0" dirty="0"/>
                    </a:p>
                  </a:txBody>
                  <a:tcPr anchor="ctr"/>
                </a:tc>
                <a:tc>
                  <a:txBody>
                    <a:bodyPr/>
                    <a:lstStyle/>
                    <a:p>
                      <a:pPr algn="ctr"/>
                      <a:r>
                        <a:rPr lang="en-GB" b="0" dirty="0" smtClean="0"/>
                        <a:t>Tense and suspenseful</a:t>
                      </a:r>
                      <a:endParaRPr lang="en-GB" b="0" dirty="0"/>
                    </a:p>
                  </a:txBody>
                  <a:tcPr anchor="ctr"/>
                </a:tc>
              </a:tr>
            </a:tbl>
          </a:graphicData>
        </a:graphic>
      </p:graphicFrame>
      <p:sp>
        <p:nvSpPr>
          <p:cNvPr id="13" name="Multiply 12"/>
          <p:cNvSpPr/>
          <p:nvPr/>
        </p:nvSpPr>
        <p:spPr>
          <a:xfrm>
            <a:off x="4562889" y="4546283"/>
            <a:ext cx="1389822" cy="950153"/>
          </a:xfrm>
          <a:prstGeom prst="mathMultiply">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miley Face 16"/>
          <p:cNvSpPr/>
          <p:nvPr/>
        </p:nvSpPr>
        <p:spPr>
          <a:xfrm>
            <a:off x="1997764" y="3168273"/>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y 22"/>
          <p:cNvSpPr/>
          <p:nvPr/>
        </p:nvSpPr>
        <p:spPr>
          <a:xfrm>
            <a:off x="6177998" y="1818395"/>
            <a:ext cx="1389822" cy="950153"/>
          </a:xfrm>
          <a:prstGeom prst="mathMultiply">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miley Face 23"/>
          <p:cNvSpPr/>
          <p:nvPr/>
        </p:nvSpPr>
        <p:spPr>
          <a:xfrm>
            <a:off x="3772078" y="1887305"/>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2919731" y="2604971"/>
            <a:ext cx="2460068" cy="369332"/>
          </a:xfrm>
          <a:prstGeom prst="rect">
            <a:avLst/>
          </a:prstGeom>
          <a:noFill/>
        </p:spPr>
        <p:txBody>
          <a:bodyPr wrap="square" rtlCol="0">
            <a:spAutoFit/>
          </a:bodyPr>
          <a:lstStyle/>
          <a:p>
            <a:pPr algn="ctr"/>
            <a:r>
              <a:rPr lang="en-GB" dirty="0" smtClean="0"/>
              <a:t>Conventions used</a:t>
            </a:r>
            <a:endParaRPr lang="en-GB" dirty="0"/>
          </a:p>
        </p:txBody>
      </p:sp>
      <p:sp>
        <p:nvSpPr>
          <p:cNvPr id="29" name="TextBox 28"/>
          <p:cNvSpPr txBox="1"/>
          <p:nvPr/>
        </p:nvSpPr>
        <p:spPr>
          <a:xfrm>
            <a:off x="5394074" y="2637343"/>
            <a:ext cx="2957668" cy="369332"/>
          </a:xfrm>
          <a:prstGeom prst="rect">
            <a:avLst/>
          </a:prstGeom>
          <a:noFill/>
        </p:spPr>
        <p:txBody>
          <a:bodyPr wrap="square" rtlCol="0">
            <a:spAutoFit/>
          </a:bodyPr>
          <a:lstStyle/>
          <a:p>
            <a:pPr algn="ctr"/>
            <a:r>
              <a:rPr lang="en-GB" dirty="0" smtClean="0"/>
              <a:t>Conventions not Used</a:t>
            </a:r>
            <a:endParaRPr lang="en-GB" dirty="0"/>
          </a:p>
        </p:txBody>
      </p:sp>
      <p:sp>
        <p:nvSpPr>
          <p:cNvPr id="30" name="Smiley Face 29"/>
          <p:cNvSpPr/>
          <p:nvPr/>
        </p:nvSpPr>
        <p:spPr>
          <a:xfrm>
            <a:off x="4875143" y="3918896"/>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a:spLocks noGrp="1"/>
          </p:cNvSpPr>
          <p:nvPr>
            <p:ph type="title"/>
          </p:nvPr>
        </p:nvSpPr>
        <p:spPr>
          <a:xfrm>
            <a:off x="3946063" y="613527"/>
            <a:ext cx="8335617" cy="1293028"/>
          </a:xfrm>
        </p:spPr>
        <p:txBody>
          <a:bodyPr/>
          <a:lstStyle/>
          <a:p>
            <a:r>
              <a:rPr lang="en-GB" dirty="0" smtClean="0"/>
              <a:t>Plenary: Breaking the cycle</a:t>
            </a:r>
            <a:endParaRPr lang="en-GB" dirty="0"/>
          </a:p>
        </p:txBody>
      </p:sp>
      <p:sp>
        <p:nvSpPr>
          <p:cNvPr id="31" name="Smiley Face 30"/>
          <p:cNvSpPr/>
          <p:nvPr/>
        </p:nvSpPr>
        <p:spPr>
          <a:xfrm>
            <a:off x="1993623" y="3926914"/>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miley Face 32"/>
          <p:cNvSpPr/>
          <p:nvPr/>
        </p:nvSpPr>
        <p:spPr>
          <a:xfrm>
            <a:off x="7787309" y="3923945"/>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miley Face 33"/>
          <p:cNvSpPr/>
          <p:nvPr/>
        </p:nvSpPr>
        <p:spPr>
          <a:xfrm>
            <a:off x="7787309" y="4669810"/>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miley Face 34"/>
          <p:cNvSpPr/>
          <p:nvPr/>
        </p:nvSpPr>
        <p:spPr>
          <a:xfrm>
            <a:off x="1993623" y="4680584"/>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miley Face 18"/>
          <p:cNvSpPr/>
          <p:nvPr/>
        </p:nvSpPr>
        <p:spPr>
          <a:xfrm>
            <a:off x="4872269" y="3146038"/>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miley Face 19"/>
          <p:cNvSpPr/>
          <p:nvPr/>
        </p:nvSpPr>
        <p:spPr>
          <a:xfrm>
            <a:off x="7793935" y="3159432"/>
            <a:ext cx="755374" cy="706996"/>
          </a:xfrm>
          <a:prstGeom prst="smileyFac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4188173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623" y="615365"/>
            <a:ext cx="8610600" cy="1293028"/>
          </a:xfrm>
        </p:spPr>
        <p:txBody>
          <a:bodyPr/>
          <a:lstStyle/>
          <a:p>
            <a:pPr algn="r"/>
            <a:r>
              <a:rPr lang="en-GB" dirty="0" smtClean="0"/>
              <a:t>Learning Outcomes</a:t>
            </a:r>
            <a:endParaRPr lang="en-GB" dirty="0"/>
          </a:p>
        </p:txBody>
      </p:sp>
      <p:sp>
        <p:nvSpPr>
          <p:cNvPr id="3" name="Content Placeholder 2"/>
          <p:cNvSpPr>
            <a:spLocks noGrp="1"/>
          </p:cNvSpPr>
          <p:nvPr>
            <p:ph idx="1"/>
          </p:nvPr>
        </p:nvSpPr>
        <p:spPr>
          <a:xfrm>
            <a:off x="831210" y="1823192"/>
            <a:ext cx="10648486" cy="3693025"/>
          </a:xfrm>
        </p:spPr>
        <p:txBody>
          <a:bodyPr>
            <a:normAutofit/>
          </a:bodyPr>
          <a:lstStyle/>
          <a:p>
            <a:pPr hangingPunct="0"/>
            <a:r>
              <a:rPr lang="en-GB" dirty="0"/>
              <a:t>Understand what is meant by genre conventions and their </a:t>
            </a:r>
            <a:r>
              <a:rPr lang="en-GB" dirty="0" smtClean="0"/>
              <a:t>importance</a:t>
            </a:r>
          </a:p>
          <a:p>
            <a:pPr hangingPunct="0"/>
            <a:r>
              <a:rPr lang="en-GB" dirty="0" smtClean="0"/>
              <a:t>Understand </a:t>
            </a:r>
            <a:r>
              <a:rPr lang="en-GB" dirty="0"/>
              <a:t>the genre-specific conventions used by </a:t>
            </a:r>
            <a:r>
              <a:rPr lang="en-GB" dirty="0" smtClean="0"/>
              <a:t>crime dramas</a:t>
            </a:r>
          </a:p>
          <a:p>
            <a:pPr hangingPunct="0"/>
            <a:r>
              <a:rPr lang="en-GB" dirty="0" smtClean="0"/>
              <a:t>Understand </a:t>
            </a:r>
            <a:r>
              <a:rPr lang="en-GB" dirty="0"/>
              <a:t>how conventions can repeated to reinforce the c</a:t>
            </a:r>
            <a:r>
              <a:rPr lang="en-GB" dirty="0" smtClean="0"/>
              <a:t>rime </a:t>
            </a:r>
            <a:r>
              <a:rPr lang="en-GB" dirty="0"/>
              <a:t>d</a:t>
            </a:r>
            <a:r>
              <a:rPr lang="en-GB" dirty="0" smtClean="0"/>
              <a:t>rama </a:t>
            </a:r>
            <a:r>
              <a:rPr lang="en-GB" dirty="0"/>
              <a:t>genre or reworked to reinvent it</a:t>
            </a:r>
          </a:p>
        </p:txBody>
      </p:sp>
      <p:sp>
        <p:nvSpPr>
          <p:cNvPr id="4" name="Footer Placeholder 3"/>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33260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10" y="1861680"/>
            <a:ext cx="10549094" cy="3543938"/>
          </a:xfrm>
        </p:spPr>
        <p:txBody>
          <a:bodyPr>
            <a:noAutofit/>
          </a:bodyPr>
          <a:lstStyle/>
          <a:p>
            <a:r>
              <a:rPr lang="en-GB" sz="2000" spc="-20" dirty="0" smtClean="0"/>
              <a:t>TV characters </a:t>
            </a:r>
            <a:r>
              <a:rPr lang="en-GB" sz="2000" spc="-20" dirty="0"/>
              <a:t>are one of many identifiable tools used by p</a:t>
            </a:r>
            <a:r>
              <a:rPr lang="en-GB" sz="2000" spc="-20" dirty="0" smtClean="0"/>
              <a:t>roducers to </a:t>
            </a:r>
            <a:r>
              <a:rPr lang="en-GB" sz="2000" spc="-20" dirty="0"/>
              <a:t>help establish the c</a:t>
            </a:r>
            <a:r>
              <a:rPr lang="en-GB" sz="2000" spc="-20" dirty="0" smtClean="0"/>
              <a:t>rime </a:t>
            </a:r>
            <a:r>
              <a:rPr lang="en-GB" sz="2000" spc="-20" dirty="0"/>
              <a:t>d</a:t>
            </a:r>
            <a:r>
              <a:rPr lang="en-GB" sz="2000" spc="-20" dirty="0" smtClean="0"/>
              <a:t>rama genre, familiarising audiences with what they are watching. </a:t>
            </a:r>
            <a:endParaRPr lang="en-GB" sz="2000" spc="-20" dirty="0"/>
          </a:p>
          <a:p>
            <a:r>
              <a:rPr lang="en-GB" sz="2000" dirty="0"/>
              <a:t>TV characters help </a:t>
            </a:r>
            <a:r>
              <a:rPr lang="en-GB" sz="2000" dirty="0" smtClean="0"/>
              <a:t>audiences invest </a:t>
            </a:r>
            <a:r>
              <a:rPr lang="en-GB" sz="2000" dirty="0"/>
              <a:t>themselves in the story by having familiar (yet fictional) people who they can, in some way or </a:t>
            </a:r>
            <a:r>
              <a:rPr lang="en-GB" sz="2000" dirty="0" smtClean="0"/>
              <a:t>another, </a:t>
            </a:r>
            <a:r>
              <a:rPr lang="en-GB" sz="2000" dirty="0"/>
              <a:t>relate to their own experiences (a best friend, a partner, a parent, a nemesis).</a:t>
            </a:r>
          </a:p>
          <a:p>
            <a:r>
              <a:rPr lang="en-GB" sz="2000" dirty="0"/>
              <a:t>However, </a:t>
            </a:r>
            <a:r>
              <a:rPr lang="en-GB" sz="2000" dirty="0" smtClean="0"/>
              <a:t>crime dramas have established and often </a:t>
            </a:r>
            <a:r>
              <a:rPr lang="en-GB" sz="2000" dirty="0"/>
              <a:t>exaggerated </a:t>
            </a:r>
            <a:r>
              <a:rPr lang="en-GB" sz="2000" dirty="0" smtClean="0"/>
              <a:t>portrayals of different types of people: </a:t>
            </a:r>
            <a:r>
              <a:rPr lang="en-GB" sz="2000" b="1" dirty="0" smtClean="0"/>
              <a:t>stock </a:t>
            </a:r>
            <a:r>
              <a:rPr lang="en-GB" sz="2000" b="1" dirty="0"/>
              <a:t>characters</a:t>
            </a:r>
            <a:r>
              <a:rPr lang="en-GB" sz="2000" dirty="0"/>
              <a:t>. </a:t>
            </a:r>
            <a:endParaRPr lang="en-GB" sz="2000" dirty="0" smtClean="0"/>
          </a:p>
          <a:p>
            <a:r>
              <a:rPr lang="en-GB" sz="2000" dirty="0" smtClean="0"/>
              <a:t>Characters </a:t>
            </a:r>
            <a:r>
              <a:rPr lang="en-GB" sz="2000" dirty="0"/>
              <a:t>will be explored in more detail during </a:t>
            </a:r>
            <a:r>
              <a:rPr lang="en-GB" sz="2000" dirty="0" smtClean="0"/>
              <a:t>Lesson 6, </a:t>
            </a:r>
            <a:r>
              <a:rPr lang="en-GB" sz="2000" dirty="0"/>
              <a:t>but in the meantime it is good to </a:t>
            </a:r>
            <a:r>
              <a:rPr lang="en-GB" sz="2000" dirty="0" smtClean="0"/>
              <a:t>bear </a:t>
            </a:r>
            <a:r>
              <a:rPr lang="en-GB" sz="2000" dirty="0"/>
              <a:t>in mind that characters also serve as another tool (or convention) for </a:t>
            </a:r>
            <a:r>
              <a:rPr lang="en-GB" sz="2000" dirty="0" smtClean="0"/>
              <a:t>crime dramas to use.</a:t>
            </a:r>
            <a:endParaRPr lang="en-GB" sz="2000" dirty="0"/>
          </a:p>
        </p:txBody>
      </p:sp>
      <p:sp>
        <p:nvSpPr>
          <p:cNvPr id="6" name="Subtitle 2"/>
          <p:cNvSpPr txBox="1">
            <a:spLocks/>
          </p:cNvSpPr>
          <p:nvPr/>
        </p:nvSpPr>
        <p:spPr>
          <a:xfrm>
            <a:off x="3878281" y="911627"/>
            <a:ext cx="8294469"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4000" cap="all" dirty="0" smtClean="0">
                <a:latin typeface="Boink LET" panose="00000400000000000000" pitchFamily="2" charset="0"/>
                <a:ea typeface="+mj-ea"/>
                <a:cs typeface="+mj-cs"/>
              </a:rPr>
              <a:t>Starter: the Stock Character</a:t>
            </a:r>
            <a:endParaRPr lang="en-GB" sz="4000" cap="all" dirty="0">
              <a:latin typeface="Boink LET" panose="00000400000000000000" pitchFamily="2" charset="0"/>
              <a:ea typeface="+mj-ea"/>
              <a:cs typeface="+mj-cs"/>
            </a:endParaRP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51672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3974" y="1848678"/>
            <a:ext cx="10329274" cy="3416320"/>
          </a:xfrm>
          <a:prstGeom prst="rect">
            <a:avLst/>
          </a:prstGeom>
          <a:noFill/>
        </p:spPr>
        <p:txBody>
          <a:bodyPr wrap="square" rtlCol="0">
            <a:spAutoFit/>
          </a:bodyPr>
          <a:lstStyle/>
          <a:p>
            <a:pPr algn="ctr"/>
            <a:r>
              <a:rPr lang="en-GB" sz="2400" b="1" dirty="0" smtClean="0"/>
              <a:t>How are the characters of DCI John Luther (</a:t>
            </a:r>
            <a:r>
              <a:rPr lang="en-GB" sz="2400" b="1" i="1" dirty="0" smtClean="0"/>
              <a:t>Luther</a:t>
            </a:r>
            <a:r>
              <a:rPr lang="en-GB" sz="2400" b="1" dirty="0" smtClean="0"/>
              <a:t>) and Detective Inspector Jack Regan (</a:t>
            </a:r>
            <a:r>
              <a:rPr lang="en-GB" sz="2400" b="1" i="1" dirty="0" smtClean="0"/>
              <a:t>The Sweeney</a:t>
            </a:r>
            <a:r>
              <a:rPr lang="en-GB" sz="2400" b="1" dirty="0" smtClean="0"/>
              <a:t>) similar in terms of being a stock character in a crime drama? </a:t>
            </a:r>
          </a:p>
          <a:p>
            <a:pPr algn="ctr"/>
            <a:endParaRPr lang="en-GB" sz="2400" b="1" dirty="0"/>
          </a:p>
          <a:p>
            <a:pPr algn="ctr"/>
            <a:r>
              <a:rPr lang="en-GB" sz="2400" b="1" dirty="0" smtClean="0"/>
              <a:t>For extra assistance you may research the term ‘maverick’ in relation to stock characters in crime dramas.</a:t>
            </a:r>
            <a:endParaRPr lang="en-GB" sz="2400" b="1" dirty="0"/>
          </a:p>
          <a:p>
            <a:pPr algn="ctr"/>
            <a:endParaRPr lang="en-GB" sz="2400" b="1" dirty="0" smtClean="0"/>
          </a:p>
          <a:p>
            <a:pPr algn="ctr"/>
            <a:endParaRPr lang="en-GB" sz="2400" b="1" dirty="0" smtClean="0"/>
          </a:p>
          <a:p>
            <a:pPr algn="ctr"/>
            <a:r>
              <a:rPr lang="en-GB" sz="2400" b="1" dirty="0" smtClean="0"/>
              <a:t>Can you think of other similar characters from other crime dramas?</a:t>
            </a:r>
          </a:p>
        </p:txBody>
      </p:sp>
      <p:sp>
        <p:nvSpPr>
          <p:cNvPr id="7" name="Subtitle 2"/>
          <p:cNvSpPr txBox="1">
            <a:spLocks/>
          </p:cNvSpPr>
          <p:nvPr/>
        </p:nvSpPr>
        <p:spPr>
          <a:xfrm>
            <a:off x="3588025" y="950128"/>
            <a:ext cx="8294469"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4000" cap="all" dirty="0">
                <a:latin typeface="Boink LET" panose="00000400000000000000" pitchFamily="2" charset="0"/>
                <a:ea typeface="+mj-ea"/>
                <a:cs typeface="+mj-cs"/>
              </a:rPr>
              <a:t>Starter: </a:t>
            </a:r>
            <a:r>
              <a:rPr lang="en-GB" sz="4000" cap="all" dirty="0" smtClean="0">
                <a:latin typeface="Boink LET" panose="00000400000000000000" pitchFamily="2" charset="0"/>
                <a:ea typeface="+mj-ea"/>
                <a:cs typeface="+mj-cs"/>
              </a:rPr>
              <a:t>the Stock Character</a:t>
            </a:r>
            <a:endParaRPr lang="en-GB" sz="4000" cap="all" dirty="0">
              <a:latin typeface="Boink LET" panose="00000400000000000000" pitchFamily="2" charset="0"/>
              <a:ea typeface="+mj-ea"/>
              <a:cs typeface="+mj-cs"/>
            </a:endParaRP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3522048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8822" y="1906406"/>
            <a:ext cx="4840356" cy="646331"/>
          </a:xfrm>
          <a:prstGeom prst="rect">
            <a:avLst/>
          </a:prstGeom>
          <a:noFill/>
        </p:spPr>
        <p:txBody>
          <a:bodyPr wrap="square" rtlCol="0">
            <a:spAutoFit/>
          </a:bodyPr>
          <a:lstStyle/>
          <a:p>
            <a:r>
              <a:rPr lang="en-GB" b="1" dirty="0"/>
              <a:t>What are the </a:t>
            </a:r>
            <a:r>
              <a:rPr lang="en-GB" b="1" dirty="0" smtClean="0"/>
              <a:t>similarities </a:t>
            </a:r>
            <a:r>
              <a:rPr lang="en-GB" b="1" dirty="0"/>
              <a:t>between Luther and Regan? </a:t>
            </a:r>
          </a:p>
        </p:txBody>
      </p:sp>
      <p:sp>
        <p:nvSpPr>
          <p:cNvPr id="8" name="TextBox 7"/>
          <p:cNvSpPr txBox="1"/>
          <p:nvPr/>
        </p:nvSpPr>
        <p:spPr>
          <a:xfrm>
            <a:off x="6400800" y="1832029"/>
            <a:ext cx="4840356" cy="646331"/>
          </a:xfrm>
          <a:prstGeom prst="rect">
            <a:avLst/>
          </a:prstGeom>
          <a:noFill/>
        </p:spPr>
        <p:txBody>
          <a:bodyPr wrap="square" rtlCol="0">
            <a:spAutoFit/>
          </a:bodyPr>
          <a:lstStyle/>
          <a:p>
            <a:r>
              <a:rPr lang="en-GB" b="1" dirty="0"/>
              <a:t>Can you </a:t>
            </a:r>
            <a:r>
              <a:rPr lang="en-GB" b="1" dirty="0" smtClean="0"/>
              <a:t>think of </a:t>
            </a:r>
            <a:r>
              <a:rPr lang="en-GB" b="1" dirty="0"/>
              <a:t>any other similar </a:t>
            </a:r>
            <a:r>
              <a:rPr lang="en-GB" b="1" dirty="0" smtClean="0"/>
              <a:t>crime </a:t>
            </a:r>
            <a:r>
              <a:rPr lang="en-GB" b="1" dirty="0"/>
              <a:t>d</a:t>
            </a:r>
            <a:r>
              <a:rPr lang="en-GB" b="1" dirty="0" smtClean="0"/>
              <a:t>rama </a:t>
            </a:r>
            <a:r>
              <a:rPr lang="en-GB" b="1" dirty="0"/>
              <a:t>characters?</a:t>
            </a:r>
          </a:p>
        </p:txBody>
      </p:sp>
      <p:sp>
        <p:nvSpPr>
          <p:cNvPr id="25" name="Cloud Callout 24"/>
          <p:cNvSpPr/>
          <p:nvPr/>
        </p:nvSpPr>
        <p:spPr>
          <a:xfrm rot="1173892">
            <a:off x="2814315" y="3531139"/>
            <a:ext cx="1902702" cy="1586117"/>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Callout 12"/>
          <p:cNvSpPr/>
          <p:nvPr/>
        </p:nvSpPr>
        <p:spPr>
          <a:xfrm rot="1173892">
            <a:off x="3150963" y="2421301"/>
            <a:ext cx="1583922" cy="116498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loud Callout 29"/>
          <p:cNvSpPr/>
          <p:nvPr/>
        </p:nvSpPr>
        <p:spPr>
          <a:xfrm rot="1173892">
            <a:off x="1030319" y="3891742"/>
            <a:ext cx="1873323" cy="1596558"/>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loud Callout 31"/>
          <p:cNvSpPr/>
          <p:nvPr/>
        </p:nvSpPr>
        <p:spPr>
          <a:xfrm rot="1173892">
            <a:off x="6797802" y="4066044"/>
            <a:ext cx="1771757" cy="1323303"/>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loud Callout 33"/>
          <p:cNvSpPr/>
          <p:nvPr/>
        </p:nvSpPr>
        <p:spPr>
          <a:xfrm rot="1173892">
            <a:off x="9969853" y="3731333"/>
            <a:ext cx="1771757" cy="1323303"/>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Cloud Callout 35"/>
          <p:cNvSpPr/>
          <p:nvPr/>
        </p:nvSpPr>
        <p:spPr>
          <a:xfrm rot="1173892">
            <a:off x="8506226" y="3994987"/>
            <a:ext cx="1639452" cy="1419424"/>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loud Callout 37"/>
          <p:cNvSpPr/>
          <p:nvPr/>
        </p:nvSpPr>
        <p:spPr>
          <a:xfrm rot="1173892">
            <a:off x="9166110" y="2459161"/>
            <a:ext cx="1812438" cy="165136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loud Callout 39"/>
          <p:cNvSpPr/>
          <p:nvPr/>
        </p:nvSpPr>
        <p:spPr>
          <a:xfrm rot="1173892">
            <a:off x="7323956" y="2455644"/>
            <a:ext cx="1947406" cy="1470702"/>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loud Callout 41"/>
          <p:cNvSpPr/>
          <p:nvPr/>
        </p:nvSpPr>
        <p:spPr>
          <a:xfrm rot="1173892">
            <a:off x="5652543" y="2884804"/>
            <a:ext cx="1811991" cy="1462994"/>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Callout 8"/>
          <p:cNvSpPr/>
          <p:nvPr/>
        </p:nvSpPr>
        <p:spPr>
          <a:xfrm rot="1173892">
            <a:off x="988908" y="2563928"/>
            <a:ext cx="2219781" cy="1591080"/>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btitle 2"/>
          <p:cNvSpPr txBox="1">
            <a:spLocks/>
          </p:cNvSpPr>
          <p:nvPr/>
        </p:nvSpPr>
        <p:spPr>
          <a:xfrm>
            <a:off x="3588025" y="950128"/>
            <a:ext cx="8294469"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4000" cap="all" dirty="0">
                <a:latin typeface="Boink LET" panose="00000400000000000000" pitchFamily="2" charset="0"/>
                <a:ea typeface="+mj-ea"/>
                <a:cs typeface="+mj-cs"/>
              </a:rPr>
              <a:t>Starter: </a:t>
            </a:r>
            <a:r>
              <a:rPr lang="en-GB" sz="4000" cap="all" dirty="0" smtClean="0">
                <a:latin typeface="Boink LET" panose="00000400000000000000" pitchFamily="2" charset="0"/>
                <a:ea typeface="+mj-ea"/>
                <a:cs typeface="+mj-cs"/>
              </a:rPr>
              <a:t>the Stock Character</a:t>
            </a:r>
            <a:endParaRPr lang="en-GB" sz="4000" cap="all" dirty="0">
              <a:latin typeface="Boink LET" panose="00000400000000000000" pitchFamily="2" charset="0"/>
              <a:ea typeface="+mj-ea"/>
              <a:cs typeface="+mj-cs"/>
            </a:endParaRP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681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8822" y="1906406"/>
            <a:ext cx="4840356" cy="646331"/>
          </a:xfrm>
          <a:prstGeom prst="rect">
            <a:avLst/>
          </a:prstGeom>
          <a:noFill/>
        </p:spPr>
        <p:txBody>
          <a:bodyPr wrap="square" rtlCol="0">
            <a:spAutoFit/>
          </a:bodyPr>
          <a:lstStyle/>
          <a:p>
            <a:r>
              <a:rPr lang="en-GB" b="1" dirty="0" smtClean="0"/>
              <a:t>What are the similarities between Luther and Regan? </a:t>
            </a:r>
            <a:endParaRPr lang="en-GB" b="1" dirty="0"/>
          </a:p>
        </p:txBody>
      </p:sp>
      <p:sp>
        <p:nvSpPr>
          <p:cNvPr id="8" name="TextBox 7"/>
          <p:cNvSpPr txBox="1"/>
          <p:nvPr/>
        </p:nvSpPr>
        <p:spPr>
          <a:xfrm>
            <a:off x="6400800" y="1848867"/>
            <a:ext cx="4840356" cy="646331"/>
          </a:xfrm>
          <a:prstGeom prst="rect">
            <a:avLst/>
          </a:prstGeom>
          <a:noFill/>
        </p:spPr>
        <p:txBody>
          <a:bodyPr wrap="square" rtlCol="0">
            <a:spAutoFit/>
          </a:bodyPr>
          <a:lstStyle/>
          <a:p>
            <a:r>
              <a:rPr lang="en-GB" b="1" dirty="0" smtClean="0"/>
              <a:t>Can you think of any other similar crime drama characters?</a:t>
            </a:r>
          </a:p>
        </p:txBody>
      </p:sp>
      <p:sp>
        <p:nvSpPr>
          <p:cNvPr id="25" name="Cloud Callout 24"/>
          <p:cNvSpPr/>
          <p:nvPr/>
        </p:nvSpPr>
        <p:spPr>
          <a:xfrm rot="1173892">
            <a:off x="2817025" y="3542743"/>
            <a:ext cx="2011303" cy="1670871"/>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817112" y="3746017"/>
            <a:ext cx="1999854" cy="1323439"/>
          </a:xfrm>
          <a:prstGeom prst="rect">
            <a:avLst/>
          </a:prstGeom>
          <a:noFill/>
        </p:spPr>
        <p:txBody>
          <a:bodyPr wrap="square" rtlCol="0">
            <a:spAutoFit/>
          </a:bodyPr>
          <a:lstStyle/>
          <a:p>
            <a:pPr algn="ctr"/>
            <a:r>
              <a:rPr lang="en-GB" sz="1600" dirty="0" smtClean="0"/>
              <a:t>Experienced enough that they can play the system for their benefit</a:t>
            </a:r>
            <a:endParaRPr lang="en-GB" sz="1600" dirty="0"/>
          </a:p>
        </p:txBody>
      </p:sp>
      <p:sp>
        <p:nvSpPr>
          <p:cNvPr id="13" name="Cloud Callout 12"/>
          <p:cNvSpPr/>
          <p:nvPr/>
        </p:nvSpPr>
        <p:spPr>
          <a:xfrm rot="1173892">
            <a:off x="3150963" y="2421301"/>
            <a:ext cx="1583922" cy="116498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194673" y="2793120"/>
            <a:ext cx="1584022" cy="369332"/>
          </a:xfrm>
          <a:prstGeom prst="rect">
            <a:avLst/>
          </a:prstGeom>
          <a:noFill/>
        </p:spPr>
        <p:txBody>
          <a:bodyPr wrap="square" rtlCol="0">
            <a:spAutoFit/>
          </a:bodyPr>
          <a:lstStyle/>
          <a:p>
            <a:pPr algn="ctr"/>
            <a:r>
              <a:rPr lang="en-GB" dirty="0" smtClean="0"/>
              <a:t>Damaged</a:t>
            </a:r>
            <a:endParaRPr lang="en-GB" dirty="0"/>
          </a:p>
        </p:txBody>
      </p:sp>
      <p:sp>
        <p:nvSpPr>
          <p:cNvPr id="30" name="Cloud Callout 29"/>
          <p:cNvSpPr/>
          <p:nvPr/>
        </p:nvSpPr>
        <p:spPr>
          <a:xfrm rot="1173892">
            <a:off x="1030319" y="3891742"/>
            <a:ext cx="1873323" cy="1596558"/>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227914" y="4366323"/>
            <a:ext cx="1584022" cy="646331"/>
          </a:xfrm>
          <a:prstGeom prst="rect">
            <a:avLst/>
          </a:prstGeom>
          <a:noFill/>
        </p:spPr>
        <p:txBody>
          <a:bodyPr wrap="square" rtlCol="0">
            <a:spAutoFit/>
          </a:bodyPr>
          <a:lstStyle/>
          <a:p>
            <a:pPr algn="ctr"/>
            <a:r>
              <a:rPr lang="en-GB" dirty="0" smtClean="0"/>
              <a:t>Exceptional at their job</a:t>
            </a:r>
            <a:endParaRPr lang="en-GB" dirty="0"/>
          </a:p>
        </p:txBody>
      </p:sp>
      <p:sp>
        <p:nvSpPr>
          <p:cNvPr id="27" name="Cloud Callout 26"/>
          <p:cNvSpPr/>
          <p:nvPr/>
        </p:nvSpPr>
        <p:spPr>
          <a:xfrm rot="1173892">
            <a:off x="6797802" y="4066044"/>
            <a:ext cx="1771757" cy="1323303"/>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loud Callout 32"/>
          <p:cNvSpPr/>
          <p:nvPr/>
        </p:nvSpPr>
        <p:spPr>
          <a:xfrm rot="1173892">
            <a:off x="9969853" y="3731333"/>
            <a:ext cx="1771757" cy="1323303"/>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loud Callout 34"/>
          <p:cNvSpPr/>
          <p:nvPr/>
        </p:nvSpPr>
        <p:spPr>
          <a:xfrm rot="1173892">
            <a:off x="8506226" y="3994987"/>
            <a:ext cx="1639452" cy="1419424"/>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Cloud Callout 36"/>
          <p:cNvSpPr/>
          <p:nvPr/>
        </p:nvSpPr>
        <p:spPr>
          <a:xfrm rot="1173892">
            <a:off x="9166110" y="2459161"/>
            <a:ext cx="1812438" cy="165136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loud Callout 38"/>
          <p:cNvSpPr/>
          <p:nvPr/>
        </p:nvSpPr>
        <p:spPr>
          <a:xfrm rot="1173892">
            <a:off x="7323956" y="2455644"/>
            <a:ext cx="1947406" cy="1470702"/>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loud Callout 40"/>
          <p:cNvSpPr/>
          <p:nvPr/>
        </p:nvSpPr>
        <p:spPr>
          <a:xfrm rot="1173892">
            <a:off x="5652543" y="2884804"/>
            <a:ext cx="1811991" cy="1462994"/>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Callout 8"/>
          <p:cNvSpPr/>
          <p:nvPr/>
        </p:nvSpPr>
        <p:spPr>
          <a:xfrm rot="1173892">
            <a:off x="988908" y="2563928"/>
            <a:ext cx="2219781" cy="1591080"/>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122461" y="3003793"/>
            <a:ext cx="2024916" cy="646331"/>
          </a:xfrm>
          <a:prstGeom prst="rect">
            <a:avLst/>
          </a:prstGeom>
          <a:noFill/>
        </p:spPr>
        <p:txBody>
          <a:bodyPr wrap="square" rtlCol="0">
            <a:spAutoFit/>
          </a:bodyPr>
          <a:lstStyle/>
          <a:p>
            <a:pPr algn="ctr"/>
            <a:r>
              <a:rPr lang="en-GB" dirty="0" smtClean="0"/>
              <a:t>Bad- </a:t>
            </a:r>
          </a:p>
          <a:p>
            <a:pPr algn="ctr"/>
            <a:r>
              <a:rPr lang="en-GB" dirty="0"/>
              <a:t>t</a:t>
            </a:r>
            <a:r>
              <a:rPr lang="en-GB" dirty="0" smtClean="0"/>
              <a:t>empered </a:t>
            </a:r>
            <a:endParaRPr lang="en-GB" dirty="0"/>
          </a:p>
        </p:txBody>
      </p:sp>
      <p:sp>
        <p:nvSpPr>
          <p:cNvPr id="21" name="Subtitle 2"/>
          <p:cNvSpPr txBox="1">
            <a:spLocks/>
          </p:cNvSpPr>
          <p:nvPr/>
        </p:nvSpPr>
        <p:spPr>
          <a:xfrm>
            <a:off x="3588025" y="950128"/>
            <a:ext cx="8294469"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4000" cap="all" dirty="0">
                <a:latin typeface="Boink LET" panose="00000400000000000000" pitchFamily="2" charset="0"/>
                <a:ea typeface="+mj-ea"/>
                <a:cs typeface="+mj-cs"/>
              </a:rPr>
              <a:t>Starter: </a:t>
            </a:r>
            <a:r>
              <a:rPr lang="en-GB" sz="4000" cap="all" dirty="0" smtClean="0">
                <a:latin typeface="Boink LET" panose="00000400000000000000" pitchFamily="2" charset="0"/>
                <a:ea typeface="+mj-ea"/>
                <a:cs typeface="+mj-cs"/>
              </a:rPr>
              <a:t>the Stock Character</a:t>
            </a:r>
            <a:endParaRPr lang="en-GB" sz="4000" cap="all" dirty="0">
              <a:latin typeface="Boink LET" panose="00000400000000000000" pitchFamily="2" charset="0"/>
              <a:ea typeface="+mj-ea"/>
              <a:cs typeface="+mj-cs"/>
            </a:endParaRP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2495795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1829957"/>
            <a:ext cx="4840356" cy="646331"/>
          </a:xfrm>
          <a:prstGeom prst="rect">
            <a:avLst/>
          </a:prstGeom>
          <a:noFill/>
        </p:spPr>
        <p:txBody>
          <a:bodyPr wrap="square" rtlCol="0">
            <a:spAutoFit/>
          </a:bodyPr>
          <a:lstStyle/>
          <a:p>
            <a:r>
              <a:rPr lang="en-GB" b="1" dirty="0"/>
              <a:t>Can you </a:t>
            </a:r>
            <a:r>
              <a:rPr lang="en-GB" b="1" dirty="0" smtClean="0"/>
              <a:t>think of </a:t>
            </a:r>
            <a:r>
              <a:rPr lang="en-GB" b="1" dirty="0"/>
              <a:t>any other similar </a:t>
            </a:r>
            <a:r>
              <a:rPr lang="en-GB" b="1" dirty="0" smtClean="0"/>
              <a:t>crime drama </a:t>
            </a:r>
            <a:r>
              <a:rPr lang="en-GB" b="1" dirty="0"/>
              <a:t>characters?</a:t>
            </a:r>
          </a:p>
        </p:txBody>
      </p:sp>
      <p:sp>
        <p:nvSpPr>
          <p:cNvPr id="17" name="Cloud Callout 16"/>
          <p:cNvSpPr/>
          <p:nvPr/>
        </p:nvSpPr>
        <p:spPr>
          <a:xfrm rot="1173892">
            <a:off x="6728675" y="4076317"/>
            <a:ext cx="1771757" cy="1323303"/>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loud Callout 20"/>
          <p:cNvSpPr/>
          <p:nvPr/>
        </p:nvSpPr>
        <p:spPr>
          <a:xfrm rot="1173892">
            <a:off x="9969853" y="3731333"/>
            <a:ext cx="1771757" cy="1323303"/>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loud Callout 22"/>
          <p:cNvSpPr/>
          <p:nvPr/>
        </p:nvSpPr>
        <p:spPr>
          <a:xfrm rot="1173892">
            <a:off x="8535960" y="3994851"/>
            <a:ext cx="1639452" cy="1419424"/>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loud Callout 24"/>
          <p:cNvSpPr/>
          <p:nvPr/>
        </p:nvSpPr>
        <p:spPr>
          <a:xfrm rot="1173892">
            <a:off x="2801981" y="3546015"/>
            <a:ext cx="2001318" cy="1642776"/>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Callout 12"/>
          <p:cNvSpPr/>
          <p:nvPr/>
        </p:nvSpPr>
        <p:spPr>
          <a:xfrm rot="1173892">
            <a:off x="3150963" y="2421301"/>
            <a:ext cx="1583922" cy="116498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Callout 10"/>
          <p:cNvSpPr/>
          <p:nvPr/>
        </p:nvSpPr>
        <p:spPr>
          <a:xfrm rot="1173892">
            <a:off x="9166110" y="2459161"/>
            <a:ext cx="1812438" cy="1651365"/>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loud Callout 14"/>
          <p:cNvSpPr/>
          <p:nvPr/>
        </p:nvSpPr>
        <p:spPr>
          <a:xfrm rot="1173892">
            <a:off x="7323956" y="2455644"/>
            <a:ext cx="1947406" cy="1470702"/>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459952" y="2771979"/>
            <a:ext cx="1796416" cy="830997"/>
          </a:xfrm>
          <a:prstGeom prst="rect">
            <a:avLst/>
          </a:prstGeom>
          <a:noFill/>
        </p:spPr>
        <p:txBody>
          <a:bodyPr wrap="square" rtlCol="0">
            <a:spAutoFit/>
          </a:bodyPr>
          <a:lstStyle/>
          <a:p>
            <a:pPr algn="ctr"/>
            <a:r>
              <a:rPr lang="en-GB" sz="1600" dirty="0" smtClean="0"/>
              <a:t>Leslie Abramson – </a:t>
            </a:r>
            <a:r>
              <a:rPr lang="en-GB" sz="1600" i="1" dirty="0" smtClean="0"/>
              <a:t>Law &amp; Order True Crime </a:t>
            </a:r>
            <a:r>
              <a:rPr lang="en-GB" sz="1600" dirty="0" smtClean="0"/>
              <a:t>(S01)</a:t>
            </a:r>
            <a:endParaRPr lang="en-GB" sz="1600" dirty="0"/>
          </a:p>
        </p:txBody>
      </p:sp>
      <p:sp>
        <p:nvSpPr>
          <p:cNvPr id="28" name="Cloud Callout 27"/>
          <p:cNvSpPr/>
          <p:nvPr/>
        </p:nvSpPr>
        <p:spPr>
          <a:xfrm rot="1173892">
            <a:off x="5652543" y="2884804"/>
            <a:ext cx="1811991" cy="1462994"/>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761578" y="3147428"/>
            <a:ext cx="1606058" cy="923330"/>
          </a:xfrm>
          <a:prstGeom prst="rect">
            <a:avLst/>
          </a:prstGeom>
          <a:noFill/>
        </p:spPr>
        <p:txBody>
          <a:bodyPr wrap="square" rtlCol="0">
            <a:spAutoFit/>
          </a:bodyPr>
          <a:lstStyle/>
          <a:p>
            <a:pPr algn="ctr"/>
            <a:r>
              <a:rPr lang="en-GB" dirty="0" smtClean="0"/>
              <a:t>Patrick Jane – </a:t>
            </a:r>
            <a:r>
              <a:rPr lang="en-GB" i="1" dirty="0" smtClean="0"/>
              <a:t>The Mentalist</a:t>
            </a:r>
            <a:endParaRPr lang="en-GB" i="1" dirty="0"/>
          </a:p>
        </p:txBody>
      </p:sp>
      <p:sp>
        <p:nvSpPr>
          <p:cNvPr id="30" name="Cloud Callout 29"/>
          <p:cNvSpPr/>
          <p:nvPr/>
        </p:nvSpPr>
        <p:spPr>
          <a:xfrm rot="1173892">
            <a:off x="1030319" y="3891742"/>
            <a:ext cx="1873323" cy="1596558"/>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loud Callout 26"/>
          <p:cNvSpPr/>
          <p:nvPr/>
        </p:nvSpPr>
        <p:spPr>
          <a:xfrm rot="1173892">
            <a:off x="988908" y="2563928"/>
            <a:ext cx="2219781" cy="1591080"/>
          </a:xfrm>
          <a:prstGeom prst="cloud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ubtitle 2"/>
          <p:cNvSpPr txBox="1">
            <a:spLocks/>
          </p:cNvSpPr>
          <p:nvPr/>
        </p:nvSpPr>
        <p:spPr>
          <a:xfrm>
            <a:off x="3588025" y="950128"/>
            <a:ext cx="8294469"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4000" cap="all" dirty="0">
                <a:latin typeface="Boink LET" panose="00000400000000000000" pitchFamily="2" charset="0"/>
                <a:ea typeface="+mj-ea"/>
                <a:cs typeface="+mj-cs"/>
              </a:rPr>
              <a:t>Starter: </a:t>
            </a:r>
            <a:r>
              <a:rPr lang="en-GB" sz="4000" cap="all" dirty="0" smtClean="0">
                <a:latin typeface="Boink LET" panose="00000400000000000000" pitchFamily="2" charset="0"/>
                <a:ea typeface="+mj-ea"/>
                <a:cs typeface="+mj-cs"/>
              </a:rPr>
              <a:t>the Stock Character</a:t>
            </a:r>
            <a:endParaRPr lang="en-GB" sz="4000" cap="all" dirty="0">
              <a:latin typeface="Boink LET" panose="00000400000000000000" pitchFamily="2" charset="0"/>
              <a:ea typeface="+mj-ea"/>
              <a:cs typeface="+mj-cs"/>
            </a:endParaRPr>
          </a:p>
        </p:txBody>
      </p:sp>
      <p:sp>
        <p:nvSpPr>
          <p:cNvPr id="33" name="TextBox 32"/>
          <p:cNvSpPr txBox="1"/>
          <p:nvPr/>
        </p:nvSpPr>
        <p:spPr>
          <a:xfrm>
            <a:off x="2867866" y="3941495"/>
            <a:ext cx="1999854" cy="646331"/>
          </a:xfrm>
          <a:prstGeom prst="rect">
            <a:avLst/>
          </a:prstGeom>
          <a:noFill/>
        </p:spPr>
        <p:txBody>
          <a:bodyPr wrap="square" rtlCol="0">
            <a:spAutoFit/>
          </a:bodyPr>
          <a:lstStyle/>
          <a:p>
            <a:pPr algn="ctr"/>
            <a:r>
              <a:rPr lang="en-GB" dirty="0" smtClean="0"/>
              <a:t>Means justifies the end</a:t>
            </a:r>
            <a:endParaRPr lang="en-GB" dirty="0"/>
          </a:p>
        </p:txBody>
      </p:sp>
      <p:sp>
        <p:nvSpPr>
          <p:cNvPr id="34" name="TextBox 33"/>
          <p:cNvSpPr txBox="1"/>
          <p:nvPr/>
        </p:nvSpPr>
        <p:spPr>
          <a:xfrm>
            <a:off x="3194673" y="2793120"/>
            <a:ext cx="1584022" cy="369332"/>
          </a:xfrm>
          <a:prstGeom prst="rect">
            <a:avLst/>
          </a:prstGeom>
          <a:noFill/>
        </p:spPr>
        <p:txBody>
          <a:bodyPr wrap="square" rtlCol="0">
            <a:spAutoFit/>
          </a:bodyPr>
          <a:lstStyle/>
          <a:p>
            <a:pPr algn="ctr"/>
            <a:r>
              <a:rPr lang="en-GB" dirty="0" smtClean="0"/>
              <a:t>Damaged</a:t>
            </a:r>
            <a:endParaRPr lang="en-GB" dirty="0"/>
          </a:p>
        </p:txBody>
      </p:sp>
      <p:sp>
        <p:nvSpPr>
          <p:cNvPr id="37" name="TextBox 36"/>
          <p:cNvSpPr txBox="1"/>
          <p:nvPr/>
        </p:nvSpPr>
        <p:spPr>
          <a:xfrm>
            <a:off x="1227914" y="4366323"/>
            <a:ext cx="1584022" cy="646331"/>
          </a:xfrm>
          <a:prstGeom prst="rect">
            <a:avLst/>
          </a:prstGeom>
          <a:noFill/>
        </p:spPr>
        <p:txBody>
          <a:bodyPr wrap="square" rtlCol="0">
            <a:spAutoFit/>
          </a:bodyPr>
          <a:lstStyle/>
          <a:p>
            <a:pPr algn="ctr"/>
            <a:r>
              <a:rPr lang="en-GB" dirty="0" smtClean="0"/>
              <a:t>Exceptional at their job</a:t>
            </a:r>
            <a:endParaRPr lang="en-GB" dirty="0"/>
          </a:p>
        </p:txBody>
      </p:sp>
      <p:sp>
        <p:nvSpPr>
          <p:cNvPr id="38" name="TextBox 37"/>
          <p:cNvSpPr txBox="1"/>
          <p:nvPr/>
        </p:nvSpPr>
        <p:spPr>
          <a:xfrm>
            <a:off x="1122461" y="3003793"/>
            <a:ext cx="2024916" cy="646331"/>
          </a:xfrm>
          <a:prstGeom prst="rect">
            <a:avLst/>
          </a:prstGeom>
          <a:noFill/>
        </p:spPr>
        <p:txBody>
          <a:bodyPr wrap="square" rtlCol="0">
            <a:spAutoFit/>
          </a:bodyPr>
          <a:lstStyle/>
          <a:p>
            <a:pPr algn="ctr"/>
            <a:r>
              <a:rPr lang="en-GB" dirty="0" smtClean="0"/>
              <a:t>Bad-</a:t>
            </a:r>
          </a:p>
          <a:p>
            <a:pPr algn="ctr"/>
            <a:r>
              <a:rPr lang="en-GB" dirty="0"/>
              <a:t>t</a:t>
            </a:r>
            <a:r>
              <a:rPr lang="en-GB" dirty="0" smtClean="0"/>
              <a:t>empered </a:t>
            </a:r>
            <a:endParaRPr lang="en-GB" dirty="0"/>
          </a:p>
        </p:txBody>
      </p:sp>
      <p:sp>
        <p:nvSpPr>
          <p:cNvPr id="39" name="TextBox 38"/>
          <p:cNvSpPr txBox="1"/>
          <p:nvPr/>
        </p:nvSpPr>
        <p:spPr>
          <a:xfrm>
            <a:off x="9227403" y="2901089"/>
            <a:ext cx="1796416" cy="584775"/>
          </a:xfrm>
          <a:prstGeom prst="rect">
            <a:avLst/>
          </a:prstGeom>
          <a:noFill/>
        </p:spPr>
        <p:txBody>
          <a:bodyPr wrap="square" rtlCol="0">
            <a:spAutoFit/>
          </a:bodyPr>
          <a:lstStyle/>
          <a:p>
            <a:pPr algn="ctr"/>
            <a:r>
              <a:rPr lang="en-GB" sz="1600" dirty="0" smtClean="0"/>
              <a:t>Andy </a:t>
            </a:r>
            <a:r>
              <a:rPr lang="en-GB" sz="1600" dirty="0" err="1" smtClean="0"/>
              <a:t>Sipowicz</a:t>
            </a:r>
            <a:r>
              <a:rPr lang="en-GB" sz="1600" dirty="0" smtClean="0"/>
              <a:t> – </a:t>
            </a:r>
            <a:r>
              <a:rPr lang="en-GB" sz="1600" i="1" dirty="0" smtClean="0"/>
              <a:t>NYPD Blue</a:t>
            </a:r>
          </a:p>
        </p:txBody>
      </p:sp>
      <p:sp>
        <p:nvSpPr>
          <p:cNvPr id="40" name="TextBox 39"/>
          <p:cNvSpPr txBox="1"/>
          <p:nvPr/>
        </p:nvSpPr>
        <p:spPr>
          <a:xfrm>
            <a:off x="6771586" y="4381397"/>
            <a:ext cx="1606058" cy="646331"/>
          </a:xfrm>
          <a:prstGeom prst="rect">
            <a:avLst/>
          </a:prstGeom>
          <a:noFill/>
        </p:spPr>
        <p:txBody>
          <a:bodyPr wrap="square" rtlCol="0">
            <a:spAutoFit/>
          </a:bodyPr>
          <a:lstStyle/>
          <a:p>
            <a:pPr algn="ctr"/>
            <a:r>
              <a:rPr lang="en-GB" dirty="0" smtClean="0"/>
              <a:t>Vic Mackey – </a:t>
            </a:r>
            <a:r>
              <a:rPr lang="en-GB" i="1" dirty="0" smtClean="0"/>
              <a:t>The Shield</a:t>
            </a:r>
            <a:endParaRPr lang="en-GB" i="1" dirty="0"/>
          </a:p>
        </p:txBody>
      </p:sp>
      <p:sp>
        <p:nvSpPr>
          <p:cNvPr id="41" name="TextBox 40"/>
          <p:cNvSpPr txBox="1"/>
          <p:nvPr/>
        </p:nvSpPr>
        <p:spPr>
          <a:xfrm>
            <a:off x="8561432" y="4364171"/>
            <a:ext cx="1606058" cy="923330"/>
          </a:xfrm>
          <a:prstGeom prst="rect">
            <a:avLst/>
          </a:prstGeom>
          <a:noFill/>
        </p:spPr>
        <p:txBody>
          <a:bodyPr wrap="square" rtlCol="0">
            <a:spAutoFit/>
          </a:bodyPr>
          <a:lstStyle/>
          <a:p>
            <a:pPr algn="ctr"/>
            <a:r>
              <a:rPr lang="en-GB" dirty="0" smtClean="0"/>
              <a:t>Hank Voight – </a:t>
            </a:r>
            <a:r>
              <a:rPr lang="en-GB" i="1" dirty="0" smtClean="0"/>
              <a:t>Chicago P.D</a:t>
            </a:r>
          </a:p>
        </p:txBody>
      </p:sp>
      <p:sp>
        <p:nvSpPr>
          <p:cNvPr id="42" name="TextBox 41"/>
          <p:cNvSpPr txBox="1"/>
          <p:nvPr/>
        </p:nvSpPr>
        <p:spPr>
          <a:xfrm>
            <a:off x="10125611" y="3964594"/>
            <a:ext cx="1606058" cy="646331"/>
          </a:xfrm>
          <a:prstGeom prst="rect">
            <a:avLst/>
          </a:prstGeom>
          <a:noFill/>
        </p:spPr>
        <p:txBody>
          <a:bodyPr wrap="square" rtlCol="0">
            <a:spAutoFit/>
          </a:bodyPr>
          <a:lstStyle/>
          <a:p>
            <a:pPr algn="ctr"/>
            <a:r>
              <a:rPr lang="en-GB" dirty="0" smtClean="0"/>
              <a:t>Gene Hunt – </a:t>
            </a:r>
            <a:r>
              <a:rPr lang="en-GB" i="1" dirty="0" smtClean="0"/>
              <a:t>Life on Mars</a:t>
            </a:r>
          </a:p>
        </p:txBody>
      </p:sp>
      <p:sp>
        <p:nvSpPr>
          <p:cNvPr id="43" name="TextBox 42"/>
          <p:cNvSpPr txBox="1"/>
          <p:nvPr/>
        </p:nvSpPr>
        <p:spPr>
          <a:xfrm>
            <a:off x="1010050" y="1881421"/>
            <a:ext cx="4840356" cy="646331"/>
          </a:xfrm>
          <a:prstGeom prst="rect">
            <a:avLst/>
          </a:prstGeom>
          <a:noFill/>
        </p:spPr>
        <p:txBody>
          <a:bodyPr wrap="square" rtlCol="0">
            <a:spAutoFit/>
          </a:bodyPr>
          <a:lstStyle/>
          <a:p>
            <a:r>
              <a:rPr lang="en-GB" b="1" dirty="0" smtClean="0"/>
              <a:t>What are the similarities between Luther and Regan? </a:t>
            </a:r>
            <a:endParaRPr lang="en-GB" b="1" dirty="0"/>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150574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 stock character is one of many tools used in a crime drama to help an audience easily understand that they are watching a crime drama.</a:t>
            </a:r>
          </a:p>
          <a:p>
            <a:r>
              <a:rPr lang="en-GB" dirty="0" smtClean="0"/>
              <a:t>When used together and repeatedly, these tools become what are known as conventions. </a:t>
            </a:r>
          </a:p>
          <a:p>
            <a:r>
              <a:rPr lang="en-GB" dirty="0" smtClean="0"/>
              <a:t>Let’s have a look at other conventions used by the TV crime drama…</a:t>
            </a:r>
            <a:endParaRPr lang="en-GB" dirty="0"/>
          </a:p>
        </p:txBody>
      </p:sp>
      <p:sp>
        <p:nvSpPr>
          <p:cNvPr id="7" name="Subtitle 2"/>
          <p:cNvSpPr txBox="1">
            <a:spLocks/>
          </p:cNvSpPr>
          <p:nvPr/>
        </p:nvSpPr>
        <p:spPr>
          <a:xfrm>
            <a:off x="3588025" y="950128"/>
            <a:ext cx="8294469"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4000" cap="all" dirty="0">
                <a:latin typeface="Boink LET" panose="00000400000000000000" pitchFamily="2" charset="0"/>
                <a:ea typeface="+mj-ea"/>
                <a:cs typeface="+mj-cs"/>
              </a:rPr>
              <a:t>Starter: </a:t>
            </a:r>
            <a:r>
              <a:rPr lang="en-GB" sz="4000" cap="all" dirty="0" smtClean="0">
                <a:latin typeface="Boink LET" panose="00000400000000000000" pitchFamily="2" charset="0"/>
                <a:ea typeface="+mj-ea"/>
                <a:cs typeface="+mj-cs"/>
              </a:rPr>
              <a:t>the Stock Character</a:t>
            </a:r>
            <a:endParaRPr lang="en-GB" sz="4000" cap="all" dirty="0">
              <a:latin typeface="Boink LET" panose="00000400000000000000" pitchFamily="2" charset="0"/>
              <a:ea typeface="+mj-ea"/>
              <a:cs typeface="+mj-cs"/>
            </a:endParaRP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4120486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i="1" dirty="0" smtClean="0"/>
              <a:t>Luther </a:t>
            </a:r>
            <a:r>
              <a:rPr lang="en-GB" dirty="0" smtClean="0"/>
              <a:t>and </a:t>
            </a:r>
            <a:r>
              <a:rPr lang="en-GB" i="1" dirty="0" smtClean="0"/>
              <a:t>The Sweeney </a:t>
            </a:r>
            <a:r>
              <a:rPr lang="en-GB" dirty="0" smtClean="0"/>
              <a:t>are the two set crime dramas. You will be assessed on one of these programmes in the exam.</a:t>
            </a:r>
          </a:p>
          <a:p>
            <a:r>
              <a:rPr lang="en-GB" dirty="0" smtClean="0"/>
              <a:t>In groups, can you come up with </a:t>
            </a:r>
            <a:r>
              <a:rPr lang="en-GB" b="1" dirty="0" smtClean="0"/>
              <a:t>five</a:t>
            </a:r>
            <a:r>
              <a:rPr lang="en-GB" dirty="0" smtClean="0"/>
              <a:t> similarities and </a:t>
            </a:r>
            <a:r>
              <a:rPr lang="en-GB" b="1" dirty="0" smtClean="0"/>
              <a:t>five</a:t>
            </a:r>
            <a:r>
              <a:rPr lang="en-GB" dirty="0" smtClean="0"/>
              <a:t> differences between the conventions used by the two series? </a:t>
            </a:r>
            <a:endParaRPr lang="en-GB" dirty="0"/>
          </a:p>
        </p:txBody>
      </p:sp>
      <p:sp>
        <p:nvSpPr>
          <p:cNvPr id="4" name="Title 1"/>
          <p:cNvSpPr>
            <a:spLocks noGrp="1"/>
          </p:cNvSpPr>
          <p:nvPr>
            <p:ph type="title"/>
          </p:nvPr>
        </p:nvSpPr>
        <p:spPr>
          <a:xfrm>
            <a:off x="1699904" y="613077"/>
            <a:ext cx="10330070" cy="1293028"/>
          </a:xfrm>
        </p:spPr>
        <p:txBody>
          <a:bodyPr/>
          <a:lstStyle/>
          <a:p>
            <a:r>
              <a:rPr lang="en-GB" dirty="0">
                <a:ln>
                  <a:solidFill>
                    <a:schemeClr val="bg1"/>
                  </a:solidFill>
                </a:ln>
              </a:rPr>
              <a:t>Task 2: Eat. Sleep. Convention. Repeat.</a:t>
            </a:r>
          </a:p>
        </p:txBody>
      </p:sp>
      <p:sp>
        <p:nvSpPr>
          <p:cNvPr id="2" name="Footer Placeholder 1"/>
          <p:cNvSpPr>
            <a:spLocks noGrp="1"/>
          </p:cNvSpPr>
          <p:nvPr>
            <p:ph type="ftr" sz="quarter" idx="11"/>
          </p:nvPr>
        </p:nvSpPr>
        <p:spPr/>
        <p:txBody>
          <a:bodyPr/>
          <a:lstStyle/>
          <a:p>
            <a:r>
              <a:rPr lang="en-US" smtClean="0"/>
              <a:t>© ZigZag Education 2018</a:t>
            </a:r>
            <a:endParaRPr lang="en-US" dirty="0"/>
          </a:p>
        </p:txBody>
      </p:sp>
    </p:spTree>
    <p:custDataLst>
      <p:tags r:id="rId1"/>
    </p:custDataLst>
    <p:extLst>
      <p:ext uri="{BB962C8B-B14F-4D97-AF65-F5344CB8AC3E}">
        <p14:creationId xmlns:p14="http://schemas.microsoft.com/office/powerpoint/2010/main" val="4083171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apor Trail">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1274</TotalTime>
  <Words>1197</Words>
  <Application>Microsoft Office PowerPoint</Application>
  <PresentationFormat>Widescreen</PresentationFormat>
  <Paragraphs>134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Boink LET</vt:lpstr>
      <vt:lpstr>Arial</vt:lpstr>
      <vt:lpstr>Vapor Trail</vt:lpstr>
      <vt:lpstr>Media Language, PARt 1 Crime Drama Conventions</vt:lpstr>
      <vt:lpstr>Learning Outcomes</vt:lpstr>
      <vt:lpstr>PowerPoint Presentation</vt:lpstr>
      <vt:lpstr>PowerPoint Presentation</vt:lpstr>
      <vt:lpstr>PowerPoint Presentation</vt:lpstr>
      <vt:lpstr>PowerPoint Presentation</vt:lpstr>
      <vt:lpstr>PowerPoint Presentation</vt:lpstr>
      <vt:lpstr>PowerPoint Presentation</vt:lpstr>
      <vt:lpstr>Task 2: Eat. Sleep. Convention. Repeat.</vt:lpstr>
      <vt:lpstr>Task 2: Eat. Sleep. Convention. Repeat.</vt:lpstr>
      <vt:lpstr>Task 2: Eat. Sleep. Convention. Repeat.</vt:lpstr>
      <vt:lpstr>Task 2: Eat. Sleep. Convention. Repeat.</vt:lpstr>
      <vt:lpstr>Task 2: Eat. Sleep. Convention. Repeat.</vt:lpstr>
      <vt:lpstr>Plenary: Breaking the cycle</vt:lpstr>
      <vt:lpstr>Plenary: Breaking the cycle</vt:lpstr>
      <vt:lpstr>Plenary: Breaking the cycle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Ice</dc:creator>
  <cp:lastModifiedBy>Eloise Cresswell</cp:lastModifiedBy>
  <cp:revision>79</cp:revision>
  <cp:lastPrinted>2018-10-02T10:35:05Z</cp:lastPrinted>
  <dcterms:created xsi:type="dcterms:W3CDTF">2017-05-04T08:41:34Z</dcterms:created>
  <dcterms:modified xsi:type="dcterms:W3CDTF">2018-10-02T10:55:35Z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9C6741D9-8AF8-4196-9F27-102256EEE4FA</vt:lpwstr>
  </property>
  <property fmtid="{D5CDD505-2E9C-101B-9397-08002B2CF9AE}" pid="3" name="ArticulatePath">
    <vt:lpwstr>Lesson_05</vt:lpwstr>
  </property>
</Properties>
</file>