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67" r:id="rId5"/>
    <p:sldId id="260" r:id="rId6"/>
    <p:sldId id="269" r:id="rId7"/>
    <p:sldId id="270" r:id="rId8"/>
    <p:sldId id="271" r:id="rId9"/>
    <p:sldId id="259" r:id="rId10"/>
    <p:sldId id="273" r:id="rId11"/>
  </p:sldIdLst>
  <p:sldSz cx="12192000" cy="6858000"/>
  <p:notesSz cx="6797675" cy="9926638"/>
  <p:embeddedFontLst>
    <p:embeddedFont>
      <p:font typeface="Helvetica" pitchFamily="50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entury Gothic" panose="020B0502020202020204" pitchFamily="34" charset="0"/>
      <p:regular r:id="rId22"/>
      <p:bold r:id="rId23"/>
      <p:italic r:id="rId24"/>
      <p:boldItalic r:id="rId25"/>
    </p:embeddedFont>
    <p:embeddedFont>
      <p:font typeface="Boink LET" panose="00000400000000000000" pitchFamily="2" charset="0"/>
      <p:regular r:id="rId26"/>
    </p:embeddedFont>
  </p:embeddedFontLst>
  <p:custDataLst>
    <p:tags r:id="rId2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ly Ice" initials="HI" lastIdx="2" clrIdx="0">
    <p:extLst>
      <p:ext uri="{19B8F6BF-5375-455C-9EA6-DF929625EA0E}">
        <p15:presenceInfo xmlns:p15="http://schemas.microsoft.com/office/powerpoint/2012/main" userId="S-1-5-21-2820689681-846540486-1616979966-1432" providerId="AD"/>
      </p:ext>
    </p:extLst>
  </p:cmAuthor>
  <p:cmAuthor id="2" name="Simon Polidano" initials="SP" lastIdx="4" clrIdx="1">
    <p:extLst>
      <p:ext uri="{19B8F6BF-5375-455C-9EA6-DF929625EA0E}">
        <p15:presenceInfo xmlns:p15="http://schemas.microsoft.com/office/powerpoint/2012/main" userId="S-1-5-21-2820689681-846540486-1616979966-16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654" autoAdjust="0"/>
    <p:restoredTop sz="94660"/>
  </p:normalViewPr>
  <p:slideViewPr>
    <p:cSldViewPr snapToGrid="0">
      <p:cViewPr varScale="1">
        <p:scale>
          <a:sx n="99" d="100"/>
          <a:sy n="99" d="100"/>
        </p:scale>
        <p:origin x="102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5.xm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dirty="0" smtClean="0"/>
              <a:t>Lesson 8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 dirty="0"/>
              <a:t>Page </a:t>
            </a:r>
            <a:fld id="{87EEAF8B-3AD3-4961-A43D-89384FAF75A3}" type="slidenum">
              <a:rPr lang="en-GB"/>
              <a:pPr/>
              <a:t>‹#›</a:t>
            </a:fld>
            <a:r>
              <a:rPr lang="en-GB" dirty="0"/>
              <a:t> of </a:t>
            </a:r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dirty="0"/>
              <a:t>GCSE (9–1) </a:t>
            </a:r>
            <a:r>
              <a:rPr lang="en-GB" dirty="0" err="1"/>
              <a:t>Eduqas</a:t>
            </a:r>
            <a:r>
              <a:rPr lang="en-GB"/>
              <a:t> Teaching Pack for Component 2, Section A: Crime Drama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GB" dirty="0"/>
              <a:t>© </a:t>
            </a:r>
            <a:r>
              <a:rPr lang="en-GB" dirty="0" err="1"/>
              <a:t>ZigZag</a:t>
            </a:r>
            <a:r>
              <a:rPr lang="en-GB" dirty="0"/>
              <a:t> Education, 2018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493328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9998A3-3131-455F-A293-776F5EDC03BB}" type="datetimeFigureOut">
              <a:rPr lang="en-GB" smtClean="0"/>
              <a:t>02/10/2018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8CF01-F529-4FC7-BD71-55DDBB992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642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8CF01-F529-4FC7-BD71-55DDBB9920D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815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 userDrawn="1"/>
        </p:nvGrpSpPr>
        <p:grpSpPr>
          <a:xfrm>
            <a:off x="1303018" y="1182494"/>
            <a:ext cx="9585964" cy="3872106"/>
            <a:chOff x="1371599" y="816864"/>
            <a:chExt cx="9585964" cy="3872106"/>
          </a:xfrm>
        </p:grpSpPr>
        <p:grpSp>
          <p:nvGrpSpPr>
            <p:cNvPr id="20" name="Group 19"/>
            <p:cNvGrpSpPr/>
            <p:nvPr userDrawn="1"/>
          </p:nvGrpSpPr>
          <p:grpSpPr>
            <a:xfrm>
              <a:off x="1371599" y="816864"/>
              <a:ext cx="9585964" cy="3872106"/>
              <a:chOff x="1371599" y="1426108"/>
              <a:chExt cx="9585964" cy="3262862"/>
            </a:xfrm>
          </p:grpSpPr>
          <p:sp>
            <p:nvSpPr>
              <p:cNvPr id="16" name="Rectangle 15"/>
              <p:cNvSpPr/>
              <p:nvPr userDrawn="1"/>
            </p:nvSpPr>
            <p:spPr>
              <a:xfrm>
                <a:off x="1371599" y="1430866"/>
                <a:ext cx="335280" cy="325810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Rectangle 16"/>
              <p:cNvSpPr/>
              <p:nvPr userDrawn="1"/>
            </p:nvSpPr>
            <p:spPr>
              <a:xfrm>
                <a:off x="1371600" y="1430866"/>
                <a:ext cx="9585963" cy="23943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Rectangle 17"/>
              <p:cNvSpPr/>
              <p:nvPr userDrawn="1"/>
            </p:nvSpPr>
            <p:spPr>
              <a:xfrm>
                <a:off x="1371600" y="4449532"/>
                <a:ext cx="9585963" cy="23943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Rectangle 18"/>
              <p:cNvSpPr/>
              <p:nvPr userDrawn="1"/>
            </p:nvSpPr>
            <p:spPr>
              <a:xfrm>
                <a:off x="10622283" y="1426108"/>
                <a:ext cx="335280" cy="325810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2" name="Rectangle 21"/>
            <p:cNvSpPr/>
            <p:nvPr userDrawn="1"/>
          </p:nvSpPr>
          <p:spPr>
            <a:xfrm>
              <a:off x="1706880" y="1097280"/>
              <a:ext cx="8912352" cy="330189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35248" y="1803405"/>
            <a:ext cx="8915403" cy="1825096"/>
          </a:xfrm>
        </p:spPr>
        <p:txBody>
          <a:bodyPr anchor="b">
            <a:normAutofit/>
          </a:bodyPr>
          <a:lstStyle>
            <a:lvl1pPr algn="ctr">
              <a:defRPr sz="6000">
                <a:latin typeface="Boink LET" panose="00000400000000000000" pitchFamily="2" charset="0"/>
              </a:defRPr>
            </a:lvl1pPr>
          </a:lstStyle>
          <a:p>
            <a:r>
              <a:rPr lang="en-US" dirty="0" smtClean="0"/>
              <a:t>Lesson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41348" y="3632201"/>
            <a:ext cx="8909303" cy="685800"/>
          </a:xfrm>
        </p:spPr>
        <p:txBody>
          <a:bodyPr>
            <a:normAutofit/>
          </a:bodyPr>
          <a:lstStyle>
            <a:lvl1pPr marL="0" indent="0" algn="ctr">
              <a:buNone/>
              <a:defRPr sz="3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The Sitcom Genre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400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© ZigZag Education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28048" y="6561963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2" descr="Blue Light, Alarm, Siren, Rescue, Fire, Emergency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605" y="330332"/>
            <a:ext cx="1226498" cy="85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8" descr="Handcuffs, Jail, Prison, Crime, Criminal, Justice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75210">
            <a:off x="9949334" y="5026386"/>
            <a:ext cx="2421857" cy="178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426720" y="1517985"/>
            <a:ext cx="11460480" cy="4324821"/>
            <a:chOff x="1371599" y="822510"/>
            <a:chExt cx="9585964" cy="3871727"/>
          </a:xfrm>
        </p:grpSpPr>
        <p:grpSp>
          <p:nvGrpSpPr>
            <p:cNvPr id="13" name="Group 12"/>
            <p:cNvGrpSpPr/>
            <p:nvPr userDrawn="1"/>
          </p:nvGrpSpPr>
          <p:grpSpPr>
            <a:xfrm>
              <a:off x="1371599" y="822510"/>
              <a:ext cx="9585964" cy="3871727"/>
              <a:chOff x="1371599" y="1430866"/>
              <a:chExt cx="9585964" cy="3262543"/>
            </a:xfrm>
          </p:grpSpPr>
          <p:sp>
            <p:nvSpPr>
              <p:cNvPr id="15" name="Rectangle 14"/>
              <p:cNvSpPr/>
              <p:nvPr userDrawn="1"/>
            </p:nvSpPr>
            <p:spPr>
              <a:xfrm>
                <a:off x="1371599" y="1430866"/>
                <a:ext cx="335280" cy="325810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Rectangle 15"/>
              <p:cNvSpPr/>
              <p:nvPr userDrawn="1"/>
            </p:nvSpPr>
            <p:spPr>
              <a:xfrm>
                <a:off x="1371600" y="1430866"/>
                <a:ext cx="9585963" cy="23943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Rectangle 16"/>
              <p:cNvSpPr/>
              <p:nvPr userDrawn="1"/>
            </p:nvSpPr>
            <p:spPr>
              <a:xfrm>
                <a:off x="1371600" y="4449532"/>
                <a:ext cx="9585963" cy="23943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Rectangle 17"/>
              <p:cNvSpPr/>
              <p:nvPr userDrawn="1"/>
            </p:nvSpPr>
            <p:spPr>
              <a:xfrm>
                <a:off x="10622283" y="1435305"/>
                <a:ext cx="335280" cy="325810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4" name="Rectangle 13"/>
            <p:cNvSpPr/>
            <p:nvPr userDrawn="1"/>
          </p:nvSpPr>
          <p:spPr>
            <a:xfrm>
              <a:off x="1706880" y="1097280"/>
              <a:ext cx="8912352" cy="330189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574575"/>
            <a:ext cx="8610600" cy="1293028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kern="1200" cap="all" baseline="0" dirty="0">
                <a:solidFill>
                  <a:schemeClr val="tx1"/>
                </a:solidFill>
                <a:latin typeface="Boink LET" panose="00000400000000000000" pitchFamily="2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400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ZigZag Education 2018</a:t>
            </a:r>
            <a:endParaRPr lang="en-US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9528048" y="6561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210" y="1823192"/>
            <a:ext cx="10820400" cy="4024125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9" name="Picture 28" descr="Handcuffs, Jail, Prison, Crime, Criminal, Justic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75210">
            <a:off x="10633183" y="5539487"/>
            <a:ext cx="1702705" cy="125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ZigZag Education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9" name="Picture 8" descr="C2-HD-BTM.png"/>
          <p:cNvPicPr>
            <a:picLocks noChangeAspect="1"/>
          </p:cNvPicPr>
          <p:nvPr userDrawn="1"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70764"/>
            <a:ext cx="12192000" cy="1787236"/>
          </a:xfrm>
          <a:prstGeom prst="rect">
            <a:avLst/>
          </a:prstGeom>
        </p:spPr>
      </p:pic>
      <p:pic>
        <p:nvPicPr>
          <p:cNvPr id="10" name="Picture 9" descr="C2-HD-TOP.png"/>
          <p:cNvPicPr>
            <a:picLocks noChangeAspect="1"/>
          </p:cNvPicPr>
          <p:nvPr userDrawn="1"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75"/>
            <a:ext cx="12192000" cy="1176848"/>
          </a:xfrm>
          <a:prstGeom prst="rect">
            <a:avLst/>
          </a:prstGeom>
        </p:spPr>
      </p:pic>
    </p:spTree>
    <p:custDataLst>
      <p:tags r:id="rId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641348" y="2015072"/>
            <a:ext cx="8994652" cy="182509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Representation, </a:t>
            </a:r>
            <a:r>
              <a:rPr lang="en-GB" dirty="0" err="1" smtClean="0"/>
              <a:t>PARt</a:t>
            </a:r>
            <a:r>
              <a:rPr lang="en-GB" dirty="0" smtClean="0"/>
              <a:t> 1 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Reality</a:t>
            </a:r>
            <a:br>
              <a:rPr lang="en-GB" dirty="0"/>
            </a:br>
            <a:r>
              <a:rPr lang="en-GB" dirty="0" smtClean="0"/>
              <a:t>and the </a:t>
            </a:r>
            <a:r>
              <a:rPr lang="en-GB" dirty="0"/>
              <a:t>world 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641348" y="3776134"/>
            <a:ext cx="8909303" cy="685800"/>
          </a:xfrm>
        </p:spPr>
        <p:txBody>
          <a:bodyPr/>
          <a:lstStyle/>
          <a:p>
            <a:r>
              <a:rPr lang="en-GB" dirty="0" smtClean="0"/>
              <a:t>Lesson 8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ZigZag Education 2018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843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1210" y="1823193"/>
            <a:ext cx="10657405" cy="60411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000" b="1" dirty="0"/>
              <a:t>The Sweeney holds partnerships in high esteem, and represents their importance; not only from the police’s side, but also from the criminals’. 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826564" y="574575"/>
            <a:ext cx="8213035" cy="1293028"/>
          </a:xfrm>
        </p:spPr>
        <p:txBody>
          <a:bodyPr/>
          <a:lstStyle/>
          <a:p>
            <a:r>
              <a:rPr lang="en-GB" dirty="0" smtClean="0"/>
              <a:t>Plenary: The first impression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831210" y="5114830"/>
            <a:ext cx="8322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The Sweeney</a:t>
            </a:r>
            <a:r>
              <a:rPr lang="en-GB" dirty="0" smtClean="0"/>
              <a:t> S01E01 (Vimeo extract: </a:t>
            </a:r>
            <a:r>
              <a:rPr lang="en-GB" dirty="0"/>
              <a:t>06:30–10:04</a:t>
            </a:r>
            <a:r>
              <a:rPr lang="en-GB" dirty="0" smtClean="0"/>
              <a:t>)</a:t>
            </a:r>
            <a:endParaRPr lang="en-GB" u="sng" dirty="0" smtClean="0"/>
          </a:p>
        </p:txBody>
      </p:sp>
      <p:grpSp>
        <p:nvGrpSpPr>
          <p:cNvPr id="12" name="Group 11"/>
          <p:cNvGrpSpPr/>
          <p:nvPr/>
        </p:nvGrpSpPr>
        <p:grpSpPr>
          <a:xfrm>
            <a:off x="923602" y="2300267"/>
            <a:ext cx="10664103" cy="2675974"/>
            <a:chOff x="952478" y="2841648"/>
            <a:chExt cx="10664103" cy="267597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61280" y="3078767"/>
              <a:ext cx="2334678" cy="174999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grpSp>
          <p:nvGrpSpPr>
            <p:cNvPr id="11" name="Group 10"/>
            <p:cNvGrpSpPr/>
            <p:nvPr/>
          </p:nvGrpSpPr>
          <p:grpSpPr>
            <a:xfrm>
              <a:off x="952478" y="2841648"/>
              <a:ext cx="10664103" cy="2675974"/>
              <a:chOff x="952478" y="2841648"/>
              <a:chExt cx="10664103" cy="2675974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6206" y="3078281"/>
                <a:ext cx="2289702" cy="172227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76761" y="3071662"/>
                <a:ext cx="2328130" cy="172889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85744" y="3078767"/>
                <a:ext cx="2350919" cy="174999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952478" y="5143204"/>
                <a:ext cx="22897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/>
                  <a:t>Organised crime</a:t>
                </a:r>
                <a:endParaRPr lang="en-GB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676761" y="5140455"/>
                <a:ext cx="22897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/>
                  <a:t>Petty crime</a:t>
                </a:r>
                <a:endParaRPr lang="en-GB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159912" y="5148290"/>
                <a:ext cx="26861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/>
                  <a:t>Relying on each other</a:t>
                </a:r>
                <a:endParaRPr lang="en-GB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8744427" y="5144164"/>
                <a:ext cx="28721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/>
                  <a:t>Allies against authority</a:t>
                </a:r>
                <a:endParaRPr lang="en-GB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029786" y="4946976"/>
                <a:ext cx="226612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Crime boss and lackeys</a:t>
                </a:r>
                <a:endParaRPr lang="en-GB" sz="1400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921629" y="4946976"/>
                <a:ext cx="2006910" cy="30777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Car theft (vs murder)</a:t>
                </a:r>
                <a:endParaRPr lang="en-GB" sz="1400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213640" y="4924427"/>
                <a:ext cx="257890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Helping in unideal situation</a:t>
                </a:r>
                <a:endParaRPr lang="en-GB" sz="1400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9448465" y="4856048"/>
                <a:ext cx="1540566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Partners vs boss</a:t>
                </a:r>
                <a:endParaRPr lang="en-GB" sz="1400" dirty="0"/>
              </a:p>
            </p:txBody>
          </p:sp>
          <p:cxnSp>
            <p:nvCxnSpPr>
              <p:cNvPr id="23" name="Straight Arrow Connector 22"/>
              <p:cNvCxnSpPr/>
              <p:nvPr/>
            </p:nvCxnSpPr>
            <p:spPr>
              <a:xfrm flipV="1">
                <a:off x="1759226" y="3945835"/>
                <a:ext cx="318052" cy="1001140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 flipV="1">
                <a:off x="2647692" y="3995640"/>
                <a:ext cx="318052" cy="1001140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 flipH="1" flipV="1">
                <a:off x="4568362" y="3995640"/>
                <a:ext cx="21329" cy="941148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 flipV="1">
                <a:off x="7822274" y="4296727"/>
                <a:ext cx="315404" cy="716651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 flipV="1">
                <a:off x="9804298" y="4353833"/>
                <a:ext cx="213037" cy="509465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 flipH="1" flipV="1">
                <a:off x="10345297" y="3680306"/>
                <a:ext cx="276921" cy="1182992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/>
              <p:cNvSpPr txBox="1"/>
              <p:nvPr/>
            </p:nvSpPr>
            <p:spPr>
              <a:xfrm>
                <a:off x="9555012" y="2841648"/>
                <a:ext cx="2057412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900" dirty="0"/>
                  <a:t>Credit: </a:t>
                </a:r>
                <a:r>
                  <a:rPr lang="en-GB" sz="900" i="1" dirty="0" smtClean="0"/>
                  <a:t>The Sweeney</a:t>
                </a:r>
                <a:r>
                  <a:rPr lang="en-GB" sz="900" dirty="0" smtClean="0"/>
                  <a:t>: ITV, UK</a:t>
                </a:r>
                <a:endParaRPr lang="en-GB" sz="900" dirty="0"/>
              </a:p>
            </p:txBody>
          </p:sp>
        </p:grp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ZigZag Education 2018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522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643" y="534819"/>
            <a:ext cx="5310810" cy="1293028"/>
          </a:xfrm>
        </p:spPr>
        <p:txBody>
          <a:bodyPr/>
          <a:lstStyle/>
          <a:p>
            <a:r>
              <a:rPr lang="en-GB" dirty="0" smtClean="0"/>
              <a:t>Learning Outcomes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210" y="1823192"/>
            <a:ext cx="10648486" cy="3693025"/>
          </a:xfrm>
        </p:spPr>
        <p:txBody>
          <a:bodyPr>
            <a:normAutofit lnSpcReduction="10000"/>
          </a:bodyPr>
          <a:lstStyle/>
          <a:p>
            <a:pPr marL="269875" indent="-269875"/>
            <a:r>
              <a:rPr lang="en-GB" dirty="0"/>
              <a:t>Understand the importance of representation of the world and reality in crime dramas</a:t>
            </a:r>
          </a:p>
          <a:p>
            <a:pPr marL="269875" indent="-269875"/>
            <a:r>
              <a:rPr lang="en-GB" dirty="0"/>
              <a:t>Understand how episodic crime dramas differ from serialised crime dramas and how they portray reality</a:t>
            </a:r>
          </a:p>
          <a:p>
            <a:pPr marL="269875" indent="-269875"/>
            <a:r>
              <a:rPr lang="en-GB" dirty="0"/>
              <a:t>Understand the importance of the representation of the world in certain crime dramas and how the setting can play an integral role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ZigZag Education 2018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60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269974" y="574575"/>
            <a:ext cx="8769626" cy="1293028"/>
          </a:xfrm>
        </p:spPr>
        <p:txBody>
          <a:bodyPr/>
          <a:lstStyle/>
          <a:p>
            <a:r>
              <a:rPr lang="en-GB" dirty="0" smtClean="0"/>
              <a:t>Intro: The Episodic Vs the Serial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1210" y="1867604"/>
            <a:ext cx="10767755" cy="36287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Traditionally, crime dramas can be either </a:t>
            </a:r>
            <a:r>
              <a:rPr lang="en-GB" b="1" dirty="0" smtClean="0"/>
              <a:t>episodic </a:t>
            </a:r>
            <a:r>
              <a:rPr lang="en-GB" dirty="0" smtClean="0"/>
              <a:t>or </a:t>
            </a:r>
            <a:r>
              <a:rPr lang="en-GB" b="1" dirty="0" smtClean="0"/>
              <a:t>serialised</a:t>
            </a:r>
            <a:r>
              <a:rPr lang="en-GB" dirty="0" smtClean="0"/>
              <a:t>; the format of which has a differing effect on the final product.</a:t>
            </a:r>
          </a:p>
          <a:p>
            <a:r>
              <a:rPr lang="en-GB" dirty="0" smtClean="0"/>
              <a:t>An </a:t>
            </a:r>
            <a:r>
              <a:rPr lang="en-GB" b="1" dirty="0" smtClean="0"/>
              <a:t>episodic</a:t>
            </a:r>
            <a:r>
              <a:rPr lang="en-GB" dirty="0" smtClean="0"/>
              <a:t> (procedural) </a:t>
            </a:r>
            <a:r>
              <a:rPr lang="en-GB" dirty="0"/>
              <a:t>crime drama typically has a one-off </a:t>
            </a:r>
            <a:r>
              <a:rPr lang="en-GB" dirty="0" smtClean="0"/>
              <a:t>storyline </a:t>
            </a:r>
            <a:r>
              <a:rPr lang="en-GB" dirty="0"/>
              <a:t>in each episode, each of which is linked to common characters, settings and themes.</a:t>
            </a:r>
            <a:endParaRPr lang="en-GB" dirty="0" smtClean="0"/>
          </a:p>
          <a:p>
            <a:r>
              <a:rPr lang="en-GB" b="1" dirty="0"/>
              <a:t>S</a:t>
            </a:r>
            <a:r>
              <a:rPr lang="en-GB" b="1" dirty="0" smtClean="0"/>
              <a:t>erialised</a:t>
            </a:r>
            <a:r>
              <a:rPr lang="en-GB" dirty="0" smtClean="0"/>
              <a:t> crime drama episodes often feed </a:t>
            </a:r>
            <a:r>
              <a:rPr lang="en-GB" dirty="0"/>
              <a:t>from the previous and into the next. Storylines </a:t>
            </a:r>
            <a:r>
              <a:rPr lang="en-GB" dirty="0" smtClean="0"/>
              <a:t>are progressive </a:t>
            </a:r>
            <a:r>
              <a:rPr lang="en-GB" dirty="0"/>
              <a:t>and the crime </a:t>
            </a:r>
            <a:r>
              <a:rPr lang="en-GB" dirty="0" smtClean="0"/>
              <a:t>takes </a:t>
            </a:r>
            <a:r>
              <a:rPr lang="en-GB" dirty="0"/>
              <a:t>a number of episodes (usually </a:t>
            </a:r>
            <a:r>
              <a:rPr lang="en-GB" dirty="0" smtClean="0"/>
              <a:t>a </a:t>
            </a:r>
            <a:r>
              <a:rPr lang="en-GB" dirty="0"/>
              <a:t>season) to solve.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ZigZag Education 2018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204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4887" y="1867603"/>
            <a:ext cx="106348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Here are 12 crime dramas. Can you categorise them based on their format: episodic or serialised? You may wish to confer with each other and discuss, if you have not individually seen each of these shows.</a:t>
            </a:r>
            <a:endParaRPr lang="en-GB" b="1" dirty="0"/>
          </a:p>
        </p:txBody>
      </p:sp>
      <p:sp>
        <p:nvSpPr>
          <p:cNvPr id="7" name="Rounded Rectangle 6"/>
          <p:cNvSpPr/>
          <p:nvPr/>
        </p:nvSpPr>
        <p:spPr>
          <a:xfrm>
            <a:off x="5726681" y="3666230"/>
            <a:ext cx="1464714" cy="76808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 smtClean="0"/>
              <a:t>Peaky Blinders</a:t>
            </a:r>
            <a:endParaRPr lang="en-GB" i="1" dirty="0"/>
          </a:p>
        </p:txBody>
      </p:sp>
      <p:sp>
        <p:nvSpPr>
          <p:cNvPr id="9" name="Rounded Rectangle 8"/>
          <p:cNvSpPr/>
          <p:nvPr/>
        </p:nvSpPr>
        <p:spPr>
          <a:xfrm>
            <a:off x="7588587" y="3728578"/>
            <a:ext cx="1209973" cy="48465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 smtClean="0"/>
              <a:t>Sherlock</a:t>
            </a:r>
            <a:endParaRPr lang="en-GB" i="1" dirty="0"/>
          </a:p>
        </p:txBody>
      </p:sp>
      <p:sp>
        <p:nvSpPr>
          <p:cNvPr id="12" name="Rounded Rectangle 11"/>
          <p:cNvSpPr/>
          <p:nvPr/>
        </p:nvSpPr>
        <p:spPr>
          <a:xfrm>
            <a:off x="2667858" y="3970907"/>
            <a:ext cx="1370621" cy="49675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 smtClean="0"/>
              <a:t>Gotham</a:t>
            </a:r>
            <a:endParaRPr lang="en-GB" i="1" dirty="0"/>
          </a:p>
        </p:txBody>
      </p:sp>
      <p:sp>
        <p:nvSpPr>
          <p:cNvPr id="13" name="Rounded Rectangle 12"/>
          <p:cNvSpPr/>
          <p:nvPr/>
        </p:nvSpPr>
        <p:spPr>
          <a:xfrm>
            <a:off x="1087901" y="4029925"/>
            <a:ext cx="1192336" cy="53526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 smtClean="0"/>
              <a:t>Luther</a:t>
            </a:r>
            <a:endParaRPr lang="en-GB" i="1" dirty="0"/>
          </a:p>
        </p:txBody>
      </p:sp>
      <p:sp>
        <p:nvSpPr>
          <p:cNvPr id="14" name="Rounded Rectangle 13"/>
          <p:cNvSpPr/>
          <p:nvPr/>
        </p:nvSpPr>
        <p:spPr>
          <a:xfrm>
            <a:off x="4263979" y="2621675"/>
            <a:ext cx="1962122" cy="64943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 smtClean="0"/>
              <a:t>Broadchurch</a:t>
            </a:r>
            <a:endParaRPr lang="en-GB" i="1" dirty="0"/>
          </a:p>
        </p:txBody>
      </p:sp>
      <p:sp>
        <p:nvSpPr>
          <p:cNvPr id="15" name="Rounded Rectangle 14"/>
          <p:cNvSpPr/>
          <p:nvPr/>
        </p:nvSpPr>
        <p:spPr>
          <a:xfrm>
            <a:off x="924831" y="2918418"/>
            <a:ext cx="1434362" cy="86512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 smtClean="0"/>
              <a:t>Criminal Minds</a:t>
            </a:r>
            <a:endParaRPr lang="en-GB" i="1" dirty="0"/>
          </a:p>
        </p:txBody>
      </p:sp>
      <p:sp>
        <p:nvSpPr>
          <p:cNvPr id="6" name="Rounded Rectangle 5"/>
          <p:cNvSpPr/>
          <p:nvPr/>
        </p:nvSpPr>
        <p:spPr>
          <a:xfrm>
            <a:off x="8357390" y="2784674"/>
            <a:ext cx="1445360" cy="57056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 smtClean="0"/>
              <a:t>Hard Sun</a:t>
            </a:r>
            <a:endParaRPr lang="en-GB" i="1" dirty="0"/>
          </a:p>
        </p:txBody>
      </p:sp>
      <p:sp>
        <p:nvSpPr>
          <p:cNvPr id="11" name="Rounded Rectangle 10"/>
          <p:cNvSpPr/>
          <p:nvPr/>
        </p:nvSpPr>
        <p:spPr>
          <a:xfrm>
            <a:off x="2524616" y="3049158"/>
            <a:ext cx="1599785" cy="68535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 smtClean="0"/>
              <a:t>CSI: Miami</a:t>
            </a:r>
            <a:endParaRPr lang="en-GB" i="1" dirty="0"/>
          </a:p>
        </p:txBody>
      </p:sp>
      <p:sp>
        <p:nvSpPr>
          <p:cNvPr id="5" name="Rounded Rectangle 4"/>
          <p:cNvSpPr/>
          <p:nvPr/>
        </p:nvSpPr>
        <p:spPr>
          <a:xfrm>
            <a:off x="4310131" y="3557777"/>
            <a:ext cx="1173620" cy="49326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 smtClean="0"/>
              <a:t>Lucifer</a:t>
            </a:r>
            <a:endParaRPr lang="en-GB" i="1" dirty="0"/>
          </a:p>
        </p:txBody>
      </p:sp>
      <p:sp>
        <p:nvSpPr>
          <p:cNvPr id="10" name="Rounded Rectangle 9"/>
          <p:cNvSpPr/>
          <p:nvPr/>
        </p:nvSpPr>
        <p:spPr>
          <a:xfrm>
            <a:off x="6459038" y="2767725"/>
            <a:ext cx="1810527" cy="63354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 smtClean="0"/>
              <a:t>The Mentalist</a:t>
            </a:r>
            <a:endParaRPr lang="en-GB" i="1" dirty="0"/>
          </a:p>
        </p:txBody>
      </p:sp>
      <p:sp>
        <p:nvSpPr>
          <p:cNvPr id="16" name="Rounded Rectangle 15"/>
          <p:cNvSpPr/>
          <p:nvPr/>
        </p:nvSpPr>
        <p:spPr>
          <a:xfrm>
            <a:off x="9269479" y="3557777"/>
            <a:ext cx="1859868" cy="49913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 smtClean="0"/>
              <a:t>The Sweeney</a:t>
            </a:r>
            <a:endParaRPr lang="en-GB" i="1" dirty="0"/>
          </a:p>
        </p:txBody>
      </p:sp>
      <p:sp>
        <p:nvSpPr>
          <p:cNvPr id="17" name="Rounded Rectangle 16"/>
          <p:cNvSpPr/>
          <p:nvPr/>
        </p:nvSpPr>
        <p:spPr>
          <a:xfrm>
            <a:off x="9890575" y="2795253"/>
            <a:ext cx="1567203" cy="45409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 smtClean="0"/>
              <a:t>The Bridge</a:t>
            </a:r>
            <a:endParaRPr lang="en-GB" i="1" dirty="0"/>
          </a:p>
        </p:txBody>
      </p:sp>
      <p:sp>
        <p:nvSpPr>
          <p:cNvPr id="2" name="TextBox 1"/>
          <p:cNvSpPr txBox="1"/>
          <p:nvPr/>
        </p:nvSpPr>
        <p:spPr>
          <a:xfrm>
            <a:off x="924831" y="4712523"/>
            <a:ext cx="84439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Some of these dramas are </a:t>
            </a:r>
            <a:r>
              <a:rPr lang="en-GB" sz="1400" b="1" dirty="0"/>
              <a:t>delegated to being </a:t>
            </a:r>
            <a:r>
              <a:rPr lang="en-GB" sz="1400" b="1" dirty="0" smtClean="0"/>
              <a:t>serialised while others are episodic. Some share </a:t>
            </a:r>
            <a:r>
              <a:rPr lang="en-GB" sz="1400" b="1" dirty="0"/>
              <a:t>features </a:t>
            </a:r>
            <a:r>
              <a:rPr lang="en-GB" sz="1400" b="1" dirty="0" smtClean="0"/>
              <a:t>of </a:t>
            </a:r>
            <a:r>
              <a:rPr lang="en-GB" sz="1400" b="1" dirty="0"/>
              <a:t>both formats. Can you identify these crime dramas? </a:t>
            </a:r>
            <a:endParaRPr lang="en-GB" sz="1400" b="1" dirty="0" smtClean="0"/>
          </a:p>
          <a:p>
            <a:r>
              <a:rPr lang="en-GB" sz="1400" dirty="0" smtClean="0"/>
              <a:t>Hint</a:t>
            </a:r>
            <a:r>
              <a:rPr lang="en-GB" sz="1400" dirty="0"/>
              <a:t>: three of the dramas above classify as having </a:t>
            </a:r>
            <a:r>
              <a:rPr lang="en-GB" sz="1400" dirty="0" smtClean="0"/>
              <a:t>both features</a:t>
            </a:r>
            <a:endParaRPr lang="en-GB" sz="1400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269974" y="574575"/>
            <a:ext cx="8769626" cy="1293028"/>
          </a:xfrm>
        </p:spPr>
        <p:txBody>
          <a:bodyPr/>
          <a:lstStyle/>
          <a:p>
            <a:r>
              <a:rPr lang="en-GB" dirty="0" smtClean="0"/>
              <a:t>Intro: The Episodic Vs the Serial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ZigZag Education 2018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394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 animBg="1"/>
      <p:bldP spid="13" grpId="0" animBg="1"/>
      <p:bldP spid="14" grpId="0" animBg="1"/>
      <p:bldP spid="15" grpId="0" animBg="1"/>
      <p:bldP spid="6" grpId="0" animBg="1"/>
      <p:bldP spid="11" grpId="0" animBg="1"/>
      <p:bldP spid="5" grpId="0" animBg="1"/>
      <p:bldP spid="10" grpId="0" animBg="1"/>
      <p:bldP spid="16" grpId="0" animBg="1"/>
      <p:bldP spid="17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4887" y="1867603"/>
            <a:ext cx="106348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How many did you get? Use the sheet provided to place your answers in the correct category.</a:t>
            </a:r>
            <a:endParaRPr lang="en-GB" dirty="0"/>
          </a:p>
          <a:p>
            <a:endParaRPr lang="en-GB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2323849"/>
              </p:ext>
            </p:extLst>
          </p:nvPr>
        </p:nvGraphicFramePr>
        <p:xfrm>
          <a:off x="2345635" y="2345635"/>
          <a:ext cx="7076661" cy="2554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3174"/>
                <a:gridCol w="4063487"/>
              </a:tblGrid>
              <a:tr h="393193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Serialised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Episodic</a:t>
                      </a:r>
                      <a:endParaRPr lang="en-GB" sz="1600" dirty="0"/>
                    </a:p>
                  </a:txBody>
                  <a:tcPr/>
                </a:tc>
              </a:tr>
              <a:tr h="3601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50" charset="0"/>
                        </a:rPr>
                        <a:t>Broadchurch</a:t>
                      </a:r>
                      <a:endParaRPr lang="en-GB" sz="1600" i="1" dirty="0">
                        <a:solidFill>
                          <a:srgbClr val="000000"/>
                        </a:solidFill>
                        <a:effectLst/>
                        <a:latin typeface="+mn-lt"/>
                        <a:ea typeface="Helvetica" pitchFamily="50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50" charset="0"/>
                        </a:rPr>
                        <a:t>Criminal Minds</a:t>
                      </a:r>
                      <a:endParaRPr lang="en-GB" sz="1600" i="1" dirty="0">
                        <a:solidFill>
                          <a:srgbClr val="000000"/>
                        </a:solidFill>
                        <a:effectLst/>
                        <a:latin typeface="+mn-lt"/>
                        <a:ea typeface="Helvetica" pitchFamily="50" charset="0"/>
                      </a:endParaRPr>
                    </a:p>
                  </a:txBody>
                  <a:tcPr marL="50800" marR="50800" marT="50800" marB="50800"/>
                </a:tc>
              </a:tr>
              <a:tr h="3601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50" charset="0"/>
                        </a:rPr>
                        <a:t>Gotham</a:t>
                      </a:r>
                      <a:endParaRPr lang="en-GB" sz="1600" i="1" dirty="0">
                        <a:solidFill>
                          <a:srgbClr val="000000"/>
                        </a:solidFill>
                        <a:effectLst/>
                        <a:latin typeface="+mn-lt"/>
                        <a:ea typeface="Helvetica" pitchFamily="50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50" charset="0"/>
                        </a:rPr>
                        <a:t>CSI: Miami</a:t>
                      </a:r>
                      <a:endParaRPr lang="en-GB" sz="1600" i="1" dirty="0">
                        <a:solidFill>
                          <a:srgbClr val="000000"/>
                        </a:solidFill>
                        <a:effectLst/>
                        <a:latin typeface="+mn-lt"/>
                        <a:ea typeface="Helvetica" pitchFamily="50" charset="0"/>
                      </a:endParaRPr>
                    </a:p>
                  </a:txBody>
                  <a:tcPr marL="50800" marR="50800" marT="50800" marB="50800"/>
                </a:tc>
              </a:tr>
              <a:tr h="3601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50" charset="0"/>
                        </a:rPr>
                        <a:t>Hard Sun</a:t>
                      </a:r>
                      <a:endParaRPr lang="en-GB" sz="1600" i="1" dirty="0">
                        <a:solidFill>
                          <a:srgbClr val="000000"/>
                        </a:solidFill>
                        <a:effectLst/>
                        <a:latin typeface="+mn-lt"/>
                        <a:ea typeface="Helvetica" pitchFamily="50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50" charset="0"/>
                        </a:rPr>
                        <a:t>The Mentalist</a:t>
                      </a:r>
                      <a:endParaRPr lang="en-GB" sz="1600" i="1" dirty="0">
                        <a:solidFill>
                          <a:srgbClr val="000000"/>
                        </a:solidFill>
                        <a:effectLst/>
                        <a:latin typeface="+mn-lt"/>
                        <a:ea typeface="Helvetica" pitchFamily="50" charset="0"/>
                      </a:endParaRPr>
                    </a:p>
                  </a:txBody>
                  <a:tcPr marL="50800" marR="50800" marT="50800" marB="50800"/>
                </a:tc>
              </a:tr>
              <a:tr h="3601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50" charset="0"/>
                        </a:rPr>
                        <a:t>Luther</a:t>
                      </a:r>
                      <a:endParaRPr lang="en-GB" sz="1600" i="1" dirty="0">
                        <a:solidFill>
                          <a:srgbClr val="000000"/>
                        </a:solidFill>
                        <a:effectLst/>
                        <a:latin typeface="+mn-lt"/>
                        <a:ea typeface="Helvetica" pitchFamily="50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50" charset="0"/>
                        </a:rPr>
                        <a:t>Lucifer</a:t>
                      </a:r>
                      <a:endParaRPr lang="en-GB" sz="1600" i="1" dirty="0">
                        <a:solidFill>
                          <a:srgbClr val="000000"/>
                        </a:solidFill>
                        <a:effectLst/>
                        <a:latin typeface="+mn-lt"/>
                        <a:ea typeface="Helvetica" pitchFamily="50" charset="0"/>
                      </a:endParaRPr>
                    </a:p>
                  </a:txBody>
                  <a:tcPr marL="50800" marR="50800" marT="50800" marB="50800"/>
                </a:tc>
              </a:tr>
              <a:tr h="3601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50" charset="0"/>
                        </a:rPr>
                        <a:t>Peaky Blinders</a:t>
                      </a:r>
                      <a:endParaRPr lang="en-GB" sz="1600" i="1" dirty="0">
                        <a:solidFill>
                          <a:srgbClr val="000000"/>
                        </a:solidFill>
                        <a:effectLst/>
                        <a:latin typeface="+mn-lt"/>
                        <a:ea typeface="Helvetica" pitchFamily="50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50" charset="0"/>
                        </a:rPr>
                        <a:t>Sherlock</a:t>
                      </a:r>
                      <a:endParaRPr lang="en-GB" sz="1600" i="1" dirty="0">
                        <a:solidFill>
                          <a:srgbClr val="000000"/>
                        </a:solidFill>
                        <a:effectLst/>
                        <a:latin typeface="+mn-lt"/>
                        <a:ea typeface="Helvetica" pitchFamily="50" charset="0"/>
                      </a:endParaRPr>
                    </a:p>
                  </a:txBody>
                  <a:tcPr marL="50800" marR="50800" marT="50800" marB="50800"/>
                </a:tc>
              </a:tr>
              <a:tr h="3601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50" charset="0"/>
                        </a:rPr>
                        <a:t>The Bridge</a:t>
                      </a:r>
                      <a:endParaRPr lang="en-GB" sz="1600" i="1" dirty="0">
                        <a:solidFill>
                          <a:srgbClr val="000000"/>
                        </a:solidFill>
                        <a:effectLst/>
                        <a:latin typeface="+mn-lt"/>
                        <a:ea typeface="Helvetica" pitchFamily="50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50" charset="0"/>
                        </a:rPr>
                        <a:t>The Sweeney</a:t>
                      </a:r>
                      <a:endParaRPr lang="en-GB" sz="1600" i="1" dirty="0">
                        <a:solidFill>
                          <a:srgbClr val="000000"/>
                        </a:solidFill>
                        <a:effectLst/>
                        <a:latin typeface="+mn-lt"/>
                        <a:ea typeface="Helvetica" pitchFamily="50" charset="0"/>
                      </a:endParaRPr>
                    </a:p>
                  </a:txBody>
                  <a:tcPr marL="50800" marR="50800" marT="50800" marB="50800"/>
                </a:tc>
              </a:tr>
            </a:tbl>
          </a:graphicData>
        </a:graphic>
      </p:graphicFrame>
      <p:sp>
        <p:nvSpPr>
          <p:cNvPr id="5" name="Right Arrow 4"/>
          <p:cNvSpPr/>
          <p:nvPr/>
        </p:nvSpPr>
        <p:spPr>
          <a:xfrm>
            <a:off x="1664677" y="3137569"/>
            <a:ext cx="1190911" cy="349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Arrow 9"/>
          <p:cNvSpPr/>
          <p:nvPr/>
        </p:nvSpPr>
        <p:spPr>
          <a:xfrm flipH="1">
            <a:off x="8942796" y="3486759"/>
            <a:ext cx="1256280" cy="349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Arrow 10"/>
          <p:cNvSpPr/>
          <p:nvPr/>
        </p:nvSpPr>
        <p:spPr>
          <a:xfrm flipH="1">
            <a:off x="8942796" y="3885711"/>
            <a:ext cx="1256280" cy="349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93770" y="4938286"/>
            <a:ext cx="7725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An explanation as to how and why </a:t>
            </a:r>
            <a:r>
              <a:rPr lang="en-GB" sz="1600" b="1" u="sng" dirty="0" smtClean="0"/>
              <a:t>these three crime dramas have features of both formats</a:t>
            </a:r>
            <a:r>
              <a:rPr lang="en-GB" sz="1600" dirty="0" smtClean="0"/>
              <a:t> can be found on Answer Sheet 8.2.</a:t>
            </a:r>
            <a:endParaRPr lang="en-GB" sz="160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269974" y="574575"/>
            <a:ext cx="8769626" cy="1293028"/>
          </a:xfrm>
        </p:spPr>
        <p:txBody>
          <a:bodyPr/>
          <a:lstStyle/>
          <a:p>
            <a:r>
              <a:rPr lang="en-GB" dirty="0" smtClean="0"/>
              <a:t>Intro: The Episodic Vs the Serial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ZigZag Education 2018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728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210" y="1823193"/>
            <a:ext cx="10657405" cy="36866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You will be shown two extracts: one from </a:t>
            </a:r>
            <a:r>
              <a:rPr lang="en-GB" i="1" dirty="0" smtClean="0"/>
              <a:t>Luther</a:t>
            </a:r>
            <a:r>
              <a:rPr lang="en-GB" dirty="0" smtClean="0"/>
              <a:t>, and one from </a:t>
            </a:r>
            <a:r>
              <a:rPr lang="en-GB" i="1" dirty="0"/>
              <a:t>T</a:t>
            </a:r>
            <a:r>
              <a:rPr lang="en-GB" i="1" dirty="0" smtClean="0"/>
              <a:t>he Sweeney</a:t>
            </a:r>
            <a:r>
              <a:rPr lang="en-GB" dirty="0" smtClean="0"/>
              <a:t>. In each extract, London is heavily featured, as is criminal (or antisocial) activity.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Compare and contrast by debating in class how inner-city crime is represented in the two clips. </a:t>
            </a: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0" y="574575"/>
            <a:ext cx="6705600" cy="1293028"/>
          </a:xfrm>
        </p:spPr>
        <p:txBody>
          <a:bodyPr/>
          <a:lstStyle/>
          <a:p>
            <a:r>
              <a:rPr lang="en-GB" dirty="0" smtClean="0"/>
              <a:t>Task 1: Inner-city Crime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31210" y="4837580"/>
            <a:ext cx="5298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Luther </a:t>
            </a:r>
            <a:r>
              <a:rPr lang="en-GB" dirty="0" smtClean="0"/>
              <a:t>S01E01: Netflix timings (23:00–27:50)</a:t>
            </a:r>
            <a:endParaRPr lang="en-GB" i="1" dirty="0"/>
          </a:p>
        </p:txBody>
      </p:sp>
      <p:sp>
        <p:nvSpPr>
          <p:cNvPr id="7" name="TextBox 6"/>
          <p:cNvSpPr txBox="1"/>
          <p:nvPr/>
        </p:nvSpPr>
        <p:spPr>
          <a:xfrm>
            <a:off x="831210" y="5140515"/>
            <a:ext cx="6224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The Sweeney </a:t>
            </a:r>
            <a:r>
              <a:rPr lang="en-GB" dirty="0" smtClean="0"/>
              <a:t>S01E01: Vimeo timings (</a:t>
            </a:r>
            <a:r>
              <a:rPr lang="en-GB" dirty="0"/>
              <a:t>18:00–20:25</a:t>
            </a:r>
            <a:r>
              <a:rPr lang="en-GB" dirty="0" smtClean="0"/>
              <a:t>)</a:t>
            </a:r>
            <a:endParaRPr lang="en-GB" i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ZigZag Education 2018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436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0" y="574575"/>
            <a:ext cx="6705600" cy="1293028"/>
          </a:xfrm>
        </p:spPr>
        <p:txBody>
          <a:bodyPr/>
          <a:lstStyle/>
          <a:p>
            <a:r>
              <a:rPr lang="en-GB" dirty="0" smtClean="0"/>
              <a:t>Task 1: Inner-city Crime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265929" y="5215108"/>
            <a:ext cx="5298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 smtClean="0"/>
              <a:t>Luther </a:t>
            </a:r>
            <a:r>
              <a:rPr lang="en-GB" sz="1200" dirty="0" smtClean="0"/>
              <a:t>S01E01: Netflix timings (</a:t>
            </a:r>
            <a:r>
              <a:rPr lang="en-GB" sz="1200" dirty="0"/>
              <a:t>23:00–27:50</a:t>
            </a:r>
            <a:r>
              <a:rPr lang="en-GB" sz="1200" dirty="0" smtClean="0"/>
              <a:t>)</a:t>
            </a:r>
            <a:endParaRPr lang="en-GB" sz="12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860519" y="5211588"/>
            <a:ext cx="6224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 smtClean="0"/>
              <a:t>The Sweeney </a:t>
            </a:r>
            <a:r>
              <a:rPr lang="en-GB" sz="1200" dirty="0" smtClean="0"/>
              <a:t>S01E01: Vimeo timings (</a:t>
            </a:r>
            <a:r>
              <a:rPr lang="en-GB" sz="1200" dirty="0"/>
              <a:t>18:00–20:25</a:t>
            </a:r>
            <a:r>
              <a:rPr lang="en-GB" sz="1200" dirty="0" smtClean="0"/>
              <a:t>)</a:t>
            </a:r>
            <a:endParaRPr lang="en-GB" sz="1200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432" y="3226611"/>
            <a:ext cx="2157590" cy="15837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431" y="1903108"/>
            <a:ext cx="2157589" cy="16238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11501" r="11932"/>
          <a:stretch/>
        </p:blipFill>
        <p:spPr>
          <a:xfrm>
            <a:off x="3087059" y="2469125"/>
            <a:ext cx="2246941" cy="1653345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8" name="Group 17"/>
          <p:cNvGrpSpPr/>
          <p:nvPr/>
        </p:nvGrpSpPr>
        <p:grpSpPr>
          <a:xfrm>
            <a:off x="6397665" y="1900934"/>
            <a:ext cx="4998845" cy="3069718"/>
            <a:chOff x="5797483" y="1823474"/>
            <a:chExt cx="4998845" cy="306971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170351" y="1823474"/>
              <a:ext cx="2625977" cy="155432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170351" y="3372596"/>
              <a:ext cx="2625977" cy="151539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797483" y="1827830"/>
              <a:ext cx="2372868" cy="155943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805162" y="3377797"/>
              <a:ext cx="2499420" cy="151539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14" name="Right Arrow 13"/>
          <p:cNvSpPr/>
          <p:nvPr/>
        </p:nvSpPr>
        <p:spPr>
          <a:xfrm>
            <a:off x="4026823" y="1867603"/>
            <a:ext cx="2239106" cy="6015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 smtClean="0"/>
              <a:t>Luther</a:t>
            </a:r>
            <a:endParaRPr lang="en-GB" i="1" dirty="0"/>
          </a:p>
        </p:txBody>
      </p:sp>
      <p:sp>
        <p:nvSpPr>
          <p:cNvPr id="15" name="Right Arrow 14"/>
          <p:cNvSpPr/>
          <p:nvPr/>
        </p:nvSpPr>
        <p:spPr>
          <a:xfrm flipH="1">
            <a:off x="3172211" y="4222012"/>
            <a:ext cx="2286000" cy="5504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 smtClean="0"/>
              <a:t>The Sweeney</a:t>
            </a:r>
            <a:endParaRPr lang="en-GB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5960517" y="4977464"/>
            <a:ext cx="20574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/>
              <a:t>Credit: </a:t>
            </a:r>
            <a:r>
              <a:rPr lang="en-GB" sz="900" i="1" dirty="0" smtClean="0"/>
              <a:t>Luther</a:t>
            </a:r>
            <a:r>
              <a:rPr lang="en-GB" sz="900" dirty="0" smtClean="0"/>
              <a:t>: BBC, UK</a:t>
            </a:r>
            <a:endParaRPr lang="en-GB" sz="900" dirty="0"/>
          </a:p>
        </p:txBody>
      </p:sp>
      <p:sp>
        <p:nvSpPr>
          <p:cNvPr id="17" name="TextBox 16"/>
          <p:cNvSpPr txBox="1"/>
          <p:nvPr/>
        </p:nvSpPr>
        <p:spPr>
          <a:xfrm>
            <a:off x="705155" y="4819012"/>
            <a:ext cx="20574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/>
              <a:t>Credit: </a:t>
            </a:r>
            <a:r>
              <a:rPr lang="en-GB" sz="900" i="1" dirty="0" smtClean="0"/>
              <a:t>The Sweeney</a:t>
            </a:r>
            <a:r>
              <a:rPr lang="en-GB" sz="900" dirty="0" smtClean="0"/>
              <a:t>: ITV, UK</a:t>
            </a:r>
            <a:endParaRPr lang="en-GB" sz="9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ZigZag Education 2018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628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2415851"/>
              </p:ext>
            </p:extLst>
          </p:nvPr>
        </p:nvGraphicFramePr>
        <p:xfrm>
          <a:off x="914399" y="1961831"/>
          <a:ext cx="10421818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0909"/>
                <a:gridCol w="521090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i="1" dirty="0" smtClean="0"/>
                        <a:t>The Sweeney</a:t>
                      </a:r>
                      <a:endParaRPr lang="en-GB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1" dirty="0" smtClean="0"/>
                        <a:t>Luther</a:t>
                      </a:r>
                      <a:endParaRPr lang="en-GB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London by day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London by night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Recognisable from Underground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Recognisable from buses and</a:t>
                      </a:r>
                      <a:r>
                        <a:rPr lang="en-GB" baseline="0" dirty="0" smtClean="0"/>
                        <a:t> city street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Pursuit</a:t>
                      </a:r>
                      <a:r>
                        <a:rPr lang="en-GB" baseline="0" dirty="0" smtClean="0"/>
                        <a:t> of a suspect in an investigation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Domestic ‘violence’ (exhibited by the hero)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Police pla</a:t>
                      </a:r>
                      <a:r>
                        <a:rPr lang="en-GB" baseline="0" dirty="0" smtClean="0"/>
                        <a:t>nt evidence in broad daylight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Cyberstalking (exhibited by the ‘victim’)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Shows</a:t>
                      </a:r>
                      <a:r>
                        <a:rPr lang="en-GB" baseline="0" dirty="0" smtClean="0"/>
                        <a:t> that c</a:t>
                      </a:r>
                      <a:r>
                        <a:rPr lang="en-GB" dirty="0" smtClean="0"/>
                        <a:t>rime happens anywhere, at any time, in a city</a:t>
                      </a:r>
                      <a:r>
                        <a:rPr lang="en-GB" baseline="0" dirty="0" smtClean="0"/>
                        <a:t> like London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Shows that there are different levels of crime,</a:t>
                      </a:r>
                      <a:r>
                        <a:rPr lang="en-GB" baseline="0" dirty="0" smtClean="0"/>
                        <a:t> that can happen behind closed doors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0" y="574575"/>
            <a:ext cx="6705600" cy="1293028"/>
          </a:xfrm>
        </p:spPr>
        <p:txBody>
          <a:bodyPr/>
          <a:lstStyle/>
          <a:p>
            <a:r>
              <a:rPr lang="en-GB" dirty="0" smtClean="0"/>
              <a:t>Task 1: Inner-city Crime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26477" y="4839977"/>
            <a:ext cx="5298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Luther </a:t>
            </a:r>
            <a:r>
              <a:rPr lang="en-GB" dirty="0" smtClean="0"/>
              <a:t>S01E01: Netflix timings (</a:t>
            </a:r>
            <a:r>
              <a:rPr lang="en-GB" dirty="0"/>
              <a:t>23:00–27:50</a:t>
            </a:r>
            <a:r>
              <a:rPr lang="en-GB" dirty="0" smtClean="0"/>
              <a:t>)</a:t>
            </a:r>
            <a:endParaRPr lang="en-GB" i="1" dirty="0"/>
          </a:p>
        </p:txBody>
      </p:sp>
      <p:sp>
        <p:nvSpPr>
          <p:cNvPr id="7" name="TextBox 6"/>
          <p:cNvSpPr txBox="1"/>
          <p:nvPr/>
        </p:nvSpPr>
        <p:spPr>
          <a:xfrm>
            <a:off x="816852" y="5153286"/>
            <a:ext cx="6224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The Sweeney </a:t>
            </a:r>
            <a:r>
              <a:rPr lang="en-GB" dirty="0" smtClean="0"/>
              <a:t>S01E01: Vimeo timings (</a:t>
            </a:r>
            <a:r>
              <a:rPr lang="en-GB" dirty="0"/>
              <a:t>18:00–20:25</a:t>
            </a:r>
            <a:r>
              <a:rPr lang="en-GB" dirty="0" smtClean="0"/>
              <a:t>)</a:t>
            </a:r>
            <a:endParaRPr lang="en-GB" i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ZigZag Education 2018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415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1209" y="1907027"/>
            <a:ext cx="10657405" cy="647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 smtClean="0"/>
              <a:t>Based on this extract (times provided below), explore, by means of a class discussion, how partnerships are represented and portrayed in </a:t>
            </a:r>
            <a:r>
              <a:rPr lang="en-GB" sz="2000" b="1" i="1" dirty="0"/>
              <a:t>T</a:t>
            </a:r>
            <a:r>
              <a:rPr lang="en-GB" sz="2000" b="1" i="1" dirty="0" smtClean="0"/>
              <a:t>he Sweeney.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826564" y="574575"/>
            <a:ext cx="8213035" cy="1293028"/>
          </a:xfrm>
        </p:spPr>
        <p:txBody>
          <a:bodyPr/>
          <a:lstStyle/>
          <a:p>
            <a:r>
              <a:rPr lang="en-GB" dirty="0" smtClean="0"/>
              <a:t>Plenary: The first impression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811959" y="5126245"/>
            <a:ext cx="8322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The Sweeney</a:t>
            </a:r>
            <a:r>
              <a:rPr lang="en-GB" dirty="0" smtClean="0"/>
              <a:t> S01E01 (Vimeo extract: </a:t>
            </a:r>
            <a:r>
              <a:rPr lang="en-GB" dirty="0"/>
              <a:t>06:30–10:04</a:t>
            </a:r>
            <a:r>
              <a:rPr lang="en-GB" dirty="0" smtClean="0"/>
              <a:t>)</a:t>
            </a:r>
            <a:endParaRPr lang="en-GB" u="sng" dirty="0" smtClean="0"/>
          </a:p>
        </p:txBody>
      </p:sp>
      <p:grpSp>
        <p:nvGrpSpPr>
          <p:cNvPr id="22" name="Group 21"/>
          <p:cNvGrpSpPr/>
          <p:nvPr/>
        </p:nvGrpSpPr>
        <p:grpSpPr>
          <a:xfrm>
            <a:off x="904351" y="2476898"/>
            <a:ext cx="10712218" cy="2667897"/>
            <a:chOff x="952478" y="2849725"/>
            <a:chExt cx="10712218" cy="266789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6206" y="3078281"/>
              <a:ext cx="2289702" cy="172227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76761" y="3071662"/>
              <a:ext cx="2328130" cy="172889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85744" y="3078767"/>
              <a:ext cx="2350919" cy="174999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061280" y="3078767"/>
              <a:ext cx="2334678" cy="174999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952478" y="5143204"/>
              <a:ext cx="22897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Organised crime</a:t>
              </a:r>
              <a:endParaRPr lang="en-GB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676761" y="5140455"/>
              <a:ext cx="22897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Petty crime</a:t>
              </a:r>
              <a:endParaRPr lang="en-GB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159912" y="5148290"/>
              <a:ext cx="26861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Relying on each other</a:t>
              </a:r>
              <a:endParaRPr lang="en-GB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792542" y="5140455"/>
              <a:ext cx="28721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Allies against </a:t>
              </a:r>
              <a:r>
                <a:rPr lang="en-GB" dirty="0"/>
                <a:t>a</a:t>
              </a:r>
              <a:r>
                <a:rPr lang="en-GB" dirty="0" smtClean="0"/>
                <a:t>uthority</a:t>
              </a:r>
              <a:endParaRPr lang="en-GB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29786" y="4946976"/>
              <a:ext cx="22661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Crime boss and lackeys</a:t>
              </a:r>
              <a:endParaRPr lang="en-GB" sz="1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21629" y="4946976"/>
              <a:ext cx="2006910" cy="30777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Car theft (vs murder)</a:t>
              </a:r>
              <a:endParaRPr lang="en-GB" sz="1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213640" y="4924427"/>
              <a:ext cx="25789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Helping in unideal situation</a:t>
              </a:r>
              <a:endParaRPr lang="en-GB" sz="1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471991" y="4946975"/>
              <a:ext cx="15405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Partners vs boss</a:t>
              </a:r>
              <a:endParaRPr lang="en-GB" sz="1400" dirty="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1759226" y="3945835"/>
              <a:ext cx="318052" cy="100114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2647692" y="3995640"/>
              <a:ext cx="318052" cy="100114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 flipV="1">
              <a:off x="4568362" y="3995640"/>
              <a:ext cx="21329" cy="94114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7822274" y="4296727"/>
              <a:ext cx="315404" cy="71665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9746312" y="4305590"/>
              <a:ext cx="315404" cy="71665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 flipV="1">
              <a:off x="10278557" y="3724194"/>
              <a:ext cx="268738" cy="123082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9559159" y="2849725"/>
              <a:ext cx="205741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dirty="0"/>
                <a:t>Credit: </a:t>
              </a:r>
              <a:r>
                <a:rPr lang="en-GB" sz="900" i="1" dirty="0" smtClean="0"/>
                <a:t>The Sweeney</a:t>
              </a:r>
              <a:r>
                <a:rPr lang="en-GB" sz="900" dirty="0" smtClean="0"/>
                <a:t>: ITV, UK</a:t>
              </a:r>
              <a:endParaRPr lang="en-GB" sz="900" dirty="0"/>
            </a:p>
          </p:txBody>
        </p:sp>
      </p:grp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ZigZag Education 2018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048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0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Vapor Trail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1204</TotalTime>
  <Words>742</Words>
  <Application>Microsoft Office PowerPoint</Application>
  <PresentationFormat>Widescreen</PresentationFormat>
  <Paragraphs>107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Helvetica</vt:lpstr>
      <vt:lpstr>Calibri</vt:lpstr>
      <vt:lpstr>Century Gothic</vt:lpstr>
      <vt:lpstr>Boink LET</vt:lpstr>
      <vt:lpstr>Arial</vt:lpstr>
      <vt:lpstr>Vapor Trail</vt:lpstr>
      <vt:lpstr>Representation, PARt 1  Reality and the world </vt:lpstr>
      <vt:lpstr>Learning Outcomes</vt:lpstr>
      <vt:lpstr>Intro: The Episodic Vs the Serial</vt:lpstr>
      <vt:lpstr>Intro: The Episodic Vs the Serial</vt:lpstr>
      <vt:lpstr>Intro: The Episodic Vs the Serial</vt:lpstr>
      <vt:lpstr>Task 1: Inner-city Crime</vt:lpstr>
      <vt:lpstr>Task 1: Inner-city Crime</vt:lpstr>
      <vt:lpstr>Task 1: Inner-city Crime</vt:lpstr>
      <vt:lpstr>Plenary: The first impression</vt:lpstr>
      <vt:lpstr>Plenary: The first impression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Holly Ice</dc:creator>
  <cp:lastModifiedBy>Eloise Cresswell</cp:lastModifiedBy>
  <cp:revision>74</cp:revision>
  <cp:lastPrinted>2018-06-18T12:50:34Z</cp:lastPrinted>
  <dcterms:created xsi:type="dcterms:W3CDTF">2017-05-04T08:41:34Z</dcterms:created>
  <dcterms:modified xsi:type="dcterms:W3CDTF">2018-10-02T11:05:49Z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1CDC7205-87ED-4654-ADD0-AA3F89E025B3</vt:lpwstr>
  </property>
  <property fmtid="{D5CDD505-2E9C-101B-9397-08002B2CF9AE}" pid="3" name="ArticulatePath">
    <vt:lpwstr>Lesson_08</vt:lpwstr>
  </property>
</Properties>
</file>