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4" r:id="rId5"/>
    <p:sldId id="265" r:id="rId6"/>
    <p:sldId id="260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3D87-4C62-4E2F-A405-C57C3D9A5F58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1E7F-8789-445D-B3DB-735342C6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3D87-4C62-4E2F-A405-C57C3D9A5F58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1E7F-8789-445D-B3DB-735342C6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50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3D87-4C62-4E2F-A405-C57C3D9A5F58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1E7F-8789-445D-B3DB-735342C6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3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3D87-4C62-4E2F-A405-C57C3D9A5F58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1E7F-8789-445D-B3DB-735342C6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9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3D87-4C62-4E2F-A405-C57C3D9A5F58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1E7F-8789-445D-B3DB-735342C6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26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3D87-4C62-4E2F-A405-C57C3D9A5F58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1E7F-8789-445D-B3DB-735342C6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5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3D87-4C62-4E2F-A405-C57C3D9A5F58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1E7F-8789-445D-B3DB-735342C6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0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3D87-4C62-4E2F-A405-C57C3D9A5F58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1E7F-8789-445D-B3DB-735342C6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15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3D87-4C62-4E2F-A405-C57C3D9A5F58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1E7F-8789-445D-B3DB-735342C6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6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3D87-4C62-4E2F-A405-C57C3D9A5F58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1E7F-8789-445D-B3DB-735342C6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45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3D87-4C62-4E2F-A405-C57C3D9A5F58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1E7F-8789-445D-B3DB-735342C6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0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23D87-4C62-4E2F-A405-C57C3D9A5F58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41E7F-8789-445D-B3DB-735342C6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50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db.com/title/tt0714456/?ref_=ttep_ep2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82" y="476672"/>
            <a:ext cx="8822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-</a:t>
            </a:r>
            <a:r>
              <a:rPr lang="en-GB" sz="2400" dirty="0" smtClean="0">
                <a:solidFill>
                  <a:srgbClr val="FF0000"/>
                </a:solidFill>
              </a:rPr>
              <a:t>Identify and write </a:t>
            </a:r>
            <a:r>
              <a:rPr lang="en-GB" sz="2400" dirty="0" smtClean="0"/>
              <a:t>down the shot type.</a:t>
            </a:r>
          </a:p>
          <a:p>
            <a:r>
              <a:rPr lang="en-GB" sz="2400" dirty="0" smtClean="0"/>
              <a:t>-Discuss: How is Alice Morgan presented in the frame?</a:t>
            </a:r>
          </a:p>
          <a:p>
            <a:r>
              <a:rPr lang="en-GB" sz="2400" dirty="0" smtClean="0"/>
              <a:t>-</a:t>
            </a:r>
            <a:r>
              <a:rPr lang="en-GB" sz="2400" dirty="0" smtClean="0">
                <a:solidFill>
                  <a:srgbClr val="FF0000"/>
                </a:solidFill>
              </a:rPr>
              <a:t>Write</a:t>
            </a:r>
            <a:r>
              <a:rPr lang="en-GB" sz="2400" dirty="0" smtClean="0"/>
              <a:t> a single word to describe Alice when we are introduced to her.</a:t>
            </a:r>
          </a:p>
          <a:p>
            <a:r>
              <a:rPr lang="en-GB" sz="2400" dirty="0" smtClean="0"/>
              <a:t>-</a:t>
            </a:r>
            <a:r>
              <a:rPr lang="en-GB" sz="2400" dirty="0" smtClean="0">
                <a:solidFill>
                  <a:srgbClr val="FF0000"/>
                </a:solidFill>
              </a:rPr>
              <a:t>Write</a:t>
            </a:r>
            <a:r>
              <a:rPr lang="en-GB" sz="2400" dirty="0" smtClean="0"/>
              <a:t> down: Why might Alice be presented like this?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4" y="2055781"/>
            <a:ext cx="8457946" cy="475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8344" y="6093296"/>
            <a:ext cx="116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IMAGE 1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-27385"/>
            <a:ext cx="3753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/>
              <a:t>Representation: Gender 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37838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254" y="472604"/>
            <a:ext cx="8481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-</a:t>
            </a:r>
            <a:r>
              <a:rPr lang="en-GB" dirty="0" smtClean="0">
                <a:solidFill>
                  <a:srgbClr val="FF0000"/>
                </a:solidFill>
              </a:rPr>
              <a:t>Identify and write </a:t>
            </a:r>
            <a:r>
              <a:rPr lang="en-GB" dirty="0" smtClean="0"/>
              <a:t>down the shot type.</a:t>
            </a:r>
          </a:p>
          <a:p>
            <a:r>
              <a:rPr lang="en-GB" dirty="0" smtClean="0"/>
              <a:t>-</a:t>
            </a:r>
            <a:r>
              <a:rPr lang="en-GB" dirty="0" smtClean="0">
                <a:solidFill>
                  <a:srgbClr val="FF0000"/>
                </a:solidFill>
              </a:rPr>
              <a:t>Write: </a:t>
            </a:r>
            <a:r>
              <a:rPr lang="en-GB" dirty="0" smtClean="0"/>
              <a:t>Why is it used here?</a:t>
            </a:r>
          </a:p>
          <a:p>
            <a:r>
              <a:rPr lang="en-GB" dirty="0" smtClean="0"/>
              <a:t>-Look at the </a:t>
            </a:r>
            <a:r>
              <a:rPr lang="en-GB" dirty="0" err="1" smtClean="0"/>
              <a:t>mise</a:t>
            </a:r>
            <a:r>
              <a:rPr lang="en-GB" dirty="0" smtClean="0"/>
              <a:t>-</a:t>
            </a:r>
            <a:r>
              <a:rPr lang="en-GB" dirty="0" err="1" smtClean="0"/>
              <a:t>en</a:t>
            </a:r>
            <a:r>
              <a:rPr lang="en-GB" dirty="0" smtClean="0"/>
              <a:t>-scene. </a:t>
            </a:r>
            <a:r>
              <a:rPr lang="en-GB" dirty="0" smtClean="0">
                <a:solidFill>
                  <a:srgbClr val="FF0000"/>
                </a:solidFill>
              </a:rPr>
              <a:t>Write </a:t>
            </a:r>
            <a:r>
              <a:rPr lang="en-GB" dirty="0" smtClean="0"/>
              <a:t>a short sentence to describe it.</a:t>
            </a:r>
          </a:p>
          <a:p>
            <a:r>
              <a:rPr lang="en-GB" dirty="0" smtClean="0"/>
              <a:t>-</a:t>
            </a:r>
            <a:r>
              <a:rPr lang="en-GB" dirty="0" smtClean="0">
                <a:solidFill>
                  <a:srgbClr val="FF0000"/>
                </a:solidFill>
              </a:rPr>
              <a:t>Write down</a:t>
            </a:r>
            <a:r>
              <a:rPr lang="en-GB" dirty="0" smtClean="0"/>
              <a:t>: What impression do we first get of Zoe Luther, based on the </a:t>
            </a:r>
            <a:r>
              <a:rPr lang="en-GB" dirty="0" err="1" smtClean="0"/>
              <a:t>mise</a:t>
            </a:r>
            <a:r>
              <a:rPr lang="en-GB" dirty="0" smtClean="0"/>
              <a:t>-</a:t>
            </a:r>
            <a:r>
              <a:rPr lang="en-GB" dirty="0" err="1" smtClean="0"/>
              <a:t>en</a:t>
            </a:r>
            <a:r>
              <a:rPr lang="en-GB" dirty="0" smtClean="0"/>
              <a:t>-scene?</a:t>
            </a:r>
            <a:endParaRPr lang="en-GB" dirty="0"/>
          </a:p>
          <a:p>
            <a:r>
              <a:rPr lang="en-GB" dirty="0" smtClean="0"/>
              <a:t>-Discuss: What are the differences between how we are introduced to Zoe and Alice?  </a:t>
            </a:r>
          </a:p>
          <a:p>
            <a:r>
              <a:rPr lang="en-GB" dirty="0" smtClean="0"/>
              <a:t>-</a:t>
            </a:r>
            <a:r>
              <a:rPr lang="en-GB" dirty="0" smtClean="0">
                <a:solidFill>
                  <a:srgbClr val="FF0000"/>
                </a:solidFill>
              </a:rPr>
              <a:t>Write a short paragraph </a:t>
            </a:r>
            <a:r>
              <a:rPr lang="en-GB" dirty="0" smtClean="0"/>
              <a:t>considering the different representations of these when we are first introduced to them. 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13" y="2722761"/>
            <a:ext cx="7528232" cy="42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80312" y="6090592"/>
            <a:ext cx="116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IMAGE 2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4013" y="53980"/>
            <a:ext cx="347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Introduction to Zoe Luther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40733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6632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-Look at these two shots of Alice. Discuss: what impression do we now get </a:t>
            </a:r>
            <a:r>
              <a:rPr lang="en-GB" sz="2400" dirty="0" smtClean="0"/>
              <a:t>of her?</a:t>
            </a:r>
            <a:endParaRPr lang="en-GB" sz="2400" dirty="0"/>
          </a:p>
          <a:p>
            <a:r>
              <a:rPr lang="en-GB" sz="2400" dirty="0" smtClean="0"/>
              <a:t>-Look at the wide two-shot. Discuss: Who has the power here? How do we know?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-Answer: </a:t>
            </a:r>
            <a:r>
              <a:rPr lang="en-GB" sz="2400" dirty="0" smtClean="0"/>
              <a:t>Are Alice and Luther represented as similar here, or opposite?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852936"/>
            <a:ext cx="4587688" cy="258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84" y="3789040"/>
            <a:ext cx="5404093" cy="303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28315" y="6269250"/>
            <a:ext cx="116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IMAGE 3 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2" y="3858783"/>
            <a:ext cx="4681828" cy="263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16632"/>
            <a:ext cx="9143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-Look at these two shots of Alice. Discuss: what impression do we now get of her?</a:t>
            </a:r>
          </a:p>
          <a:p>
            <a:r>
              <a:rPr lang="en-GB" sz="2400" dirty="0" smtClean="0"/>
              <a:t>-Discuss: What </a:t>
            </a:r>
            <a:r>
              <a:rPr lang="en-GB" sz="2400" dirty="0"/>
              <a:t>side of the frame is she positioned </a:t>
            </a:r>
            <a:r>
              <a:rPr lang="en-GB" sz="2400" dirty="0" smtClean="0"/>
              <a:t>on in the close-up? How does it differ from the previous sequence? </a:t>
            </a:r>
            <a:endParaRPr lang="en-GB" sz="2400" dirty="0"/>
          </a:p>
          <a:p>
            <a:r>
              <a:rPr lang="en-GB" sz="2400" dirty="0" smtClean="0"/>
              <a:t>-Discuss: Who has the power here? How do we know?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-Write a short paragraph answering: </a:t>
            </a:r>
            <a:r>
              <a:rPr lang="en-GB" sz="2400" b="1" u="sng" dirty="0" smtClean="0"/>
              <a:t>How is Alice Morgan represented in the </a:t>
            </a:r>
            <a:r>
              <a:rPr lang="en-GB" sz="2400" b="1" u="sng" dirty="0" smtClean="0"/>
              <a:t>whole interview </a:t>
            </a:r>
            <a:r>
              <a:rPr lang="en-GB" sz="2400" b="1" u="sng" dirty="0" smtClean="0"/>
              <a:t>sequence</a:t>
            </a:r>
            <a:r>
              <a:rPr lang="en-GB" sz="2400" dirty="0" smtClean="0"/>
              <a:t>? (use Image 3 &amp; Image 4 to help) </a:t>
            </a:r>
          </a:p>
          <a:p>
            <a:r>
              <a:rPr lang="en-GB" sz="2400" dirty="0" smtClean="0"/>
              <a:t>-</a:t>
            </a:r>
            <a:r>
              <a:rPr lang="en-GB" sz="2400" dirty="0" smtClean="0">
                <a:solidFill>
                  <a:srgbClr val="FF0000"/>
                </a:solidFill>
              </a:rPr>
              <a:t>Remember to include: </a:t>
            </a:r>
            <a:r>
              <a:rPr lang="en-GB" sz="2400" dirty="0" smtClean="0"/>
              <a:t>What stock character type does Alice Morgan follow?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93693"/>
            <a:ext cx="5328592" cy="299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48950" y="6000190"/>
            <a:ext cx="119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Image 4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295" y="380563"/>
            <a:ext cx="8709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/>
              <a:t>How is Alice Morgan represented in </a:t>
            </a:r>
            <a:r>
              <a:rPr lang="en-GB" sz="2400" b="1" u="sng" dirty="0" smtClean="0"/>
              <a:t>the </a:t>
            </a:r>
            <a:r>
              <a:rPr lang="en-GB" sz="2400" b="1" u="sng" dirty="0"/>
              <a:t>interview sequence?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1412776"/>
            <a:ext cx="87593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Model paragraph </a:t>
            </a:r>
          </a:p>
          <a:p>
            <a:r>
              <a:rPr lang="en-GB" dirty="0" smtClean="0"/>
              <a:t>At the start of the interview sequence (image 3), a </a:t>
            </a:r>
            <a:r>
              <a:rPr lang="en-GB" dirty="0" smtClean="0">
                <a:solidFill>
                  <a:srgbClr val="FF0000"/>
                </a:solidFill>
              </a:rPr>
              <a:t>close-up shot </a:t>
            </a:r>
            <a:r>
              <a:rPr lang="en-GB" dirty="0" smtClean="0"/>
              <a:t>is used with the camera slightly </a:t>
            </a:r>
            <a:r>
              <a:rPr lang="en-GB" dirty="0" smtClean="0">
                <a:solidFill>
                  <a:srgbClr val="FF0000"/>
                </a:solidFill>
              </a:rPr>
              <a:t>tilted</a:t>
            </a:r>
            <a:r>
              <a:rPr lang="en-GB" dirty="0" smtClean="0"/>
              <a:t> almost creating a </a:t>
            </a:r>
            <a:r>
              <a:rPr lang="en-GB" dirty="0" smtClean="0">
                <a:solidFill>
                  <a:srgbClr val="FF0000"/>
                </a:solidFill>
              </a:rPr>
              <a:t>high-angle shot </a:t>
            </a:r>
            <a:r>
              <a:rPr lang="en-GB" dirty="0" smtClean="0"/>
              <a:t>showing Alice as vulnerable. The </a:t>
            </a:r>
            <a:r>
              <a:rPr lang="en-GB" dirty="0" smtClean="0">
                <a:solidFill>
                  <a:srgbClr val="FF0000"/>
                </a:solidFill>
              </a:rPr>
              <a:t>close-up </a:t>
            </a:r>
            <a:r>
              <a:rPr lang="en-GB" dirty="0" smtClean="0"/>
              <a:t>uses the </a:t>
            </a:r>
            <a:r>
              <a:rPr lang="en-GB" dirty="0" err="1" smtClean="0">
                <a:solidFill>
                  <a:srgbClr val="FF0000"/>
                </a:solidFill>
              </a:rPr>
              <a:t>mise</a:t>
            </a:r>
            <a:r>
              <a:rPr lang="en-GB" dirty="0" smtClean="0">
                <a:solidFill>
                  <a:srgbClr val="FF0000"/>
                </a:solidFill>
              </a:rPr>
              <a:t>-</a:t>
            </a:r>
            <a:r>
              <a:rPr lang="en-GB" dirty="0" err="1" smtClean="0">
                <a:solidFill>
                  <a:srgbClr val="FF0000"/>
                </a:solidFill>
              </a:rPr>
              <a:t>en</a:t>
            </a:r>
            <a:r>
              <a:rPr lang="en-GB" dirty="0" smtClean="0">
                <a:solidFill>
                  <a:srgbClr val="FF0000"/>
                </a:solidFill>
              </a:rPr>
              <a:t>-scen</a:t>
            </a:r>
            <a:r>
              <a:rPr lang="en-GB" dirty="0" smtClean="0"/>
              <a:t>e of Alice’s </a:t>
            </a:r>
            <a:r>
              <a:rPr lang="en-GB" dirty="0" smtClean="0">
                <a:solidFill>
                  <a:srgbClr val="FF0000"/>
                </a:solidFill>
              </a:rPr>
              <a:t>facial codes </a:t>
            </a:r>
            <a:r>
              <a:rPr lang="en-GB" dirty="0" smtClean="0"/>
              <a:t>to represent her as upset and timid. In the </a:t>
            </a:r>
            <a:r>
              <a:rPr lang="en-GB" dirty="0" smtClean="0">
                <a:solidFill>
                  <a:srgbClr val="FF0000"/>
                </a:solidFill>
              </a:rPr>
              <a:t>wide two-shot </a:t>
            </a:r>
            <a:r>
              <a:rPr lang="en-GB" dirty="0" smtClean="0"/>
              <a:t>her body position is hunched reinforcing the idea she is in some way troubled. During the opening she is the </a:t>
            </a:r>
            <a:r>
              <a:rPr lang="en-GB" dirty="0" smtClean="0">
                <a:solidFill>
                  <a:srgbClr val="FF0000"/>
                </a:solidFill>
              </a:rPr>
              <a:t>binary opposite </a:t>
            </a:r>
            <a:r>
              <a:rPr lang="en-GB" dirty="0" smtClean="0"/>
              <a:t>of Luther who is relaxed, in charge and with his body tilted so as to take up more of the </a:t>
            </a:r>
            <a:r>
              <a:rPr lang="en-GB" dirty="0" smtClean="0">
                <a:solidFill>
                  <a:srgbClr val="FF0000"/>
                </a:solidFill>
              </a:rPr>
              <a:t>frame </a:t>
            </a:r>
            <a:r>
              <a:rPr lang="en-GB" dirty="0" smtClean="0"/>
              <a:t>than her. As the sequence progresses we see a </a:t>
            </a:r>
            <a:r>
              <a:rPr lang="en-GB" dirty="0" smtClean="0">
                <a:solidFill>
                  <a:srgbClr val="FF0000"/>
                </a:solidFill>
              </a:rPr>
              <a:t>shift in power </a:t>
            </a:r>
            <a:r>
              <a:rPr lang="en-GB" dirty="0" smtClean="0"/>
              <a:t>however.</a:t>
            </a:r>
          </a:p>
          <a:p>
            <a:endParaRPr lang="en-GB" dirty="0"/>
          </a:p>
          <a:p>
            <a:r>
              <a:rPr lang="en-GB" dirty="0" smtClean="0"/>
              <a:t>In image 4 we can see Alice’s </a:t>
            </a:r>
            <a:r>
              <a:rPr lang="en-GB" dirty="0" smtClean="0">
                <a:solidFill>
                  <a:srgbClr val="FF0000"/>
                </a:solidFill>
              </a:rPr>
              <a:t>body position </a:t>
            </a:r>
            <a:r>
              <a:rPr lang="en-GB" dirty="0" smtClean="0"/>
              <a:t>is much more upright and confident, representing her as strong and potentially in charge of the situation. </a:t>
            </a:r>
            <a:r>
              <a:rPr lang="en-GB" dirty="0" smtClean="0">
                <a:solidFill>
                  <a:srgbClr val="FF0000"/>
                </a:solidFill>
              </a:rPr>
              <a:t>The close-up </a:t>
            </a:r>
            <a:r>
              <a:rPr lang="en-GB" dirty="0" smtClean="0"/>
              <a:t>used here show her </a:t>
            </a:r>
            <a:r>
              <a:rPr lang="en-GB" dirty="0" smtClean="0">
                <a:solidFill>
                  <a:srgbClr val="FF0000"/>
                </a:solidFill>
              </a:rPr>
              <a:t>facial codes </a:t>
            </a:r>
            <a:r>
              <a:rPr lang="en-GB" dirty="0" smtClean="0"/>
              <a:t>as focused and poised, representing her as someone who is intelligent and potentially manipulative when compared to the sequence before. Additionally she is shown on the opposite side of the </a:t>
            </a:r>
            <a:r>
              <a:rPr lang="en-GB" dirty="0" smtClean="0">
                <a:solidFill>
                  <a:srgbClr val="FF0000"/>
                </a:solidFill>
              </a:rPr>
              <a:t>frame </a:t>
            </a:r>
            <a:r>
              <a:rPr lang="en-GB" dirty="0" smtClean="0"/>
              <a:t>to the previous sequence, perhaps showing a duality to her personality; representing her as the </a:t>
            </a:r>
            <a:r>
              <a:rPr lang="en-GB" dirty="0" smtClean="0">
                <a:solidFill>
                  <a:srgbClr val="FF0000"/>
                </a:solidFill>
              </a:rPr>
              <a:t>crime drama stock character type of the Femme Fatale.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0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2" y="1549491"/>
            <a:ext cx="8205783" cy="46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19" y="149731"/>
            <a:ext cx="8709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-Who has the power here?</a:t>
            </a:r>
          </a:p>
          <a:p>
            <a:r>
              <a:rPr lang="en-GB" sz="2400" dirty="0" smtClean="0"/>
              <a:t>-</a:t>
            </a:r>
            <a:r>
              <a:rPr lang="en-GB" sz="2400" dirty="0" smtClean="0">
                <a:solidFill>
                  <a:srgbClr val="FF0000"/>
                </a:solidFill>
              </a:rPr>
              <a:t>Compare</a:t>
            </a:r>
            <a:r>
              <a:rPr lang="en-GB" sz="2400" dirty="0" smtClean="0"/>
              <a:t> this scene to how we are first introduced to Alice and Zoe, has anything changed? </a:t>
            </a:r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55265" y="5718191"/>
            <a:ext cx="116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IMAGE 4 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19" y="149731"/>
            <a:ext cx="8709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r="15690"/>
          <a:stretch/>
        </p:blipFill>
        <p:spPr bwMode="auto">
          <a:xfrm>
            <a:off x="251518" y="3257935"/>
            <a:ext cx="3972777" cy="321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t="-30" r="12645" b="7471"/>
          <a:stretch/>
        </p:blipFill>
        <p:spPr bwMode="auto">
          <a:xfrm>
            <a:off x="4342620" y="3257936"/>
            <a:ext cx="4618116" cy="321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56" y="263411"/>
            <a:ext cx="91131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Comparing the women in </a:t>
            </a:r>
            <a:r>
              <a:rPr lang="en-GB" sz="2400" i="1" dirty="0" smtClean="0"/>
              <a:t>Luther</a:t>
            </a:r>
            <a:r>
              <a:rPr lang="en-GB" sz="2400" dirty="0" smtClean="0"/>
              <a:t> to Jenny Townsend (Regan’s girlfriend)</a:t>
            </a:r>
          </a:p>
          <a:p>
            <a:r>
              <a:rPr lang="en-GB" sz="2400" dirty="0" smtClean="0"/>
              <a:t>in </a:t>
            </a:r>
            <a:r>
              <a:rPr lang="en-GB" sz="2400" i="1" dirty="0" smtClean="0"/>
              <a:t>The Sweeney, </a:t>
            </a:r>
            <a:r>
              <a:rPr lang="en-GB" sz="2400" dirty="0" smtClean="0"/>
              <a:t>what are the differences when representing:</a:t>
            </a:r>
          </a:p>
          <a:p>
            <a:r>
              <a:rPr lang="en-GB" sz="2400" dirty="0" smtClean="0"/>
              <a:t> -Ethnicity?</a:t>
            </a:r>
          </a:p>
          <a:p>
            <a:r>
              <a:rPr lang="en-GB" sz="2400" dirty="0" smtClean="0"/>
              <a:t>-Character?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Discuss: </a:t>
            </a:r>
            <a:r>
              <a:rPr lang="en-GB" sz="2400" dirty="0" smtClean="0"/>
              <a:t>Does Jenny fit any stock character in crime drama or any other genre?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Discuss: </a:t>
            </a:r>
            <a:r>
              <a:rPr lang="en-GB" sz="2400" dirty="0" smtClean="0"/>
              <a:t>What is her role in this episode?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40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19" y="116632"/>
            <a:ext cx="8709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t="16666" r="13965" b="7165"/>
          <a:stretch/>
        </p:blipFill>
        <p:spPr bwMode="auto">
          <a:xfrm>
            <a:off x="1918900" y="3284984"/>
            <a:ext cx="5374453" cy="339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856" y="263411"/>
            <a:ext cx="9113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Any differences/similarities between Jenny and the female police officer at the door?</a:t>
            </a:r>
          </a:p>
          <a:p>
            <a:endParaRPr lang="en-GB" sz="2400" dirty="0"/>
          </a:p>
          <a:p>
            <a:r>
              <a:rPr lang="en-GB" sz="2400" dirty="0" smtClean="0"/>
              <a:t>Take a look at the IMDB cast </a:t>
            </a:r>
            <a:r>
              <a:rPr lang="en-GB" sz="2400" dirty="0"/>
              <a:t>for this episode: </a:t>
            </a:r>
            <a:r>
              <a:rPr lang="en-GB" sz="2400" dirty="0">
                <a:hlinkClick r:id="rId3"/>
              </a:rPr>
              <a:t>https://www.imdb.com/title/tt0714456/?ref_=</a:t>
            </a:r>
            <a:r>
              <a:rPr lang="en-GB" sz="2400" dirty="0" smtClean="0">
                <a:hlinkClick r:id="rId3"/>
              </a:rPr>
              <a:t>ttep_ep2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What does this tell us about women’s roles and representation on television during the 1970s?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63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660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Weydon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Barker</dc:creator>
  <cp:lastModifiedBy>Paul Barker</cp:lastModifiedBy>
  <cp:revision>38</cp:revision>
  <dcterms:created xsi:type="dcterms:W3CDTF">2020-11-13T09:37:52Z</dcterms:created>
  <dcterms:modified xsi:type="dcterms:W3CDTF">2020-11-24T15:29:24Z</dcterms:modified>
</cp:coreProperties>
</file>