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73" r:id="rId4"/>
    <p:sldId id="275" r:id="rId5"/>
    <p:sldId id="276" r:id="rId6"/>
    <p:sldId id="277" r:id="rId7"/>
    <p:sldId id="259" r:id="rId8"/>
    <p:sldId id="279" r:id="rId9"/>
  </p:sldIdLst>
  <p:sldSz cx="12192000" cy="6858000"/>
  <p:notesSz cx="6797675" cy="9926638"/>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Boink LET" panose="00000400000000000000" pitchFamily="2" charset="0"/>
      <p:regular r:id="rId20"/>
    </p:embeddedFont>
  </p:embeddedFontLst>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Ice" initials="HI" lastIdx="3" clrIdx="0">
    <p:extLst>
      <p:ext uri="{19B8F6BF-5375-455C-9EA6-DF929625EA0E}">
        <p15:presenceInfo xmlns:p15="http://schemas.microsoft.com/office/powerpoint/2012/main" userId="S-1-5-21-2820689681-846540486-1616979966-1432" providerId="AD"/>
      </p:ext>
    </p:extLst>
  </p:cmAuthor>
  <p:cmAuthor id="2" name="Simon Polidano" initials="SP" lastIdx="4" clrIdx="1">
    <p:extLst>
      <p:ext uri="{19B8F6BF-5375-455C-9EA6-DF929625EA0E}">
        <p15:presenceInfo xmlns:p15="http://schemas.microsoft.com/office/powerpoint/2012/main" userId="S-1-5-21-2820689681-846540486-1616979966-1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773" autoAdjust="0"/>
    <p:restoredTop sz="94660"/>
  </p:normalViewPr>
  <p:slideViewPr>
    <p:cSldViewPr snapToGrid="0">
      <p:cViewPr varScale="1">
        <p:scale>
          <a:sx n="99" d="100"/>
          <a:sy n="99" d="100"/>
        </p:scale>
        <p:origin x="72"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dirty="0" smtClean="0"/>
              <a:t>Lesson 9</a:t>
            </a:r>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r>
              <a:rPr lang="en-GB" dirty="0"/>
              <a:t>Page </a:t>
            </a:r>
            <a:fld id="{87EEAF8B-3AD3-4961-A43D-89384FAF75A3}" type="slidenum">
              <a:rPr lang="en-GB"/>
              <a:pPr/>
              <a:t>‹#›</a:t>
            </a:fld>
            <a:r>
              <a:rPr lang="en-GB" dirty="0"/>
              <a:t> of </a:t>
            </a:r>
            <a:r>
              <a:rPr lang="en-GB" dirty="0" smtClean="0"/>
              <a:t>2</a:t>
            </a:r>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dirty="0"/>
              <a:t>GCSE (9–1) </a:t>
            </a:r>
            <a:r>
              <a:rPr lang="en-GB" dirty="0" err="1"/>
              <a:t>Eduqas</a:t>
            </a:r>
            <a:r>
              <a:rPr lang="en-GB"/>
              <a:t> Teaching Pack for Component 2, Section A: Crime Drama</a:t>
            </a:r>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r>
              <a:rPr lang="en-GB" dirty="0"/>
              <a:t>© </a:t>
            </a:r>
            <a:r>
              <a:rPr lang="en-GB" dirty="0" err="1"/>
              <a:t>ZigZag</a:t>
            </a:r>
            <a:r>
              <a:rPr lang="en-GB" dirty="0"/>
              <a:t> Education, 2018</a:t>
            </a:r>
          </a:p>
        </p:txBody>
      </p:sp>
    </p:spTree>
    <p:custDataLst>
      <p:tags r:id="rId2"/>
    </p:custDataLst>
    <p:extLst>
      <p:ext uri="{BB962C8B-B14F-4D97-AF65-F5344CB8AC3E}">
        <p14:creationId xmlns:p14="http://schemas.microsoft.com/office/powerpoint/2010/main" val="449332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88BCF8-A3BD-4A3B-A76F-87AAE247A0C8}" type="datetimeFigureOut">
              <a:rPr lang="en-GB" smtClean="0"/>
              <a:t>02/10/2018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848E8D-31F4-4581-9E6A-9503E4959A3B}" type="slidenum">
              <a:rPr lang="en-GB" smtClean="0"/>
              <a:t>‹#›</a:t>
            </a:fld>
            <a:endParaRPr lang="en-GB"/>
          </a:p>
        </p:txBody>
      </p:sp>
    </p:spTree>
    <p:extLst>
      <p:ext uri="{BB962C8B-B14F-4D97-AF65-F5344CB8AC3E}">
        <p14:creationId xmlns:p14="http://schemas.microsoft.com/office/powerpoint/2010/main" val="329429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848E8D-31F4-4581-9E6A-9503E4959A3B}" type="slidenum">
              <a:rPr lang="en-GB" smtClean="0"/>
              <a:t>1</a:t>
            </a:fld>
            <a:endParaRPr lang="en-GB"/>
          </a:p>
        </p:txBody>
      </p:sp>
    </p:spTree>
    <p:extLst>
      <p:ext uri="{BB962C8B-B14F-4D97-AF65-F5344CB8AC3E}">
        <p14:creationId xmlns:p14="http://schemas.microsoft.com/office/powerpoint/2010/main" val="3534983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3" name="Group 22"/>
          <p:cNvGrpSpPr/>
          <p:nvPr userDrawn="1"/>
        </p:nvGrpSpPr>
        <p:grpSpPr>
          <a:xfrm>
            <a:off x="1303018" y="1182494"/>
            <a:ext cx="9585964" cy="3872106"/>
            <a:chOff x="1371599" y="816864"/>
            <a:chExt cx="9585964" cy="3872106"/>
          </a:xfrm>
        </p:grpSpPr>
        <p:grpSp>
          <p:nvGrpSpPr>
            <p:cNvPr id="20" name="Group 19"/>
            <p:cNvGrpSpPr/>
            <p:nvPr userDrawn="1"/>
          </p:nvGrpSpPr>
          <p:grpSpPr>
            <a:xfrm>
              <a:off x="1371599" y="816864"/>
              <a:ext cx="9585964" cy="3872106"/>
              <a:chOff x="1371599" y="1426108"/>
              <a:chExt cx="9585964" cy="3262862"/>
            </a:xfrm>
          </p:grpSpPr>
          <p:sp>
            <p:nvSpPr>
              <p:cNvPr id="16" name="Rectangle 15"/>
              <p:cNvSpPr/>
              <p:nvPr userDrawn="1"/>
            </p:nvSpPr>
            <p:spPr>
              <a:xfrm>
                <a:off x="1371599" y="1430866"/>
                <a:ext cx="335280" cy="3258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p:cNvSpPr/>
              <p:nvPr userDrawn="1"/>
            </p:nvSpPr>
            <p:spPr>
              <a:xfrm>
                <a:off x="1371600" y="1430866"/>
                <a:ext cx="9585963" cy="2394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p:cNvSpPr/>
              <p:nvPr userDrawn="1"/>
            </p:nvSpPr>
            <p:spPr>
              <a:xfrm>
                <a:off x="1371600" y="4449532"/>
                <a:ext cx="9585963" cy="2394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Rectangle 18"/>
              <p:cNvSpPr/>
              <p:nvPr userDrawn="1"/>
            </p:nvSpPr>
            <p:spPr>
              <a:xfrm>
                <a:off x="10622283" y="1426108"/>
                <a:ext cx="335280" cy="3258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2" name="Rectangle 21"/>
            <p:cNvSpPr/>
            <p:nvPr userDrawn="1"/>
          </p:nvSpPr>
          <p:spPr>
            <a:xfrm>
              <a:off x="1706880" y="1097280"/>
              <a:ext cx="8912352" cy="33018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grpSp>
      <p:sp>
        <p:nvSpPr>
          <p:cNvPr id="2" name="Title 1"/>
          <p:cNvSpPr>
            <a:spLocks noGrp="1"/>
          </p:cNvSpPr>
          <p:nvPr>
            <p:ph type="ctrTitle" hasCustomPrompt="1"/>
          </p:nvPr>
        </p:nvSpPr>
        <p:spPr>
          <a:xfrm>
            <a:off x="1635248" y="1803405"/>
            <a:ext cx="8915403" cy="1825096"/>
          </a:xfrm>
        </p:spPr>
        <p:txBody>
          <a:bodyPr anchor="b">
            <a:normAutofit/>
          </a:bodyPr>
          <a:lstStyle>
            <a:lvl1pPr algn="ctr">
              <a:defRPr sz="6000">
                <a:latin typeface="Boink LET" panose="00000400000000000000" pitchFamily="2" charset="0"/>
              </a:defRPr>
            </a:lvl1pPr>
          </a:lstStyle>
          <a:p>
            <a:r>
              <a:rPr lang="en-US" dirty="0" smtClean="0"/>
              <a:t>Lesson 1</a:t>
            </a:r>
            <a:endParaRPr lang="en-US" dirty="0"/>
          </a:p>
        </p:txBody>
      </p:sp>
      <p:sp>
        <p:nvSpPr>
          <p:cNvPr id="3" name="Subtitle 2"/>
          <p:cNvSpPr>
            <a:spLocks noGrp="1"/>
          </p:cNvSpPr>
          <p:nvPr>
            <p:ph type="subTitle" idx="1" hasCustomPrompt="1"/>
          </p:nvPr>
        </p:nvSpPr>
        <p:spPr>
          <a:xfrm>
            <a:off x="1641348" y="3632201"/>
            <a:ext cx="8909303" cy="685800"/>
          </a:xfrm>
        </p:spPr>
        <p:txBody>
          <a:bodyPr>
            <a:normAutofit/>
          </a:bodyPr>
          <a:lstStyle>
            <a:lvl1pPr marL="0" indent="0" algn="ctr">
              <a:buNone/>
              <a:defRPr sz="3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The Sitcom Genre</a:t>
            </a:r>
            <a:endParaRPr lang="en-US" dirty="0"/>
          </a:p>
        </p:txBody>
      </p:sp>
      <p:sp>
        <p:nvSpPr>
          <p:cNvPr id="5" name="Footer Placeholder 4"/>
          <p:cNvSpPr>
            <a:spLocks noGrp="1"/>
          </p:cNvSpPr>
          <p:nvPr>
            <p:ph type="ftr" sz="quarter" idx="11"/>
          </p:nvPr>
        </p:nvSpPr>
        <p:spPr>
          <a:xfrm>
            <a:off x="0" y="6492875"/>
            <a:ext cx="6400800" cy="365125"/>
          </a:xfrm>
        </p:spPr>
        <p:txBody>
          <a:bodyPr/>
          <a:lstStyle>
            <a:lvl1pPr>
              <a:defRPr>
                <a:solidFill>
                  <a:schemeClr val="bg1"/>
                </a:solidFill>
              </a:defRPr>
            </a:lvl1pPr>
          </a:lstStyle>
          <a:p>
            <a:r>
              <a:rPr lang="en-US" smtClean="0"/>
              <a:t>© ZigZag Education 2018</a:t>
            </a:r>
            <a:endParaRPr lang="en-US" dirty="0"/>
          </a:p>
        </p:txBody>
      </p:sp>
      <p:sp>
        <p:nvSpPr>
          <p:cNvPr id="6" name="Slide Number Placeholder 5"/>
          <p:cNvSpPr>
            <a:spLocks noGrp="1"/>
          </p:cNvSpPr>
          <p:nvPr>
            <p:ph type="sldNum" sz="quarter" idx="12"/>
          </p:nvPr>
        </p:nvSpPr>
        <p:spPr>
          <a:xfrm>
            <a:off x="9528048" y="6561963"/>
            <a:ext cx="2743200" cy="365125"/>
          </a:xfrm>
        </p:spPr>
        <p:txBody>
          <a:bodyPr/>
          <a:lstStyle>
            <a:lvl1pPr>
              <a:defRPr>
                <a:solidFill>
                  <a:schemeClr val="bg1"/>
                </a:solidFill>
              </a:defRPr>
            </a:lvl1pPr>
          </a:lstStyle>
          <a:p>
            <a:fld id="{6D22F896-40B5-4ADD-8801-0D06FADFA095}" type="slidenum">
              <a:rPr lang="en-US" smtClean="0"/>
              <a:pPr/>
              <a:t>‹#›</a:t>
            </a:fld>
            <a:endParaRPr lang="en-US" dirty="0"/>
          </a:p>
        </p:txBody>
      </p:sp>
      <p:pic>
        <p:nvPicPr>
          <p:cNvPr id="21" name="Picture 22" descr="Blue Light, Alarm, Siren, Rescue, Fire, Emergenc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0605" y="330332"/>
            <a:ext cx="1226498" cy="8521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8" descr="Handcuffs, Jail, Prison, Crime, Criminal, Justic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8175210">
            <a:off x="10008090" y="5034439"/>
            <a:ext cx="2491694" cy="18324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p:cNvGrpSpPr/>
          <p:nvPr userDrawn="1"/>
        </p:nvGrpSpPr>
        <p:grpSpPr>
          <a:xfrm>
            <a:off x="426720" y="1517985"/>
            <a:ext cx="11460480" cy="4324821"/>
            <a:chOff x="1371599" y="822510"/>
            <a:chExt cx="9585964" cy="3871727"/>
          </a:xfrm>
        </p:grpSpPr>
        <p:grpSp>
          <p:nvGrpSpPr>
            <p:cNvPr id="13" name="Group 12"/>
            <p:cNvGrpSpPr/>
            <p:nvPr userDrawn="1"/>
          </p:nvGrpSpPr>
          <p:grpSpPr>
            <a:xfrm>
              <a:off x="1371599" y="822510"/>
              <a:ext cx="9585964" cy="3871727"/>
              <a:chOff x="1371599" y="1430866"/>
              <a:chExt cx="9585964" cy="3262543"/>
            </a:xfrm>
          </p:grpSpPr>
          <p:sp>
            <p:nvSpPr>
              <p:cNvPr id="15" name="Rectangle 14"/>
              <p:cNvSpPr/>
              <p:nvPr userDrawn="1"/>
            </p:nvSpPr>
            <p:spPr>
              <a:xfrm>
                <a:off x="1371599" y="1430866"/>
                <a:ext cx="335280" cy="3258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ectangle 15"/>
              <p:cNvSpPr/>
              <p:nvPr userDrawn="1"/>
            </p:nvSpPr>
            <p:spPr>
              <a:xfrm>
                <a:off x="1371600" y="1430866"/>
                <a:ext cx="9585963" cy="2394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p:cNvSpPr/>
              <p:nvPr userDrawn="1"/>
            </p:nvSpPr>
            <p:spPr>
              <a:xfrm>
                <a:off x="1371600" y="4449532"/>
                <a:ext cx="9585963" cy="2394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p:cNvSpPr/>
              <p:nvPr userDrawn="1"/>
            </p:nvSpPr>
            <p:spPr>
              <a:xfrm>
                <a:off x="10622283" y="1435305"/>
                <a:ext cx="335280" cy="3258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4" name="Rectangle 13"/>
            <p:cNvSpPr/>
            <p:nvPr userDrawn="1"/>
          </p:nvSpPr>
          <p:spPr>
            <a:xfrm>
              <a:off x="1706880" y="1097280"/>
              <a:ext cx="8912352" cy="33018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grpSp>
      <p:sp>
        <p:nvSpPr>
          <p:cNvPr id="2" name="Title 1"/>
          <p:cNvSpPr>
            <a:spLocks noGrp="1"/>
          </p:cNvSpPr>
          <p:nvPr>
            <p:ph type="title"/>
          </p:nvPr>
        </p:nvSpPr>
        <p:spPr>
          <a:xfrm>
            <a:off x="3429000" y="574575"/>
            <a:ext cx="8610600" cy="1293028"/>
          </a:xfrm>
        </p:spPr>
        <p:txBody>
          <a:bodyPr>
            <a:noAutofit/>
          </a:bodyPr>
          <a:lstStyle>
            <a:lvl1pPr algn="ctr" defTabSz="914400" rtl="0" eaLnBrk="1" latinLnBrk="0" hangingPunct="1">
              <a:lnSpc>
                <a:spcPct val="90000"/>
              </a:lnSpc>
              <a:spcBef>
                <a:spcPct val="0"/>
              </a:spcBef>
              <a:buNone/>
              <a:defRPr lang="en-US" sz="4000" kern="1200" cap="all" baseline="0" dirty="0">
                <a:solidFill>
                  <a:schemeClr val="tx1"/>
                </a:solidFill>
                <a:latin typeface="Boink LET" panose="00000400000000000000" pitchFamily="2" charset="0"/>
                <a:ea typeface="+mj-ea"/>
                <a:cs typeface="+mj-cs"/>
              </a:defRPr>
            </a:lvl1pPr>
          </a:lstStyle>
          <a:p>
            <a:r>
              <a:rPr lang="en-US" dirty="0" smtClean="0"/>
              <a:t>Click to edit Master title style</a:t>
            </a:r>
            <a:endParaRPr lang="en-US" dirty="0"/>
          </a:p>
        </p:txBody>
      </p:sp>
      <p:sp>
        <p:nvSpPr>
          <p:cNvPr id="10" name="Footer Placeholder 4"/>
          <p:cNvSpPr>
            <a:spLocks noGrp="1"/>
          </p:cNvSpPr>
          <p:nvPr>
            <p:ph type="ftr" sz="quarter" idx="11"/>
          </p:nvPr>
        </p:nvSpPr>
        <p:spPr>
          <a:xfrm>
            <a:off x="0" y="6492875"/>
            <a:ext cx="6400800" cy="365125"/>
          </a:xfrm>
        </p:spPr>
        <p:txBody>
          <a:bodyPr/>
          <a:lstStyle>
            <a:lvl1pPr>
              <a:defRPr>
                <a:solidFill>
                  <a:schemeClr val="tx1"/>
                </a:solidFill>
              </a:defRPr>
            </a:lvl1pPr>
          </a:lstStyle>
          <a:p>
            <a:r>
              <a:rPr lang="en-US" smtClean="0"/>
              <a:t>© ZigZag Education 2018</a:t>
            </a:r>
            <a:endParaRPr lang="en-US" dirty="0"/>
          </a:p>
        </p:txBody>
      </p:sp>
      <p:sp>
        <p:nvSpPr>
          <p:cNvPr id="11" name="Slide Number Placeholder 5"/>
          <p:cNvSpPr txBox="1">
            <a:spLocks/>
          </p:cNvSpPr>
          <p:nvPr userDrawn="1"/>
        </p:nvSpPr>
        <p:spPr>
          <a:xfrm>
            <a:off x="9528048" y="6561963"/>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
        <p:nvSpPr>
          <p:cNvPr id="3" name="Content Placeholder 2"/>
          <p:cNvSpPr>
            <a:spLocks noGrp="1"/>
          </p:cNvSpPr>
          <p:nvPr>
            <p:ph idx="1"/>
          </p:nvPr>
        </p:nvSpPr>
        <p:spPr>
          <a:xfrm>
            <a:off x="831210" y="1823192"/>
            <a:ext cx="10820400" cy="4024125"/>
          </a:xfrm>
        </p:spPr>
        <p:txBody>
          <a:bodyPr>
            <a:normAutofit/>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 name="Picture 28" descr="Handcuffs, Jail, Prison, Crime, Criminal, Justic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8175210">
            <a:off x="10494609" y="5415464"/>
            <a:ext cx="1976199" cy="14533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 ZigZag Education 2018</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pic>
        <p:nvPicPr>
          <p:cNvPr id="9" name="Picture 8" descr="C2-HD-BTM.png"/>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5070764"/>
            <a:ext cx="12192000" cy="1787236"/>
          </a:xfrm>
          <a:prstGeom prst="rect">
            <a:avLst/>
          </a:prstGeom>
        </p:spPr>
      </p:pic>
      <p:pic>
        <p:nvPicPr>
          <p:cNvPr id="10" name="Picture 9" descr="C2-HD-TOP.png"/>
          <p:cNvPicPr>
            <a:picLocks noChangeAspect="1"/>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11875"/>
            <a:ext cx="12192000" cy="1176848"/>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635248" y="1906497"/>
            <a:ext cx="8915403" cy="1825096"/>
          </a:xfrm>
        </p:spPr>
        <p:txBody>
          <a:bodyPr>
            <a:normAutofit fontScale="90000"/>
          </a:bodyPr>
          <a:lstStyle/>
          <a:p>
            <a:r>
              <a:rPr lang="en-GB" dirty="0" smtClean="0"/>
              <a:t>Representation, Part 2 Representing People</a:t>
            </a:r>
            <a:endParaRPr lang="en-GB" dirty="0"/>
          </a:p>
        </p:txBody>
      </p:sp>
      <p:sp>
        <p:nvSpPr>
          <p:cNvPr id="7" name="Subtitle 2"/>
          <p:cNvSpPr>
            <a:spLocks noGrp="1"/>
          </p:cNvSpPr>
          <p:nvPr>
            <p:ph type="subTitle" idx="1"/>
          </p:nvPr>
        </p:nvSpPr>
        <p:spPr>
          <a:xfrm>
            <a:off x="1641348" y="3731593"/>
            <a:ext cx="8909303" cy="685800"/>
          </a:xfrm>
        </p:spPr>
        <p:txBody>
          <a:bodyPr/>
          <a:lstStyle/>
          <a:p>
            <a:r>
              <a:rPr lang="en-GB" dirty="0" smtClean="0"/>
              <a:t>Lesson 9</a:t>
            </a:r>
            <a:endParaRPr lang="en-GB" dirty="0"/>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1</a:t>
            </a:fld>
            <a:endParaRPr lang="en-US" dirty="0"/>
          </a:p>
        </p:txBody>
      </p:sp>
    </p:spTree>
    <p:custDataLst>
      <p:tags r:id="rId1"/>
    </p:custDataLst>
    <p:extLst>
      <p:ext uri="{BB962C8B-B14F-4D97-AF65-F5344CB8AC3E}">
        <p14:creationId xmlns:p14="http://schemas.microsoft.com/office/powerpoint/2010/main" val="421843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460" y="574575"/>
            <a:ext cx="5420139" cy="1293028"/>
          </a:xfrm>
        </p:spPr>
        <p:txBody>
          <a:bodyPr/>
          <a:lstStyle/>
          <a:p>
            <a:r>
              <a:rPr lang="en-GB" dirty="0" smtClean="0"/>
              <a:t>Learning Outcomes</a:t>
            </a:r>
            <a:endParaRPr lang="en-GB" dirty="0"/>
          </a:p>
        </p:txBody>
      </p:sp>
      <p:sp>
        <p:nvSpPr>
          <p:cNvPr id="3" name="Content Placeholder 2"/>
          <p:cNvSpPr>
            <a:spLocks noGrp="1"/>
          </p:cNvSpPr>
          <p:nvPr>
            <p:ph idx="1"/>
          </p:nvPr>
        </p:nvSpPr>
        <p:spPr>
          <a:xfrm>
            <a:off x="831210" y="1823192"/>
            <a:ext cx="10648486" cy="3693025"/>
          </a:xfrm>
        </p:spPr>
        <p:txBody>
          <a:bodyPr>
            <a:normAutofit/>
          </a:bodyPr>
          <a:lstStyle/>
          <a:p>
            <a:pPr marL="269875" indent="-269875"/>
            <a:r>
              <a:rPr lang="en-GB" dirty="0"/>
              <a:t>Understand the difference between social groups and </a:t>
            </a:r>
            <a:r>
              <a:rPr lang="en-GB" dirty="0" smtClean="0"/>
              <a:t>stereotypes</a:t>
            </a:r>
          </a:p>
          <a:p>
            <a:pPr marL="269875" indent="-269875"/>
            <a:r>
              <a:rPr lang="en-GB" dirty="0"/>
              <a:t>Understand how stereotypes can be used as a </a:t>
            </a:r>
            <a:r>
              <a:rPr lang="en-GB" dirty="0" smtClean="0"/>
              <a:t>narrative tool</a:t>
            </a:r>
          </a:p>
          <a:p>
            <a:pPr marL="269875" indent="-269875"/>
            <a:r>
              <a:rPr lang="en-GB" dirty="0"/>
              <a:t>Understand how stereotypes and social groups resonate with </a:t>
            </a:r>
            <a:r>
              <a:rPr lang="en-GB" dirty="0" smtClean="0"/>
              <a:t>audiences, </a:t>
            </a:r>
            <a:r>
              <a:rPr lang="en-GB" dirty="0"/>
              <a:t>depending on </a:t>
            </a:r>
            <a:r>
              <a:rPr lang="en-GB" dirty="0" smtClean="0"/>
              <a:t>viewers’ </a:t>
            </a:r>
            <a:r>
              <a:rPr lang="en-GB" dirty="0"/>
              <a:t>own personal </a:t>
            </a:r>
            <a:r>
              <a:rPr lang="en-GB" dirty="0" smtClean="0"/>
              <a:t>identities </a:t>
            </a:r>
            <a:r>
              <a:rPr lang="en-GB" dirty="0"/>
              <a:t>and beliefs</a:t>
            </a:r>
          </a:p>
        </p:txBody>
      </p:sp>
      <p:sp>
        <p:nvSpPr>
          <p:cNvPr id="4" name="Footer Placeholder 3"/>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332608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10" y="1823192"/>
            <a:ext cx="6264509" cy="3673147"/>
          </a:xfrm>
        </p:spPr>
        <p:txBody>
          <a:bodyPr/>
          <a:lstStyle/>
          <a:p>
            <a:pPr marL="0" indent="0">
              <a:buNone/>
            </a:pPr>
            <a:r>
              <a:rPr lang="en-GB" sz="2000" dirty="0"/>
              <a:t>All crime dramas feature a criminal that needs </a:t>
            </a:r>
            <a:r>
              <a:rPr lang="en-GB" sz="2000" dirty="0" smtClean="0"/>
              <a:t>apprehending.</a:t>
            </a:r>
            <a:endParaRPr lang="en-GB" sz="2000" dirty="0"/>
          </a:p>
          <a:p>
            <a:pPr marL="0" indent="0">
              <a:buNone/>
            </a:pPr>
            <a:r>
              <a:rPr lang="en-GB" sz="2000" b="1" dirty="0" smtClean="0"/>
              <a:t>Based on the image, what </a:t>
            </a:r>
            <a:r>
              <a:rPr lang="en-GB" sz="2000" b="1" dirty="0"/>
              <a:t>kind of criminal is Haskins in </a:t>
            </a:r>
            <a:r>
              <a:rPr lang="en-GB" sz="2000" b="1" i="1" dirty="0"/>
              <a:t>T</a:t>
            </a:r>
            <a:r>
              <a:rPr lang="en-GB" sz="2000" b="1" i="1" dirty="0" smtClean="0"/>
              <a:t>he </a:t>
            </a:r>
            <a:r>
              <a:rPr lang="en-GB" sz="2000" b="1" i="1" dirty="0"/>
              <a:t>Sweeney</a:t>
            </a:r>
            <a:r>
              <a:rPr lang="en-GB" sz="2000" b="1" dirty="0"/>
              <a:t>? </a:t>
            </a:r>
          </a:p>
          <a:p>
            <a:pPr marL="0" indent="0">
              <a:buNone/>
            </a:pPr>
            <a:endParaRPr lang="en-GB" dirty="0"/>
          </a:p>
        </p:txBody>
      </p:sp>
      <p:sp>
        <p:nvSpPr>
          <p:cNvPr id="22" name="Rectangle 21"/>
          <p:cNvSpPr/>
          <p:nvPr/>
        </p:nvSpPr>
        <p:spPr>
          <a:xfrm>
            <a:off x="831210" y="4814631"/>
            <a:ext cx="8593015" cy="693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Compared to petty criminals Billy and Stupid, Haskins is clearly a man in charge; a mafia boss of sorts </a:t>
            </a:r>
            <a:r>
              <a:rPr lang="en-GB" sz="1400" dirty="0"/>
              <a:t>– </a:t>
            </a:r>
            <a:r>
              <a:rPr lang="en-GB" sz="1400" dirty="0" smtClean="0"/>
              <a:t>organised and superior. His work is known to the police, especially considering his men were under surveillance in the previous scene.</a:t>
            </a:r>
            <a:endParaRPr lang="en-GB" sz="1400" dirty="0"/>
          </a:p>
        </p:txBody>
      </p:sp>
      <p:sp>
        <p:nvSpPr>
          <p:cNvPr id="23" name="Title 1"/>
          <p:cNvSpPr>
            <a:spLocks noGrp="1"/>
          </p:cNvSpPr>
          <p:nvPr>
            <p:ph type="title"/>
          </p:nvPr>
        </p:nvSpPr>
        <p:spPr>
          <a:xfrm>
            <a:off x="2355574" y="574575"/>
            <a:ext cx="9684025" cy="1293028"/>
          </a:xfrm>
        </p:spPr>
        <p:txBody>
          <a:bodyPr/>
          <a:lstStyle/>
          <a:p>
            <a:r>
              <a:rPr lang="en-GB" dirty="0" smtClean="0"/>
              <a:t>Starter: Crime Drama Stereotypes</a:t>
            </a:r>
            <a:endParaRPr lang="en-GB" dirty="0"/>
          </a:p>
        </p:txBody>
      </p:sp>
      <p:grpSp>
        <p:nvGrpSpPr>
          <p:cNvPr id="6" name="Group 5"/>
          <p:cNvGrpSpPr/>
          <p:nvPr/>
        </p:nvGrpSpPr>
        <p:grpSpPr>
          <a:xfrm>
            <a:off x="1268253" y="1834728"/>
            <a:ext cx="10162784" cy="3166034"/>
            <a:chOff x="1111988" y="2021977"/>
            <a:chExt cx="11176058" cy="3481702"/>
          </a:xfrm>
        </p:grpSpPr>
        <p:pic>
          <p:nvPicPr>
            <p:cNvPr id="8" name="Picture 7"/>
            <p:cNvPicPr>
              <a:picLocks noChangeAspect="1"/>
            </p:cNvPicPr>
            <p:nvPr/>
          </p:nvPicPr>
          <p:blipFill>
            <a:blip r:embed="rId3"/>
            <a:stretch>
              <a:fillRect/>
            </a:stretch>
          </p:blipFill>
          <p:spPr>
            <a:xfrm>
              <a:off x="7816750" y="2021977"/>
              <a:ext cx="4339050" cy="3244920"/>
            </a:xfrm>
            <a:prstGeom prst="rect">
              <a:avLst/>
            </a:prstGeom>
            <a:ln>
              <a:solidFill>
                <a:schemeClr val="tx1"/>
              </a:solidFill>
            </a:ln>
          </p:spPr>
        </p:pic>
        <p:sp>
          <p:nvSpPr>
            <p:cNvPr id="9" name="Rectangle 8"/>
            <p:cNvSpPr/>
            <p:nvPr/>
          </p:nvSpPr>
          <p:spPr>
            <a:xfrm>
              <a:off x="2042116" y="3455682"/>
              <a:ext cx="1579180" cy="775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Relaxed</a:t>
              </a:r>
              <a:endParaRPr lang="en-GB" sz="1600" dirty="0"/>
            </a:p>
          </p:txBody>
        </p:sp>
        <p:sp>
          <p:nvSpPr>
            <p:cNvPr id="24" name="Rectangle 23"/>
            <p:cNvSpPr/>
            <p:nvPr/>
          </p:nvSpPr>
          <p:spPr>
            <a:xfrm>
              <a:off x="4127083" y="3455682"/>
              <a:ext cx="1913196" cy="775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Smoking: pipe vs cigarette</a:t>
              </a:r>
              <a:endParaRPr lang="en-GB" sz="1600" dirty="0"/>
            </a:p>
          </p:txBody>
        </p:sp>
        <p:sp>
          <p:nvSpPr>
            <p:cNvPr id="25" name="Rectangle 24"/>
            <p:cNvSpPr/>
            <p:nvPr/>
          </p:nvSpPr>
          <p:spPr>
            <a:xfrm>
              <a:off x="5177092" y="4392971"/>
              <a:ext cx="1579180" cy="775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Well-groomed</a:t>
              </a:r>
              <a:endParaRPr lang="en-GB" sz="1600" dirty="0"/>
            </a:p>
          </p:txBody>
        </p:sp>
        <p:sp>
          <p:nvSpPr>
            <p:cNvPr id="26" name="Rectangle 25"/>
            <p:cNvSpPr/>
            <p:nvPr/>
          </p:nvSpPr>
          <p:spPr>
            <a:xfrm>
              <a:off x="3144540" y="4394835"/>
              <a:ext cx="1579180" cy="775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Mob boss</a:t>
              </a:r>
              <a:endParaRPr lang="en-GB" sz="1600" dirty="0"/>
            </a:p>
          </p:txBody>
        </p:sp>
        <p:sp>
          <p:nvSpPr>
            <p:cNvPr id="27" name="Rectangle 26"/>
            <p:cNvSpPr/>
            <p:nvPr/>
          </p:nvSpPr>
          <p:spPr>
            <a:xfrm>
              <a:off x="1111988" y="4394835"/>
              <a:ext cx="1579180" cy="775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Leather chair</a:t>
              </a:r>
              <a:endParaRPr lang="en-GB" sz="1600" dirty="0"/>
            </a:p>
          </p:txBody>
        </p:sp>
        <p:cxnSp>
          <p:nvCxnSpPr>
            <p:cNvPr id="4" name="Straight Arrow Connector 3"/>
            <p:cNvCxnSpPr/>
            <p:nvPr/>
          </p:nvCxnSpPr>
          <p:spPr>
            <a:xfrm>
              <a:off x="6040279" y="3843439"/>
              <a:ext cx="2907076" cy="32008"/>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56272" y="4963179"/>
              <a:ext cx="3230002" cy="8163"/>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91168" y="4186334"/>
              <a:ext cx="5885715" cy="518273"/>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230633" y="5272847"/>
              <a:ext cx="2057413" cy="230832"/>
            </a:xfrm>
            <a:prstGeom prst="rect">
              <a:avLst/>
            </a:prstGeom>
            <a:noFill/>
          </p:spPr>
          <p:txBody>
            <a:bodyPr wrap="square" rtlCol="0">
              <a:spAutoFit/>
            </a:bodyPr>
            <a:lstStyle/>
            <a:p>
              <a:pPr algn="ctr"/>
              <a:r>
                <a:rPr lang="en-GB" sz="900" dirty="0"/>
                <a:t>Credit: </a:t>
              </a:r>
              <a:r>
                <a:rPr lang="en-GB" sz="900" i="1" dirty="0" smtClean="0"/>
                <a:t>The Sweeney</a:t>
              </a:r>
              <a:r>
                <a:rPr lang="en-GB" sz="900" dirty="0" smtClean="0"/>
                <a:t>: ITV, UK</a:t>
              </a:r>
              <a:endParaRPr lang="en-GB" sz="900" dirty="0"/>
            </a:p>
          </p:txBody>
        </p:sp>
      </p:gr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392546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10" y="1823192"/>
            <a:ext cx="10610513" cy="3673147"/>
          </a:xfrm>
        </p:spPr>
        <p:txBody>
          <a:bodyPr/>
          <a:lstStyle/>
          <a:p>
            <a:pPr marL="0" indent="0">
              <a:buNone/>
            </a:pPr>
            <a:r>
              <a:rPr lang="en-GB" sz="2800" dirty="0" smtClean="0"/>
              <a:t>How is ethnicity represented in </a:t>
            </a:r>
            <a:r>
              <a:rPr lang="en-GB" sz="2800" i="1" dirty="0" smtClean="0"/>
              <a:t>The Sweeney</a:t>
            </a:r>
            <a:r>
              <a:rPr lang="en-GB" sz="2800" dirty="0" smtClean="0"/>
              <a:t> and in </a:t>
            </a:r>
            <a:r>
              <a:rPr lang="en-GB" sz="2800" i="1" dirty="0" smtClean="0"/>
              <a:t>Luther</a:t>
            </a:r>
            <a:r>
              <a:rPr lang="en-GB" sz="2800" dirty="0" smtClean="0"/>
              <a:t>?</a:t>
            </a:r>
            <a:endParaRPr lang="en-GB" sz="2800" dirty="0"/>
          </a:p>
          <a:p>
            <a:pPr marL="0" indent="0">
              <a:buNone/>
            </a:pPr>
            <a:endParaRPr lang="en-GB" dirty="0"/>
          </a:p>
        </p:txBody>
      </p:sp>
      <p:sp>
        <p:nvSpPr>
          <p:cNvPr id="22" name="Rectangle 21"/>
          <p:cNvSpPr/>
          <p:nvPr/>
        </p:nvSpPr>
        <p:spPr>
          <a:xfrm>
            <a:off x="405607" y="5863903"/>
            <a:ext cx="8839993" cy="31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smtClean="0"/>
              <a:t>The Sweeney</a:t>
            </a:r>
            <a:r>
              <a:rPr lang="en-GB" sz="1400" dirty="0" smtClean="0"/>
              <a:t> has only one minority in the set </a:t>
            </a:r>
            <a:r>
              <a:rPr lang="en-GB" sz="1400" dirty="0"/>
              <a:t>episode </a:t>
            </a:r>
            <a:r>
              <a:rPr lang="en-GB" sz="1400" dirty="0" smtClean="0"/>
              <a:t>– the character of a lower-level goon, Kemble. </a:t>
            </a:r>
            <a:endParaRPr lang="en-GB" sz="1400" dirty="0"/>
          </a:p>
        </p:txBody>
      </p:sp>
      <p:sp>
        <p:nvSpPr>
          <p:cNvPr id="23" name="Title 1"/>
          <p:cNvSpPr>
            <a:spLocks noGrp="1"/>
          </p:cNvSpPr>
          <p:nvPr>
            <p:ph type="title"/>
          </p:nvPr>
        </p:nvSpPr>
        <p:spPr>
          <a:xfrm>
            <a:off x="3470031" y="574575"/>
            <a:ext cx="8569568" cy="1293028"/>
          </a:xfrm>
        </p:spPr>
        <p:txBody>
          <a:bodyPr/>
          <a:lstStyle/>
          <a:p>
            <a:r>
              <a:rPr lang="en-GB" dirty="0" smtClean="0"/>
              <a:t>Intro: Crime Dramas’ Ethnicity</a:t>
            </a:r>
            <a:endParaRPr lang="en-GB" dirty="0"/>
          </a:p>
        </p:txBody>
      </p:sp>
      <p:sp>
        <p:nvSpPr>
          <p:cNvPr id="9" name="Rectangle 8"/>
          <p:cNvSpPr/>
          <p:nvPr/>
        </p:nvSpPr>
        <p:spPr>
          <a:xfrm>
            <a:off x="998063" y="2349409"/>
            <a:ext cx="1897537" cy="839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t>The Sweeney</a:t>
            </a:r>
            <a:endParaRPr lang="en-GB" sz="2000" i="1" dirty="0"/>
          </a:p>
        </p:txBody>
      </p:sp>
      <p:sp>
        <p:nvSpPr>
          <p:cNvPr id="25" name="Rectangle 24"/>
          <p:cNvSpPr/>
          <p:nvPr/>
        </p:nvSpPr>
        <p:spPr>
          <a:xfrm>
            <a:off x="4718538" y="3262208"/>
            <a:ext cx="1709530" cy="839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Caucasian</a:t>
            </a:r>
            <a:endParaRPr lang="en-GB" dirty="0"/>
          </a:p>
        </p:txBody>
      </p:sp>
      <p:sp>
        <p:nvSpPr>
          <p:cNvPr id="26" name="Rectangle 25"/>
          <p:cNvSpPr/>
          <p:nvPr/>
        </p:nvSpPr>
        <p:spPr>
          <a:xfrm>
            <a:off x="1371600" y="4328220"/>
            <a:ext cx="1150462" cy="839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Kemble’s goon</a:t>
            </a:r>
            <a:endParaRPr lang="en-GB" sz="1400" dirty="0"/>
          </a:p>
        </p:txBody>
      </p:sp>
      <p:sp>
        <p:nvSpPr>
          <p:cNvPr id="27" name="Rectangle 26"/>
          <p:cNvSpPr/>
          <p:nvPr/>
        </p:nvSpPr>
        <p:spPr>
          <a:xfrm>
            <a:off x="1219200" y="3371275"/>
            <a:ext cx="1455262" cy="839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John Merrick </a:t>
            </a:r>
            <a:endParaRPr lang="en-GB" dirty="0"/>
          </a:p>
        </p:txBody>
      </p:sp>
      <p:sp>
        <p:nvSpPr>
          <p:cNvPr id="12" name="Rectangle 11"/>
          <p:cNvSpPr/>
          <p:nvPr/>
        </p:nvSpPr>
        <p:spPr>
          <a:xfrm>
            <a:off x="4718538" y="2354203"/>
            <a:ext cx="6072554" cy="839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t>Luther</a:t>
            </a:r>
            <a:endParaRPr lang="en-GB" i="1" dirty="0"/>
          </a:p>
        </p:txBody>
      </p:sp>
      <p:sp>
        <p:nvSpPr>
          <p:cNvPr id="13" name="Rectangle 12"/>
          <p:cNvSpPr/>
          <p:nvPr/>
        </p:nvSpPr>
        <p:spPr>
          <a:xfrm>
            <a:off x="6900050" y="3262208"/>
            <a:ext cx="1709530" cy="839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Black</a:t>
            </a:r>
            <a:endParaRPr lang="en-GB" dirty="0"/>
          </a:p>
        </p:txBody>
      </p:sp>
      <p:sp>
        <p:nvSpPr>
          <p:cNvPr id="15" name="Rectangle 14"/>
          <p:cNvSpPr/>
          <p:nvPr/>
        </p:nvSpPr>
        <p:spPr>
          <a:xfrm>
            <a:off x="9081562" y="3262208"/>
            <a:ext cx="1709530" cy="839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Diverse</a:t>
            </a:r>
          </a:p>
          <a:p>
            <a:pPr algn="ctr"/>
            <a:r>
              <a:rPr lang="en-GB" dirty="0"/>
              <a:t>e</a:t>
            </a:r>
            <a:r>
              <a:rPr lang="en-GB" dirty="0" smtClean="0"/>
              <a:t>thnicity</a:t>
            </a:r>
            <a:endParaRPr lang="en-GB" dirty="0"/>
          </a:p>
        </p:txBody>
      </p:sp>
      <p:sp>
        <p:nvSpPr>
          <p:cNvPr id="16" name="Rectangle 15"/>
          <p:cNvSpPr/>
          <p:nvPr/>
        </p:nvSpPr>
        <p:spPr>
          <a:xfrm>
            <a:off x="4958862" y="4158664"/>
            <a:ext cx="1158544" cy="616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Henry</a:t>
            </a:r>
            <a:endParaRPr lang="en-GB" dirty="0"/>
          </a:p>
        </p:txBody>
      </p:sp>
      <p:sp>
        <p:nvSpPr>
          <p:cNvPr id="17" name="Rectangle 16"/>
          <p:cNvSpPr/>
          <p:nvPr/>
        </p:nvSpPr>
        <p:spPr>
          <a:xfrm>
            <a:off x="4942753" y="4823236"/>
            <a:ext cx="1158544" cy="616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Alice</a:t>
            </a:r>
            <a:endParaRPr lang="en-GB" dirty="0"/>
          </a:p>
        </p:txBody>
      </p:sp>
      <p:sp>
        <p:nvSpPr>
          <p:cNvPr id="18" name="Rectangle 17"/>
          <p:cNvSpPr/>
          <p:nvPr/>
        </p:nvSpPr>
        <p:spPr>
          <a:xfrm>
            <a:off x="7175543" y="4210801"/>
            <a:ext cx="1158544" cy="616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Luther</a:t>
            </a:r>
            <a:endParaRPr lang="en-GB" dirty="0"/>
          </a:p>
        </p:txBody>
      </p:sp>
      <p:sp>
        <p:nvSpPr>
          <p:cNvPr id="19" name="Rectangle 18"/>
          <p:cNvSpPr/>
          <p:nvPr/>
        </p:nvSpPr>
        <p:spPr>
          <a:xfrm>
            <a:off x="9357055" y="4210801"/>
            <a:ext cx="1158544" cy="616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Zoe</a:t>
            </a:r>
            <a:endParaRPr lang="en-GB" dirty="0"/>
          </a:p>
        </p:txBody>
      </p:sp>
      <p:sp>
        <p:nvSpPr>
          <p:cNvPr id="20" name="Rectangle 19"/>
          <p:cNvSpPr/>
          <p:nvPr/>
        </p:nvSpPr>
        <p:spPr>
          <a:xfrm>
            <a:off x="405607" y="6217841"/>
            <a:ext cx="10496854" cy="31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smtClean="0"/>
              <a:t>Luther</a:t>
            </a:r>
            <a:r>
              <a:rPr lang="en-GB" sz="1400" dirty="0" smtClean="0"/>
              <a:t>‘s two antagonists are white, the crime drama’s hero is black, and Zoe is the only ethnically diverse character.</a:t>
            </a:r>
            <a:endParaRPr lang="en-GB" sz="1400" dirty="0"/>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18776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P spid="25" grpId="0" animBg="1"/>
      <p:bldP spid="26" grpId="0" animBg="1"/>
      <p:bldP spid="27"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10" y="1823192"/>
            <a:ext cx="10610513" cy="3673147"/>
          </a:xfrm>
        </p:spPr>
        <p:txBody>
          <a:bodyPr/>
          <a:lstStyle/>
          <a:p>
            <a:pPr marL="0" indent="0">
              <a:buNone/>
            </a:pPr>
            <a:r>
              <a:rPr lang="en-GB" sz="2800" i="1" dirty="0" smtClean="0"/>
              <a:t>The Sweeney</a:t>
            </a:r>
            <a:r>
              <a:rPr lang="en-GB" sz="2800" dirty="0" smtClean="0"/>
              <a:t>: the lack of ethnic diversity in a crime drama from the 1970s is unsurprising, as this was lacking significantly during the decade. If black actors did appear, they would stereotypically be delegated criminal roles, as they were seen as social deviants (or, in the case of the USA, black people were still seen by many as a white person’s commodity, even though by then slavery had been made illegal in the country).  </a:t>
            </a:r>
          </a:p>
          <a:p>
            <a:endParaRPr lang="en-GB" sz="2800" dirty="0"/>
          </a:p>
          <a:p>
            <a:pPr marL="0" indent="0">
              <a:buNone/>
            </a:pPr>
            <a:endParaRPr lang="en-GB" dirty="0"/>
          </a:p>
        </p:txBody>
      </p:sp>
      <p:sp>
        <p:nvSpPr>
          <p:cNvPr id="23" name="Title 1"/>
          <p:cNvSpPr>
            <a:spLocks noGrp="1"/>
          </p:cNvSpPr>
          <p:nvPr>
            <p:ph type="title"/>
          </p:nvPr>
        </p:nvSpPr>
        <p:spPr>
          <a:xfrm>
            <a:off x="3470031" y="574575"/>
            <a:ext cx="8569568" cy="1293028"/>
          </a:xfrm>
        </p:spPr>
        <p:txBody>
          <a:bodyPr/>
          <a:lstStyle/>
          <a:p>
            <a:r>
              <a:rPr lang="en-GB" dirty="0" smtClean="0"/>
              <a:t>Intro: Crime Dramas’ Ethnicity</a:t>
            </a:r>
            <a:endParaRPr lang="en-GB" dirty="0"/>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2773440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10" y="1867603"/>
            <a:ext cx="10610513" cy="3673147"/>
          </a:xfrm>
        </p:spPr>
        <p:txBody>
          <a:bodyPr>
            <a:normAutofit/>
          </a:bodyPr>
          <a:lstStyle/>
          <a:p>
            <a:pPr marL="0" indent="0">
              <a:buNone/>
            </a:pPr>
            <a:r>
              <a:rPr lang="en-GB" sz="2000" i="1" dirty="0" smtClean="0"/>
              <a:t>Luther</a:t>
            </a:r>
            <a:r>
              <a:rPr lang="en-GB" sz="2000" dirty="0" smtClean="0"/>
              <a:t>: It is interesting to see how ethnicity in crime dramas has changed over time.  </a:t>
            </a:r>
          </a:p>
          <a:p>
            <a:pPr marL="269875" lvl="1" indent="-269875"/>
            <a:r>
              <a:rPr lang="en-GB" sz="2000" dirty="0" smtClean="0"/>
              <a:t>Luther himself is black. Instead of being the criminal of the story, he is the hero. </a:t>
            </a:r>
          </a:p>
          <a:p>
            <a:pPr marL="269875" lvl="1" indent="-269875"/>
            <a:r>
              <a:rPr lang="en-GB" sz="2000" dirty="0" smtClean="0"/>
              <a:t>Alice/Henry: the two main antagonists of the episode are white, showing how the story is not automatically assuming that villains have to be people of colour. </a:t>
            </a:r>
          </a:p>
          <a:p>
            <a:pPr marL="269875" lvl="1" indent="-269875"/>
            <a:r>
              <a:rPr lang="en-GB" sz="2000" dirty="0" smtClean="0"/>
              <a:t>Zoe: representative of women with diverse ethnic backgrounds. However, her character is written and portrayed in a way that doesn’t rely on stereotypes, yet her character is still compelling.</a:t>
            </a:r>
            <a:endParaRPr lang="en-GB" sz="2400" dirty="0"/>
          </a:p>
        </p:txBody>
      </p:sp>
      <p:sp>
        <p:nvSpPr>
          <p:cNvPr id="23" name="Title 1"/>
          <p:cNvSpPr>
            <a:spLocks noGrp="1"/>
          </p:cNvSpPr>
          <p:nvPr>
            <p:ph type="title"/>
          </p:nvPr>
        </p:nvSpPr>
        <p:spPr>
          <a:xfrm>
            <a:off x="3470031" y="574575"/>
            <a:ext cx="8569568" cy="1293028"/>
          </a:xfrm>
        </p:spPr>
        <p:txBody>
          <a:bodyPr/>
          <a:lstStyle/>
          <a:p>
            <a:r>
              <a:rPr lang="en-GB" dirty="0" smtClean="0"/>
              <a:t>Intro: Crime Dramas’ Ethnicity</a:t>
            </a:r>
            <a:endParaRPr lang="en-GB" dirty="0"/>
          </a:p>
        </p:txBody>
      </p:sp>
      <p:sp>
        <p:nvSpPr>
          <p:cNvPr id="2" name="Rectangle 1"/>
          <p:cNvSpPr/>
          <p:nvPr/>
        </p:nvSpPr>
        <p:spPr>
          <a:xfrm>
            <a:off x="1004465" y="4628807"/>
            <a:ext cx="8219657" cy="579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Zoe in particular shows </a:t>
            </a:r>
            <a:r>
              <a:rPr lang="en-GB" sz="1600" dirty="0" smtClean="0"/>
              <a:t>us that </a:t>
            </a:r>
            <a:r>
              <a:rPr lang="en-GB" sz="1600" dirty="0"/>
              <a:t>human characteristics and flaws can </a:t>
            </a:r>
            <a:r>
              <a:rPr lang="en-GB" sz="1600" dirty="0" smtClean="0"/>
              <a:t>be just as effective in creating an interesting character as the use of stereotypes can be.</a:t>
            </a:r>
            <a:endParaRPr lang="en-GB" sz="1600" dirty="0"/>
          </a:p>
        </p:txBody>
      </p:sp>
      <p:sp>
        <p:nvSpPr>
          <p:cNvPr id="4" name="Footer Placeholder 3"/>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225027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47292" y="574575"/>
            <a:ext cx="8792308" cy="1293028"/>
          </a:xfrm>
        </p:spPr>
        <p:txBody>
          <a:bodyPr/>
          <a:lstStyle/>
          <a:p>
            <a:r>
              <a:rPr lang="en-GB" dirty="0" smtClean="0"/>
              <a:t>Task 1: Gender in Crime Dramas</a:t>
            </a:r>
            <a:endParaRPr lang="en-GB" dirty="0"/>
          </a:p>
        </p:txBody>
      </p:sp>
      <p:sp>
        <p:nvSpPr>
          <p:cNvPr id="13" name="TextBox 12"/>
          <p:cNvSpPr txBox="1"/>
          <p:nvPr/>
        </p:nvSpPr>
        <p:spPr>
          <a:xfrm>
            <a:off x="880560" y="1906889"/>
            <a:ext cx="10583128" cy="830997"/>
          </a:xfrm>
          <a:prstGeom prst="rect">
            <a:avLst/>
          </a:prstGeom>
          <a:noFill/>
        </p:spPr>
        <p:txBody>
          <a:bodyPr wrap="square" rtlCol="0">
            <a:spAutoFit/>
          </a:bodyPr>
          <a:lstStyle/>
          <a:p>
            <a:r>
              <a:rPr lang="en-GB" sz="2400" dirty="0" smtClean="0"/>
              <a:t>Remind yourself of the main characters presented in </a:t>
            </a:r>
            <a:r>
              <a:rPr lang="en-GB" sz="2400" i="1" dirty="0" smtClean="0"/>
              <a:t>Luther</a:t>
            </a:r>
            <a:r>
              <a:rPr lang="en-GB" sz="2400" dirty="0" smtClean="0"/>
              <a:t>’s first episode. </a:t>
            </a:r>
            <a:endParaRPr lang="en-GB" sz="2400" dirty="0"/>
          </a:p>
        </p:txBody>
      </p:sp>
      <p:sp>
        <p:nvSpPr>
          <p:cNvPr id="15" name="TextBox 14"/>
          <p:cNvSpPr txBox="1"/>
          <p:nvPr/>
        </p:nvSpPr>
        <p:spPr>
          <a:xfrm>
            <a:off x="880560" y="3118462"/>
            <a:ext cx="10502066" cy="2308324"/>
          </a:xfrm>
          <a:prstGeom prst="rect">
            <a:avLst/>
          </a:prstGeom>
          <a:noFill/>
        </p:spPr>
        <p:txBody>
          <a:bodyPr wrap="square" rtlCol="0">
            <a:spAutoFit/>
          </a:bodyPr>
          <a:lstStyle/>
          <a:p>
            <a:r>
              <a:rPr lang="en-GB" sz="2400" dirty="0" smtClean="0"/>
              <a:t>The six key characters in </a:t>
            </a:r>
            <a:r>
              <a:rPr lang="en-GB" sz="2400" i="1" dirty="0" smtClean="0"/>
              <a:t>Luther</a:t>
            </a:r>
            <a:r>
              <a:rPr lang="en-GB" sz="2400" dirty="0" smtClean="0"/>
              <a:t> are connected through respect, fear, love, obsession, power or obedience. </a:t>
            </a:r>
          </a:p>
          <a:p>
            <a:endParaRPr lang="en-GB" sz="2400" dirty="0"/>
          </a:p>
          <a:p>
            <a:r>
              <a:rPr lang="en-GB" sz="2400" dirty="0" smtClean="0"/>
              <a:t>Create a mind map of character relations showing how each character is connected, and whether the feeling is one-sided or mutual.</a:t>
            </a:r>
            <a:endParaRPr lang="en-GB" sz="2400" dirty="0"/>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4120486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47292" y="574575"/>
            <a:ext cx="8792308" cy="1293028"/>
          </a:xfrm>
        </p:spPr>
        <p:txBody>
          <a:bodyPr/>
          <a:lstStyle/>
          <a:p>
            <a:r>
              <a:rPr lang="en-GB" dirty="0" smtClean="0"/>
              <a:t>Plenary: Character Relations</a:t>
            </a:r>
            <a:endParaRPr lang="en-GB" dirty="0"/>
          </a:p>
        </p:txBody>
      </p:sp>
      <p:grpSp>
        <p:nvGrpSpPr>
          <p:cNvPr id="8" name="Group 7"/>
          <p:cNvGrpSpPr/>
          <p:nvPr/>
        </p:nvGrpSpPr>
        <p:grpSpPr>
          <a:xfrm>
            <a:off x="1058779" y="1900994"/>
            <a:ext cx="7805056" cy="3524665"/>
            <a:chOff x="216829" y="1862493"/>
            <a:chExt cx="10297169" cy="4650071"/>
          </a:xfrm>
        </p:grpSpPr>
        <p:sp>
          <p:nvSpPr>
            <p:cNvPr id="3" name="Left-Right Arrow 2"/>
            <p:cNvSpPr/>
            <p:nvPr/>
          </p:nvSpPr>
          <p:spPr>
            <a:xfrm rot="801594">
              <a:off x="2424437" y="3509530"/>
              <a:ext cx="6065410" cy="581547"/>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Obsession</a:t>
              </a:r>
              <a:endParaRPr lang="en-GB" sz="1400" dirty="0"/>
            </a:p>
          </p:txBody>
        </p:sp>
        <p:sp>
          <p:nvSpPr>
            <p:cNvPr id="4" name="Left Arrow 3"/>
            <p:cNvSpPr/>
            <p:nvPr/>
          </p:nvSpPr>
          <p:spPr>
            <a:xfrm>
              <a:off x="2714351" y="1961031"/>
              <a:ext cx="1937948" cy="5158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smtClean="0"/>
                <a:t>Fear</a:t>
              </a:r>
              <a:endParaRPr lang="en-GB" sz="1400" dirty="0"/>
            </a:p>
          </p:txBody>
        </p:sp>
        <p:sp>
          <p:nvSpPr>
            <p:cNvPr id="15" name="Left-Right Arrow 14"/>
            <p:cNvSpPr/>
            <p:nvPr/>
          </p:nvSpPr>
          <p:spPr>
            <a:xfrm>
              <a:off x="6529018" y="1978550"/>
              <a:ext cx="2025109" cy="5158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Love</a:t>
              </a:r>
              <a:endParaRPr lang="en-GB" sz="1400" dirty="0"/>
            </a:p>
          </p:txBody>
        </p:sp>
        <p:sp>
          <p:nvSpPr>
            <p:cNvPr id="16" name="Left Arrow 15"/>
            <p:cNvSpPr/>
            <p:nvPr/>
          </p:nvSpPr>
          <p:spPr>
            <a:xfrm rot="1336868" flipH="1">
              <a:off x="6267249" y="3293423"/>
              <a:ext cx="2398555" cy="5158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smtClean="0"/>
                <a:t>Fear</a:t>
              </a:r>
              <a:endParaRPr lang="en-GB" sz="1400" dirty="0"/>
            </a:p>
          </p:txBody>
        </p:sp>
        <p:sp>
          <p:nvSpPr>
            <p:cNvPr id="17" name="Left Arrow 16"/>
            <p:cNvSpPr/>
            <p:nvPr/>
          </p:nvSpPr>
          <p:spPr>
            <a:xfrm rot="5400000">
              <a:off x="795070" y="3887605"/>
              <a:ext cx="1380435" cy="51540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Respect</a:t>
              </a:r>
              <a:endParaRPr lang="en-GB" sz="1400" dirty="0"/>
            </a:p>
          </p:txBody>
        </p:sp>
        <p:sp>
          <p:nvSpPr>
            <p:cNvPr id="18" name="Left Arrow 17"/>
            <p:cNvSpPr/>
            <p:nvPr/>
          </p:nvSpPr>
          <p:spPr>
            <a:xfrm flipH="1">
              <a:off x="2230815" y="5329054"/>
              <a:ext cx="1790925" cy="515816"/>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Obedience</a:t>
              </a:r>
              <a:endParaRPr lang="en-GB" sz="1400" dirty="0"/>
            </a:p>
          </p:txBody>
        </p:sp>
        <p:sp>
          <p:nvSpPr>
            <p:cNvPr id="19" name="Left Arrow 18"/>
            <p:cNvSpPr/>
            <p:nvPr/>
          </p:nvSpPr>
          <p:spPr>
            <a:xfrm rot="2234377" flipH="1">
              <a:off x="1593745" y="4159886"/>
              <a:ext cx="2747806" cy="51581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Respect</a:t>
              </a:r>
              <a:endParaRPr lang="en-GB" sz="1400" dirty="0"/>
            </a:p>
          </p:txBody>
        </p:sp>
        <p:sp>
          <p:nvSpPr>
            <p:cNvPr id="20" name="Left Arrow 19"/>
            <p:cNvSpPr/>
            <p:nvPr/>
          </p:nvSpPr>
          <p:spPr>
            <a:xfrm flipH="1">
              <a:off x="2724070" y="2380806"/>
              <a:ext cx="1963739" cy="5158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Love</a:t>
              </a:r>
              <a:endParaRPr lang="en-GB" sz="1400" dirty="0"/>
            </a:p>
          </p:txBody>
        </p:sp>
        <p:sp>
          <p:nvSpPr>
            <p:cNvPr id="21" name="Left Arrow 20"/>
            <p:cNvSpPr/>
            <p:nvPr/>
          </p:nvSpPr>
          <p:spPr>
            <a:xfrm rot="1288252">
              <a:off x="6489436" y="2994272"/>
              <a:ext cx="2797541" cy="515816"/>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Power</a:t>
              </a:r>
              <a:endParaRPr lang="en-GB" sz="1400" dirty="0"/>
            </a:p>
          </p:txBody>
        </p:sp>
        <p:sp>
          <p:nvSpPr>
            <p:cNvPr id="22" name="Left Arrow 21"/>
            <p:cNvSpPr/>
            <p:nvPr/>
          </p:nvSpPr>
          <p:spPr>
            <a:xfrm rot="2179167">
              <a:off x="1929985" y="3858224"/>
              <a:ext cx="2587806" cy="51540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Power</a:t>
              </a:r>
              <a:endParaRPr lang="en-GB" sz="1400" dirty="0"/>
            </a:p>
          </p:txBody>
        </p:sp>
        <p:sp>
          <p:nvSpPr>
            <p:cNvPr id="23" name="Left Arrow 22"/>
            <p:cNvSpPr/>
            <p:nvPr/>
          </p:nvSpPr>
          <p:spPr>
            <a:xfrm>
              <a:off x="1886552" y="5813335"/>
              <a:ext cx="2152027" cy="51540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Power</a:t>
              </a:r>
              <a:endParaRPr lang="en-GB" sz="1400" dirty="0"/>
            </a:p>
          </p:txBody>
        </p:sp>
        <p:sp>
          <p:nvSpPr>
            <p:cNvPr id="24" name="Left Arrow 23"/>
            <p:cNvSpPr/>
            <p:nvPr/>
          </p:nvSpPr>
          <p:spPr>
            <a:xfrm rot="16200000">
              <a:off x="330494" y="3901549"/>
              <a:ext cx="1507414" cy="51540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Power</a:t>
              </a:r>
              <a:endParaRPr lang="en-GB" sz="1400" dirty="0"/>
            </a:p>
          </p:txBody>
        </p:sp>
        <p:sp>
          <p:nvSpPr>
            <p:cNvPr id="2" name="Cloud 1"/>
            <p:cNvSpPr/>
            <p:nvPr/>
          </p:nvSpPr>
          <p:spPr>
            <a:xfrm>
              <a:off x="893083" y="1867603"/>
              <a:ext cx="1805413" cy="1599604"/>
            </a:xfrm>
            <a:prstGeom prst="cloud">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DCI JOHN LUTHER</a:t>
              </a:r>
              <a:endParaRPr lang="en-GB" sz="1400" b="1" dirty="0">
                <a:solidFill>
                  <a:schemeClr val="tx1"/>
                </a:solidFill>
              </a:endParaRPr>
            </a:p>
          </p:txBody>
        </p:sp>
        <p:sp>
          <p:nvSpPr>
            <p:cNvPr id="25" name="Cloud 24"/>
            <p:cNvSpPr/>
            <p:nvPr/>
          </p:nvSpPr>
          <p:spPr>
            <a:xfrm>
              <a:off x="4723605" y="1862493"/>
              <a:ext cx="1805413" cy="1599604"/>
            </a:xfrm>
            <a:prstGeom prst="cloud">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ZOE LUTHER</a:t>
              </a:r>
              <a:endParaRPr lang="en-GB" sz="1400" b="1" dirty="0">
                <a:solidFill>
                  <a:schemeClr val="tx1"/>
                </a:solidFill>
              </a:endParaRPr>
            </a:p>
          </p:txBody>
        </p:sp>
        <p:sp>
          <p:nvSpPr>
            <p:cNvPr id="26" name="Cloud 25"/>
            <p:cNvSpPr/>
            <p:nvPr/>
          </p:nvSpPr>
          <p:spPr>
            <a:xfrm>
              <a:off x="8440951" y="3581313"/>
              <a:ext cx="2073047" cy="1599604"/>
            </a:xfrm>
            <a:prstGeom prst="cloud">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ALICE MORGAN</a:t>
              </a:r>
              <a:endParaRPr lang="en-GB" sz="1400" b="1" dirty="0">
                <a:solidFill>
                  <a:schemeClr val="tx1"/>
                </a:solidFill>
              </a:endParaRPr>
            </a:p>
          </p:txBody>
        </p:sp>
        <p:sp>
          <p:nvSpPr>
            <p:cNvPr id="27" name="Cloud 26"/>
            <p:cNvSpPr/>
            <p:nvPr/>
          </p:nvSpPr>
          <p:spPr>
            <a:xfrm>
              <a:off x="4028218" y="4729138"/>
              <a:ext cx="1805413" cy="1599604"/>
            </a:xfrm>
            <a:prstGeom prst="cloud">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DSU ROSE TELLER</a:t>
              </a:r>
              <a:endParaRPr lang="en-GB" sz="1400" b="1" dirty="0">
                <a:solidFill>
                  <a:schemeClr val="tx1"/>
                </a:solidFill>
              </a:endParaRPr>
            </a:p>
          </p:txBody>
        </p:sp>
        <p:sp>
          <p:nvSpPr>
            <p:cNvPr id="28" name="Cloud 27"/>
            <p:cNvSpPr/>
            <p:nvPr/>
          </p:nvSpPr>
          <p:spPr>
            <a:xfrm>
              <a:off x="8466966" y="1889874"/>
              <a:ext cx="1805413" cy="1599604"/>
            </a:xfrm>
            <a:prstGeom prst="cloud">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MARK NORTH</a:t>
              </a:r>
              <a:endParaRPr lang="en-GB" sz="1400" b="1" dirty="0">
                <a:solidFill>
                  <a:schemeClr val="tx1"/>
                </a:solidFill>
              </a:endParaRPr>
            </a:p>
          </p:txBody>
        </p:sp>
        <p:sp>
          <p:nvSpPr>
            <p:cNvPr id="29" name="Cloud 28"/>
            <p:cNvSpPr/>
            <p:nvPr/>
          </p:nvSpPr>
          <p:spPr>
            <a:xfrm>
              <a:off x="216829" y="4912960"/>
              <a:ext cx="1805413" cy="1599604"/>
            </a:xfrm>
            <a:prstGeom prst="cloud">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DSU JUSTIN RIPLEY</a:t>
              </a:r>
              <a:endParaRPr lang="en-GB" sz="1400" b="1" dirty="0">
                <a:solidFill>
                  <a:schemeClr val="tx1"/>
                </a:solidFill>
              </a:endParaRPr>
            </a:p>
          </p:txBody>
        </p:sp>
      </p:grpSp>
      <p:sp>
        <p:nvSpPr>
          <p:cNvPr id="6" name="Footer Placeholder 5"/>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8633300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apor Trail">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1286</TotalTime>
  <Words>567</Words>
  <Application>Microsoft Office PowerPoint</Application>
  <PresentationFormat>Widescreen</PresentationFormat>
  <Paragraphs>74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Century Gothic</vt:lpstr>
      <vt:lpstr>Boink LET</vt:lpstr>
      <vt:lpstr>Arial</vt:lpstr>
      <vt:lpstr>Vapor Trail</vt:lpstr>
      <vt:lpstr>Representation, Part 2 Representing People</vt:lpstr>
      <vt:lpstr>Learning Outcomes</vt:lpstr>
      <vt:lpstr>Starter: Crime Drama Stereotypes</vt:lpstr>
      <vt:lpstr>Intro: Crime Dramas’ Ethnicity</vt:lpstr>
      <vt:lpstr>Intro: Crime Dramas’ Ethnicity</vt:lpstr>
      <vt:lpstr>Intro: Crime Dramas’ Ethnicity</vt:lpstr>
      <vt:lpstr>Task 1: Gender in Crime Dramas</vt:lpstr>
      <vt:lpstr>Plenary: Character Relations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Ice</dc:creator>
  <cp:lastModifiedBy>Eloise Cresswell</cp:lastModifiedBy>
  <cp:revision>83</cp:revision>
  <cp:lastPrinted>2018-10-02T11:07:35Z</cp:lastPrinted>
  <dcterms:created xsi:type="dcterms:W3CDTF">2017-05-04T08:41:34Z</dcterms:created>
  <dcterms:modified xsi:type="dcterms:W3CDTF">2018-10-02T11:07:39Z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86C3E6CD-733D-46D0-9277-A2670B392081</vt:lpwstr>
  </property>
  <property fmtid="{D5CDD505-2E9C-101B-9397-08002B2CF9AE}" pid="3" name="ArticulatePath">
    <vt:lpwstr>Lesson_09</vt:lpwstr>
  </property>
</Properties>
</file>