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6" r:id="rId4"/>
    <p:sldId id="265" r:id="rId5"/>
    <p:sldId id="267" r:id="rId6"/>
    <p:sldId id="271" r:id="rId7"/>
    <p:sldId id="272" r:id="rId8"/>
    <p:sldId id="274" r:id="rId9"/>
    <p:sldId id="263" r:id="rId10"/>
    <p:sldId id="269" r:id="rId11"/>
    <p:sldId id="258" r:id="rId12"/>
    <p:sldId id="259" r:id="rId13"/>
    <p:sldId id="260" r:id="rId14"/>
    <p:sldId id="261" r:id="rId15"/>
    <p:sldId id="262" r:id="rId16"/>
    <p:sldId id="275" r:id="rId17"/>
    <p:sldId id="270" r:id="rId18"/>
    <p:sldId id="268"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p:cViewPr varScale="1">
        <p:scale>
          <a:sx n="112" d="100"/>
          <a:sy n="112" d="100"/>
        </p:scale>
        <p:origin x="164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723D87-4C62-4E2F-A405-C57C3D9A5F58}"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C41E7F-8789-445D-B3DB-735342C6D843}" type="slidenum">
              <a:rPr lang="en-GB" smtClean="0"/>
              <a:t>‹#›</a:t>
            </a:fld>
            <a:endParaRPr lang="en-GB"/>
          </a:p>
        </p:txBody>
      </p:sp>
    </p:spTree>
    <p:extLst>
      <p:ext uri="{BB962C8B-B14F-4D97-AF65-F5344CB8AC3E}">
        <p14:creationId xmlns:p14="http://schemas.microsoft.com/office/powerpoint/2010/main" val="2628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723D87-4C62-4E2F-A405-C57C3D9A5F58}"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C41E7F-8789-445D-B3DB-735342C6D843}" type="slidenum">
              <a:rPr lang="en-GB" smtClean="0"/>
              <a:t>‹#›</a:t>
            </a:fld>
            <a:endParaRPr lang="en-GB"/>
          </a:p>
        </p:txBody>
      </p:sp>
    </p:spTree>
    <p:extLst>
      <p:ext uri="{BB962C8B-B14F-4D97-AF65-F5344CB8AC3E}">
        <p14:creationId xmlns:p14="http://schemas.microsoft.com/office/powerpoint/2010/main" val="99350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723D87-4C62-4E2F-A405-C57C3D9A5F58}"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C41E7F-8789-445D-B3DB-735342C6D843}" type="slidenum">
              <a:rPr lang="en-GB" smtClean="0"/>
              <a:t>‹#›</a:t>
            </a:fld>
            <a:endParaRPr lang="en-GB"/>
          </a:p>
        </p:txBody>
      </p:sp>
    </p:spTree>
    <p:extLst>
      <p:ext uri="{BB962C8B-B14F-4D97-AF65-F5344CB8AC3E}">
        <p14:creationId xmlns:p14="http://schemas.microsoft.com/office/powerpoint/2010/main" val="103733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723D87-4C62-4E2F-A405-C57C3D9A5F58}"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C41E7F-8789-445D-B3DB-735342C6D843}" type="slidenum">
              <a:rPr lang="en-GB" smtClean="0"/>
              <a:t>‹#›</a:t>
            </a:fld>
            <a:endParaRPr lang="en-GB"/>
          </a:p>
        </p:txBody>
      </p:sp>
    </p:spTree>
    <p:extLst>
      <p:ext uri="{BB962C8B-B14F-4D97-AF65-F5344CB8AC3E}">
        <p14:creationId xmlns:p14="http://schemas.microsoft.com/office/powerpoint/2010/main" val="380019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723D87-4C62-4E2F-A405-C57C3D9A5F58}"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C41E7F-8789-445D-B3DB-735342C6D843}" type="slidenum">
              <a:rPr lang="en-GB" smtClean="0"/>
              <a:t>‹#›</a:t>
            </a:fld>
            <a:endParaRPr lang="en-GB"/>
          </a:p>
        </p:txBody>
      </p:sp>
    </p:spTree>
    <p:extLst>
      <p:ext uri="{BB962C8B-B14F-4D97-AF65-F5344CB8AC3E}">
        <p14:creationId xmlns:p14="http://schemas.microsoft.com/office/powerpoint/2010/main" val="182626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723D87-4C62-4E2F-A405-C57C3D9A5F58}"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C41E7F-8789-445D-B3DB-735342C6D843}" type="slidenum">
              <a:rPr lang="en-GB" smtClean="0"/>
              <a:t>‹#›</a:t>
            </a:fld>
            <a:endParaRPr lang="en-GB"/>
          </a:p>
        </p:txBody>
      </p:sp>
    </p:spTree>
    <p:extLst>
      <p:ext uri="{BB962C8B-B14F-4D97-AF65-F5344CB8AC3E}">
        <p14:creationId xmlns:p14="http://schemas.microsoft.com/office/powerpoint/2010/main" val="241095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723D87-4C62-4E2F-A405-C57C3D9A5F58}"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C41E7F-8789-445D-B3DB-735342C6D843}" type="slidenum">
              <a:rPr lang="en-GB" smtClean="0"/>
              <a:t>‹#›</a:t>
            </a:fld>
            <a:endParaRPr lang="en-GB"/>
          </a:p>
        </p:txBody>
      </p:sp>
    </p:spTree>
    <p:extLst>
      <p:ext uri="{BB962C8B-B14F-4D97-AF65-F5344CB8AC3E}">
        <p14:creationId xmlns:p14="http://schemas.microsoft.com/office/powerpoint/2010/main" val="219610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723D87-4C62-4E2F-A405-C57C3D9A5F58}"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C41E7F-8789-445D-B3DB-735342C6D843}" type="slidenum">
              <a:rPr lang="en-GB" smtClean="0"/>
              <a:t>‹#›</a:t>
            </a:fld>
            <a:endParaRPr lang="en-GB"/>
          </a:p>
        </p:txBody>
      </p:sp>
    </p:spTree>
    <p:extLst>
      <p:ext uri="{BB962C8B-B14F-4D97-AF65-F5344CB8AC3E}">
        <p14:creationId xmlns:p14="http://schemas.microsoft.com/office/powerpoint/2010/main" val="206215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23D87-4C62-4E2F-A405-C57C3D9A5F58}"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C41E7F-8789-445D-B3DB-735342C6D843}" type="slidenum">
              <a:rPr lang="en-GB" smtClean="0"/>
              <a:t>‹#›</a:t>
            </a:fld>
            <a:endParaRPr lang="en-GB"/>
          </a:p>
        </p:txBody>
      </p:sp>
    </p:spTree>
    <p:extLst>
      <p:ext uri="{BB962C8B-B14F-4D97-AF65-F5344CB8AC3E}">
        <p14:creationId xmlns:p14="http://schemas.microsoft.com/office/powerpoint/2010/main" val="120286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723D87-4C62-4E2F-A405-C57C3D9A5F58}"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C41E7F-8789-445D-B3DB-735342C6D843}" type="slidenum">
              <a:rPr lang="en-GB" smtClean="0"/>
              <a:t>‹#›</a:t>
            </a:fld>
            <a:endParaRPr lang="en-GB"/>
          </a:p>
        </p:txBody>
      </p:sp>
    </p:spTree>
    <p:extLst>
      <p:ext uri="{BB962C8B-B14F-4D97-AF65-F5344CB8AC3E}">
        <p14:creationId xmlns:p14="http://schemas.microsoft.com/office/powerpoint/2010/main" val="210545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723D87-4C62-4E2F-A405-C57C3D9A5F58}"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C41E7F-8789-445D-B3DB-735342C6D843}" type="slidenum">
              <a:rPr lang="en-GB" smtClean="0"/>
              <a:t>‹#›</a:t>
            </a:fld>
            <a:endParaRPr lang="en-GB"/>
          </a:p>
        </p:txBody>
      </p:sp>
    </p:spTree>
    <p:extLst>
      <p:ext uri="{BB962C8B-B14F-4D97-AF65-F5344CB8AC3E}">
        <p14:creationId xmlns:p14="http://schemas.microsoft.com/office/powerpoint/2010/main" val="424160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23D87-4C62-4E2F-A405-C57C3D9A5F58}" type="datetimeFigureOut">
              <a:rPr lang="en-GB" smtClean="0"/>
              <a:t>21/04/2021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41E7F-8789-445D-B3DB-735342C6D843}" type="slidenum">
              <a:rPr lang="en-GB" smtClean="0"/>
              <a:t>‹#›</a:t>
            </a:fld>
            <a:endParaRPr lang="en-GB"/>
          </a:p>
        </p:txBody>
      </p:sp>
    </p:spTree>
    <p:extLst>
      <p:ext uri="{BB962C8B-B14F-4D97-AF65-F5344CB8AC3E}">
        <p14:creationId xmlns:p14="http://schemas.microsoft.com/office/powerpoint/2010/main" val="690504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quizizz.com/admin/quiz/5c6f07318383f5001a2a0c56/film-techniques" TargetMode="External"/><Relationship Id="rId2" Type="http://schemas.openxmlformats.org/officeDocument/2006/relationships/hyperlink" Target="https://quizizz.com/admin/quiz/5ccff31b440eb8001a8df9cd/film-techniques-for-year-11"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12776"/>
            <a:ext cx="8136904" cy="3139321"/>
          </a:xfrm>
          <a:prstGeom prst="rect">
            <a:avLst/>
          </a:prstGeom>
        </p:spPr>
        <p:txBody>
          <a:bodyPr wrap="square">
            <a:spAutoFit/>
          </a:bodyPr>
          <a:lstStyle/>
          <a:p>
            <a:pPr algn="ctr"/>
            <a:r>
              <a:rPr lang="en-GB" u="sng" dirty="0"/>
              <a:t>Film Techniques Recap! </a:t>
            </a:r>
          </a:p>
          <a:p>
            <a:pPr algn="ctr"/>
            <a:endParaRPr lang="en-GB" dirty="0"/>
          </a:p>
          <a:p>
            <a:pPr algn="ctr"/>
            <a:r>
              <a:rPr lang="en-GB" dirty="0"/>
              <a:t>Today we are going to look at representation in the opening sequence in </a:t>
            </a:r>
            <a:r>
              <a:rPr lang="en-GB" i="1" dirty="0"/>
              <a:t>Luther</a:t>
            </a:r>
            <a:r>
              <a:rPr lang="en-GB" dirty="0"/>
              <a:t>. Please load up the first quiz ready to go in order to recap film techniques! </a:t>
            </a:r>
          </a:p>
          <a:p>
            <a:endParaRPr lang="en-GB" dirty="0"/>
          </a:p>
          <a:p>
            <a:r>
              <a:rPr lang="en-GB" dirty="0"/>
              <a:t>Quiz 1: </a:t>
            </a:r>
            <a:r>
              <a:rPr lang="en-GB" dirty="0">
                <a:hlinkClick r:id="rId2"/>
              </a:rPr>
              <a:t>https://quizizz.com/admin/quiz/5ccff31b440eb8001a8df9cd/film-techniques-for-year-11</a:t>
            </a:r>
            <a:endParaRPr lang="en-GB" dirty="0"/>
          </a:p>
          <a:p>
            <a:endParaRPr lang="en-GB" dirty="0"/>
          </a:p>
          <a:p>
            <a:r>
              <a:rPr lang="en-GB" dirty="0"/>
              <a:t>Quiz 2: </a:t>
            </a:r>
            <a:r>
              <a:rPr lang="en-GB" dirty="0">
                <a:hlinkClick r:id="rId3"/>
              </a:rPr>
              <a:t>https://quizizz.com/admin/quiz/5c6f07318383f5001a2a0c56/film-techniques</a:t>
            </a:r>
            <a:endParaRPr lang="en-GB" dirty="0"/>
          </a:p>
          <a:p>
            <a:endParaRPr lang="en-GB" dirty="0"/>
          </a:p>
          <a:p>
            <a:r>
              <a:rPr lang="en-GB" dirty="0"/>
              <a:t> </a:t>
            </a:r>
          </a:p>
        </p:txBody>
      </p:sp>
    </p:spTree>
    <p:extLst>
      <p:ext uri="{BB962C8B-B14F-4D97-AF65-F5344CB8AC3E}">
        <p14:creationId xmlns:p14="http://schemas.microsoft.com/office/powerpoint/2010/main" val="159111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963" t="14963" r="10088" b="11234"/>
          <a:stretch/>
        </p:blipFill>
        <p:spPr bwMode="auto">
          <a:xfrm>
            <a:off x="2417833" y="3152442"/>
            <a:ext cx="6532450" cy="322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893" y="116632"/>
            <a:ext cx="8822906" cy="1938992"/>
          </a:xfrm>
          <a:prstGeom prst="rect">
            <a:avLst/>
          </a:prstGeom>
        </p:spPr>
        <p:txBody>
          <a:bodyPr wrap="square">
            <a:spAutoFit/>
          </a:bodyPr>
          <a:lstStyle/>
          <a:p>
            <a:r>
              <a:rPr lang="en-GB" sz="2400" dirty="0"/>
              <a:t>-Identify and write down the camera movement for the left image.</a:t>
            </a:r>
          </a:p>
          <a:p>
            <a:r>
              <a:rPr lang="en-GB" sz="2400" dirty="0"/>
              <a:t>-Where is DCU Rose Teller positioned in the frame? </a:t>
            </a:r>
          </a:p>
          <a:p>
            <a:r>
              <a:rPr lang="en-GB" sz="2400" dirty="0"/>
              <a:t>-How is she dressed?</a:t>
            </a:r>
          </a:p>
          <a:p>
            <a:r>
              <a:rPr lang="en-GB" sz="2400" dirty="0"/>
              <a:t>-How does her dress style juxtapose the other female officer? What</a:t>
            </a:r>
          </a:p>
          <a:p>
            <a:r>
              <a:rPr lang="en-GB" sz="2400" dirty="0"/>
              <a:t>is this showing?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0" y="2030581"/>
            <a:ext cx="3896136" cy="219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68344" y="6093296"/>
            <a:ext cx="1164165" cy="400110"/>
          </a:xfrm>
          <a:prstGeom prst="rect">
            <a:avLst/>
          </a:prstGeom>
          <a:noFill/>
        </p:spPr>
        <p:txBody>
          <a:bodyPr wrap="none" rtlCol="0">
            <a:spAutoFit/>
          </a:bodyPr>
          <a:lstStyle/>
          <a:p>
            <a:r>
              <a:rPr lang="en-GB" sz="2000" b="1" dirty="0">
                <a:solidFill>
                  <a:srgbClr val="FF0000"/>
                </a:solidFill>
              </a:rPr>
              <a:t>IMAGE 2 </a:t>
            </a:r>
          </a:p>
        </p:txBody>
      </p:sp>
    </p:spTree>
    <p:extLst>
      <p:ext uri="{BB962C8B-B14F-4D97-AF65-F5344CB8AC3E}">
        <p14:creationId xmlns:p14="http://schemas.microsoft.com/office/powerpoint/2010/main" val="366619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1"/>
            <a:ext cx="8453063"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95400" y="188640"/>
            <a:ext cx="8481191" cy="1569660"/>
          </a:xfrm>
          <a:prstGeom prst="rect">
            <a:avLst/>
          </a:prstGeom>
        </p:spPr>
        <p:txBody>
          <a:bodyPr wrap="square">
            <a:spAutoFit/>
          </a:bodyPr>
          <a:lstStyle/>
          <a:p>
            <a:r>
              <a:rPr lang="en-GB" sz="2400" dirty="0"/>
              <a:t>-Identify and write down the shot type.</a:t>
            </a:r>
          </a:p>
          <a:p>
            <a:r>
              <a:rPr lang="en-GB" sz="2400" dirty="0"/>
              <a:t>-Write a short sentence - what does this shot type show? </a:t>
            </a:r>
          </a:p>
          <a:p>
            <a:r>
              <a:rPr lang="en-GB" sz="2400" dirty="0"/>
              <a:t>-Write down who you think has the power in this scene. </a:t>
            </a:r>
          </a:p>
          <a:p>
            <a:r>
              <a:rPr lang="en-GB" sz="2400" dirty="0"/>
              <a:t>-Write a single word to describe John Luther here. </a:t>
            </a:r>
          </a:p>
        </p:txBody>
      </p:sp>
      <p:sp>
        <p:nvSpPr>
          <p:cNvPr id="7" name="TextBox 6"/>
          <p:cNvSpPr txBox="1"/>
          <p:nvPr/>
        </p:nvSpPr>
        <p:spPr>
          <a:xfrm>
            <a:off x="7380312" y="6090592"/>
            <a:ext cx="1164165" cy="400110"/>
          </a:xfrm>
          <a:prstGeom prst="rect">
            <a:avLst/>
          </a:prstGeom>
          <a:noFill/>
        </p:spPr>
        <p:txBody>
          <a:bodyPr wrap="none" rtlCol="0">
            <a:spAutoFit/>
          </a:bodyPr>
          <a:lstStyle/>
          <a:p>
            <a:r>
              <a:rPr lang="en-GB" sz="2000" b="1" dirty="0">
                <a:solidFill>
                  <a:srgbClr val="FF0000"/>
                </a:solidFill>
              </a:rPr>
              <a:t>IMAGE 3 </a:t>
            </a:r>
          </a:p>
        </p:txBody>
      </p:sp>
    </p:spTree>
    <p:extLst>
      <p:ext uri="{BB962C8B-B14F-4D97-AF65-F5344CB8AC3E}">
        <p14:creationId xmlns:p14="http://schemas.microsoft.com/office/powerpoint/2010/main" val="4073358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55" t="27840" r="15109" b="6251"/>
          <a:stretch/>
        </p:blipFill>
        <p:spPr bwMode="auto">
          <a:xfrm>
            <a:off x="107504" y="1988840"/>
            <a:ext cx="8784975"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3528" y="188640"/>
            <a:ext cx="8064896" cy="1631216"/>
          </a:xfrm>
          <a:prstGeom prst="rect">
            <a:avLst/>
          </a:prstGeom>
        </p:spPr>
        <p:txBody>
          <a:bodyPr wrap="square">
            <a:spAutoFit/>
          </a:bodyPr>
          <a:lstStyle/>
          <a:p>
            <a:r>
              <a:rPr lang="en-GB" sz="2000" dirty="0"/>
              <a:t>-Identify and write down the shot type. </a:t>
            </a:r>
          </a:p>
          <a:p>
            <a:r>
              <a:rPr lang="en-GB" sz="2000" dirty="0"/>
              <a:t>-Use a short sentence to describe John Luther’s mental state here.</a:t>
            </a:r>
          </a:p>
          <a:p>
            <a:r>
              <a:rPr lang="en-GB" sz="2000" dirty="0"/>
              <a:t>-Write another short sentence explaining why you think this.</a:t>
            </a:r>
          </a:p>
          <a:p>
            <a:r>
              <a:rPr lang="en-GB" sz="2000" dirty="0"/>
              <a:t>-Considering all 3 images so far does Luther follow the conventions of a typical detective?  </a:t>
            </a:r>
          </a:p>
        </p:txBody>
      </p:sp>
      <p:sp>
        <p:nvSpPr>
          <p:cNvPr id="7" name="TextBox 6"/>
          <p:cNvSpPr txBox="1"/>
          <p:nvPr/>
        </p:nvSpPr>
        <p:spPr>
          <a:xfrm>
            <a:off x="7668344" y="6093296"/>
            <a:ext cx="1164165" cy="400110"/>
          </a:xfrm>
          <a:prstGeom prst="rect">
            <a:avLst/>
          </a:prstGeom>
          <a:noFill/>
        </p:spPr>
        <p:txBody>
          <a:bodyPr wrap="none" rtlCol="0">
            <a:spAutoFit/>
          </a:bodyPr>
          <a:lstStyle/>
          <a:p>
            <a:r>
              <a:rPr lang="en-GB" sz="2000" b="1" dirty="0">
                <a:solidFill>
                  <a:srgbClr val="FF0000"/>
                </a:solidFill>
              </a:rPr>
              <a:t>IMAGE 3 </a:t>
            </a:r>
          </a:p>
        </p:txBody>
      </p:sp>
    </p:spTree>
    <p:extLst>
      <p:ext uri="{BB962C8B-B14F-4D97-AF65-F5344CB8AC3E}">
        <p14:creationId xmlns:p14="http://schemas.microsoft.com/office/powerpoint/2010/main" val="195789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70921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19" y="-12868"/>
            <a:ext cx="8709217" cy="1569660"/>
          </a:xfrm>
          <a:prstGeom prst="rect">
            <a:avLst/>
          </a:prstGeom>
        </p:spPr>
        <p:txBody>
          <a:bodyPr wrap="square">
            <a:spAutoFit/>
          </a:bodyPr>
          <a:lstStyle/>
          <a:p>
            <a:r>
              <a:rPr lang="en-GB" sz="2400" dirty="0"/>
              <a:t>-Identify and write down the shot type.</a:t>
            </a:r>
          </a:p>
          <a:p>
            <a:r>
              <a:rPr lang="en-GB" sz="2400" dirty="0"/>
              <a:t>-Write down a 3 words to describe how the police and presented here.  </a:t>
            </a:r>
          </a:p>
          <a:p>
            <a:r>
              <a:rPr lang="en-GB" sz="2400" dirty="0"/>
              <a:t> </a:t>
            </a:r>
          </a:p>
        </p:txBody>
      </p:sp>
      <p:sp>
        <p:nvSpPr>
          <p:cNvPr id="6" name="TextBox 5"/>
          <p:cNvSpPr txBox="1"/>
          <p:nvPr/>
        </p:nvSpPr>
        <p:spPr>
          <a:xfrm>
            <a:off x="7655265" y="5718191"/>
            <a:ext cx="1164165" cy="400110"/>
          </a:xfrm>
          <a:prstGeom prst="rect">
            <a:avLst/>
          </a:prstGeom>
          <a:noFill/>
        </p:spPr>
        <p:txBody>
          <a:bodyPr wrap="none" rtlCol="0">
            <a:spAutoFit/>
          </a:bodyPr>
          <a:lstStyle/>
          <a:p>
            <a:r>
              <a:rPr lang="en-GB" sz="2000" b="1" dirty="0">
                <a:solidFill>
                  <a:srgbClr val="FF0000"/>
                </a:solidFill>
              </a:rPr>
              <a:t>IMAGE 4 </a:t>
            </a:r>
          </a:p>
        </p:txBody>
      </p:sp>
    </p:spTree>
    <p:extLst>
      <p:ext uri="{BB962C8B-B14F-4D97-AF65-F5344CB8AC3E}">
        <p14:creationId xmlns:p14="http://schemas.microsoft.com/office/powerpoint/2010/main" val="144844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49731"/>
            <a:ext cx="8709217" cy="1200329"/>
          </a:xfrm>
          <a:prstGeom prst="rect">
            <a:avLst/>
          </a:prstGeom>
        </p:spPr>
        <p:txBody>
          <a:bodyPr wrap="square">
            <a:spAutoFit/>
          </a:bodyPr>
          <a:lstStyle/>
          <a:p>
            <a:r>
              <a:rPr lang="en-GB" sz="2400" dirty="0"/>
              <a:t>Considering the opening sequence and the stills we have just looked at answer the following question: </a:t>
            </a:r>
            <a:r>
              <a:rPr lang="en-GB" sz="2400" b="1" u="sng" dirty="0"/>
              <a:t>Does DCI John Luther follow traditional crime drama conventions? </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803" y="1628628"/>
            <a:ext cx="3074149" cy="172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366" y="1556792"/>
            <a:ext cx="3173954" cy="178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55" t="27840" r="15109" b="6251"/>
          <a:stretch/>
        </p:blipFill>
        <p:spPr bwMode="auto">
          <a:xfrm>
            <a:off x="1009182" y="3429000"/>
            <a:ext cx="3130770" cy="1616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3429000"/>
            <a:ext cx="3276400" cy="178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504" y="5301208"/>
            <a:ext cx="4631974" cy="1477328"/>
          </a:xfrm>
          <a:prstGeom prst="rect">
            <a:avLst/>
          </a:prstGeom>
          <a:noFill/>
        </p:spPr>
        <p:txBody>
          <a:bodyPr wrap="none" rtlCol="0">
            <a:spAutoFit/>
          </a:bodyPr>
          <a:lstStyle/>
          <a:p>
            <a:r>
              <a:rPr lang="en-GB" b="1" u="sng" dirty="0"/>
              <a:t>Remember – typical DCI conventions:</a:t>
            </a:r>
          </a:p>
          <a:p>
            <a:r>
              <a:rPr lang="en-GB" dirty="0"/>
              <a:t>-’Hard cops’                          -Middle-aged, white </a:t>
            </a:r>
          </a:p>
          <a:p>
            <a:r>
              <a:rPr lang="en-GB" dirty="0"/>
              <a:t>-Break the rules                   -Troubled </a:t>
            </a:r>
          </a:p>
          <a:p>
            <a:r>
              <a:rPr lang="en-GB" dirty="0"/>
              <a:t>-Somewhat aggressive       </a:t>
            </a:r>
          </a:p>
          <a:p>
            <a:r>
              <a:rPr lang="en-GB" dirty="0"/>
              <a:t>-Intelligent </a:t>
            </a:r>
          </a:p>
        </p:txBody>
      </p:sp>
    </p:spTree>
    <p:extLst>
      <p:ext uri="{BB962C8B-B14F-4D97-AF65-F5344CB8AC3E}">
        <p14:creationId xmlns:p14="http://schemas.microsoft.com/office/powerpoint/2010/main" val="2192628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49731"/>
            <a:ext cx="8709217" cy="1200329"/>
          </a:xfrm>
          <a:prstGeom prst="rect">
            <a:avLst/>
          </a:prstGeom>
        </p:spPr>
        <p:txBody>
          <a:bodyPr wrap="square">
            <a:spAutoFit/>
          </a:bodyPr>
          <a:lstStyle/>
          <a:p>
            <a:r>
              <a:rPr lang="en-GB" sz="2400" dirty="0"/>
              <a:t>Considering the opening sequence and the stills we have just looked at answer the following question: </a:t>
            </a:r>
            <a:r>
              <a:rPr lang="en-GB" sz="2400" b="1" u="sng" dirty="0"/>
              <a:t>Does DCI John Luther follow traditional crime drama conventions? </a:t>
            </a:r>
          </a:p>
        </p:txBody>
      </p:sp>
      <p:sp>
        <p:nvSpPr>
          <p:cNvPr id="2" name="TextBox 1"/>
          <p:cNvSpPr txBox="1"/>
          <p:nvPr/>
        </p:nvSpPr>
        <p:spPr>
          <a:xfrm>
            <a:off x="205102" y="1895921"/>
            <a:ext cx="8759386" cy="3693319"/>
          </a:xfrm>
          <a:prstGeom prst="rect">
            <a:avLst/>
          </a:prstGeom>
          <a:noFill/>
        </p:spPr>
        <p:txBody>
          <a:bodyPr wrap="square" rtlCol="0">
            <a:spAutoFit/>
          </a:bodyPr>
          <a:lstStyle/>
          <a:p>
            <a:r>
              <a:rPr lang="en-GB" b="1" u="sng" dirty="0"/>
              <a:t>Model PEA</a:t>
            </a:r>
          </a:p>
          <a:p>
            <a:r>
              <a:rPr lang="en-GB" dirty="0"/>
              <a:t>In ‘image 4’ of the opening sequence we see a </a:t>
            </a:r>
            <a:r>
              <a:rPr lang="en-GB" dirty="0">
                <a:solidFill>
                  <a:srgbClr val="FF0000"/>
                </a:solidFill>
              </a:rPr>
              <a:t>wide two-shot </a:t>
            </a:r>
            <a:r>
              <a:rPr lang="en-GB" dirty="0"/>
              <a:t>of DCI John Luther and DSU Rose Teller walking side by side.  </a:t>
            </a:r>
            <a:r>
              <a:rPr lang="en-GB" dirty="0">
                <a:solidFill>
                  <a:srgbClr val="FF0000"/>
                </a:solidFill>
              </a:rPr>
              <a:t>Contrasting</a:t>
            </a:r>
            <a:r>
              <a:rPr lang="en-GB" dirty="0"/>
              <a:t> the representation earlier in the sequence which shows Luther as </a:t>
            </a:r>
            <a:r>
              <a:rPr lang="en-GB" dirty="0">
                <a:solidFill>
                  <a:srgbClr val="FF0000"/>
                </a:solidFill>
              </a:rPr>
              <a:t>aggressive</a:t>
            </a:r>
            <a:r>
              <a:rPr lang="en-GB" dirty="0"/>
              <a:t> and someone who plays by his own rules, here Luther wears </a:t>
            </a:r>
            <a:r>
              <a:rPr lang="en-GB" dirty="0">
                <a:solidFill>
                  <a:srgbClr val="FF0000"/>
                </a:solidFill>
              </a:rPr>
              <a:t>professional dress </a:t>
            </a:r>
            <a:r>
              <a:rPr lang="en-GB" dirty="0"/>
              <a:t>and appears calm and focused. The </a:t>
            </a:r>
            <a:r>
              <a:rPr lang="en-GB" dirty="0">
                <a:solidFill>
                  <a:srgbClr val="FF0000"/>
                </a:solidFill>
              </a:rPr>
              <a:t>high-key lighting </a:t>
            </a:r>
            <a:r>
              <a:rPr lang="en-GB" dirty="0"/>
              <a:t>portrays somewhat of an upbeat mood and may reflect the idea Luther is in a better place. The professional dress of both of the detectives could represent the police as reliable and in control, following certain </a:t>
            </a:r>
            <a:r>
              <a:rPr lang="en-GB" dirty="0">
                <a:solidFill>
                  <a:srgbClr val="FF0000"/>
                </a:solidFill>
              </a:rPr>
              <a:t>typical crime drama conventions. </a:t>
            </a:r>
            <a:r>
              <a:rPr lang="en-GB" dirty="0"/>
              <a:t>The positioning of John Luther next to his superior officer Rose Teller goes against </a:t>
            </a:r>
            <a:r>
              <a:rPr lang="en-GB" dirty="0">
                <a:solidFill>
                  <a:srgbClr val="FF0000"/>
                </a:solidFill>
              </a:rPr>
              <a:t>typical crime drama conventions </a:t>
            </a:r>
            <a:r>
              <a:rPr lang="en-GB" dirty="0"/>
              <a:t>however, as it implies they have a good working relationship. In comparison to The Sweeney, Regan and his commanding officer have a poor relationship and often argue, which is historically more typical of the genre. </a:t>
            </a:r>
          </a:p>
          <a:p>
            <a:endParaRPr lang="en-GB" dirty="0"/>
          </a:p>
        </p:txBody>
      </p:sp>
    </p:spTree>
    <p:extLst>
      <p:ext uri="{BB962C8B-B14F-4D97-AF65-F5344CB8AC3E}">
        <p14:creationId xmlns:p14="http://schemas.microsoft.com/office/powerpoint/2010/main" val="409024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49731"/>
            <a:ext cx="8709217" cy="1200329"/>
          </a:xfrm>
          <a:prstGeom prst="rect">
            <a:avLst/>
          </a:prstGeom>
        </p:spPr>
        <p:txBody>
          <a:bodyPr wrap="square">
            <a:spAutoFit/>
          </a:bodyPr>
          <a:lstStyle/>
          <a:p>
            <a:r>
              <a:rPr lang="en-GB" sz="2400" dirty="0"/>
              <a:t>Considering the opening sequence and the stills we have just looked at answer the following question: </a:t>
            </a:r>
            <a:r>
              <a:rPr lang="en-GB" sz="2400" b="1" u="sng" dirty="0"/>
              <a:t>Does DCI John Luther follow traditional crime drama conventions? </a:t>
            </a:r>
          </a:p>
        </p:txBody>
      </p:sp>
      <p:sp>
        <p:nvSpPr>
          <p:cNvPr id="2" name="TextBox 1"/>
          <p:cNvSpPr txBox="1"/>
          <p:nvPr/>
        </p:nvSpPr>
        <p:spPr>
          <a:xfrm>
            <a:off x="205102" y="1895921"/>
            <a:ext cx="8759386" cy="5078313"/>
          </a:xfrm>
          <a:prstGeom prst="rect">
            <a:avLst/>
          </a:prstGeom>
          <a:noFill/>
        </p:spPr>
        <p:txBody>
          <a:bodyPr wrap="square" rtlCol="0">
            <a:spAutoFit/>
          </a:bodyPr>
          <a:lstStyle/>
          <a:p>
            <a:r>
              <a:rPr lang="en-GB" b="1" u="sng" dirty="0"/>
              <a:t>Model PEA</a:t>
            </a:r>
          </a:p>
          <a:p>
            <a:r>
              <a:rPr lang="en-GB" dirty="0"/>
              <a:t>In ‘image 1’ of the opening sequence a </a:t>
            </a:r>
            <a:r>
              <a:rPr lang="en-GB" dirty="0">
                <a:solidFill>
                  <a:srgbClr val="FF0000"/>
                </a:solidFill>
              </a:rPr>
              <a:t>close-up shot </a:t>
            </a:r>
            <a:r>
              <a:rPr lang="en-GB" dirty="0"/>
              <a:t>of DCI John Luther is used, combined with </a:t>
            </a:r>
            <a:r>
              <a:rPr lang="en-GB" dirty="0">
                <a:solidFill>
                  <a:srgbClr val="FF0000"/>
                </a:solidFill>
              </a:rPr>
              <a:t>low-key lighting</a:t>
            </a:r>
            <a:r>
              <a:rPr lang="en-GB" dirty="0"/>
              <a:t>. The </a:t>
            </a:r>
            <a:r>
              <a:rPr lang="en-GB" dirty="0">
                <a:solidFill>
                  <a:srgbClr val="FF0000"/>
                </a:solidFill>
              </a:rPr>
              <a:t>close-up shot </a:t>
            </a:r>
            <a:r>
              <a:rPr lang="en-GB" dirty="0"/>
              <a:t>focuses on Luther’s eyes which appear focused and determined. Arguably it could also be said he appears aggressive due to his somewhat furrowed brow combined with his piercing stare. The </a:t>
            </a:r>
            <a:r>
              <a:rPr lang="en-GB" dirty="0">
                <a:solidFill>
                  <a:srgbClr val="FF0000"/>
                </a:solidFill>
              </a:rPr>
              <a:t>low-key lighting </a:t>
            </a:r>
            <a:r>
              <a:rPr lang="en-GB" dirty="0"/>
              <a:t>also adds menace the scene as Luther is partly </a:t>
            </a:r>
            <a:r>
              <a:rPr lang="en-GB" dirty="0">
                <a:solidFill>
                  <a:srgbClr val="FF0000"/>
                </a:solidFill>
              </a:rPr>
              <a:t>bathed in shadow</a:t>
            </a:r>
            <a:r>
              <a:rPr lang="en-GB" dirty="0"/>
              <a:t>. In this instance Luther could be said to c</a:t>
            </a:r>
            <a:r>
              <a:rPr lang="en-GB" dirty="0">
                <a:solidFill>
                  <a:srgbClr val="FF0000"/>
                </a:solidFill>
              </a:rPr>
              <a:t>onform to traditional crime drama conventions </a:t>
            </a:r>
            <a:r>
              <a:rPr lang="en-GB" dirty="0"/>
              <a:t>of black males appearing aggressive and linked to criminal activity. However, this is ultimately</a:t>
            </a:r>
            <a:r>
              <a:rPr lang="en-GB" dirty="0">
                <a:solidFill>
                  <a:srgbClr val="FF0000"/>
                </a:solidFill>
              </a:rPr>
              <a:t> subverted </a:t>
            </a:r>
            <a:r>
              <a:rPr lang="en-GB" dirty="0"/>
              <a:t>since Luther is a high ranking police officer on the side of the law. The </a:t>
            </a:r>
            <a:r>
              <a:rPr lang="en-GB" dirty="0">
                <a:solidFill>
                  <a:srgbClr val="FF0000"/>
                </a:solidFill>
              </a:rPr>
              <a:t>low-key lighting </a:t>
            </a:r>
            <a:r>
              <a:rPr lang="en-GB" dirty="0"/>
              <a:t>in this scene also works to create </a:t>
            </a:r>
            <a:r>
              <a:rPr lang="en-GB" dirty="0">
                <a:solidFill>
                  <a:srgbClr val="FF0000"/>
                </a:solidFill>
              </a:rPr>
              <a:t>chiaroscuro</a:t>
            </a:r>
            <a:r>
              <a:rPr lang="en-GB" dirty="0"/>
              <a:t> on Luther’s face. Here </a:t>
            </a:r>
            <a:r>
              <a:rPr lang="en-GB" dirty="0">
                <a:solidFill>
                  <a:srgbClr val="FF0000"/>
                </a:solidFill>
              </a:rPr>
              <a:t>the opposition of extreme dark and extreme light </a:t>
            </a:r>
            <a:r>
              <a:rPr lang="en-GB" dirty="0"/>
              <a:t>could potentially indicate Luther is wrestling with his ‘dark’ and ‘light’ side, showing he is mentally conflicted; he wants to catch the criminal he is chasing but knows he may have to step outside the bounds of the law to do it. In this instance Luther </a:t>
            </a:r>
            <a:r>
              <a:rPr lang="en-GB" dirty="0">
                <a:solidFill>
                  <a:srgbClr val="FF0000"/>
                </a:solidFill>
              </a:rPr>
              <a:t>adheres to the traditional crime drama convention of the troubled lead detective</a:t>
            </a:r>
            <a:r>
              <a:rPr lang="en-GB" dirty="0"/>
              <a:t>, dealing with mental and emotional conflict within himself. This notion is furthered in the following scene where a series of rapid smash cuts are used to show the frantic state of Luther’s mind as he decides what to do with the criminal hanging beneath his feet. </a:t>
            </a:r>
          </a:p>
          <a:p>
            <a:endParaRPr lang="en-GB" dirty="0"/>
          </a:p>
        </p:txBody>
      </p:sp>
    </p:spTree>
    <p:extLst>
      <p:ext uri="{BB962C8B-B14F-4D97-AF65-F5344CB8AC3E}">
        <p14:creationId xmlns:p14="http://schemas.microsoft.com/office/powerpoint/2010/main" val="261822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49731"/>
            <a:ext cx="8709217" cy="1200329"/>
          </a:xfrm>
          <a:prstGeom prst="rect">
            <a:avLst/>
          </a:prstGeom>
        </p:spPr>
        <p:txBody>
          <a:bodyPr wrap="square">
            <a:spAutoFit/>
          </a:bodyPr>
          <a:lstStyle/>
          <a:p>
            <a:r>
              <a:rPr lang="en-GB" sz="2400" dirty="0"/>
              <a:t>Considering the opening sequence and the stills we have just looked at answer the following question : </a:t>
            </a:r>
            <a:r>
              <a:rPr lang="en-GB" sz="2400" b="1" u="sng" dirty="0"/>
              <a:t>Does DSU  Rose Teller follow traditional crime drama conventions? </a:t>
            </a:r>
          </a:p>
        </p:txBody>
      </p:sp>
      <p:sp>
        <p:nvSpPr>
          <p:cNvPr id="2" name="TextBox 1"/>
          <p:cNvSpPr txBox="1"/>
          <p:nvPr/>
        </p:nvSpPr>
        <p:spPr>
          <a:xfrm>
            <a:off x="205102" y="1663055"/>
            <a:ext cx="8759386" cy="5078313"/>
          </a:xfrm>
          <a:prstGeom prst="rect">
            <a:avLst/>
          </a:prstGeom>
          <a:noFill/>
        </p:spPr>
        <p:txBody>
          <a:bodyPr wrap="square" rtlCol="0">
            <a:spAutoFit/>
          </a:bodyPr>
          <a:lstStyle/>
          <a:p>
            <a:r>
              <a:rPr lang="en-GB" b="1" u="sng" dirty="0"/>
              <a:t>Model PEA</a:t>
            </a:r>
          </a:p>
          <a:p>
            <a:r>
              <a:rPr lang="en-GB" dirty="0"/>
              <a:t>When we are first introduced to DSU Rose Teller a </a:t>
            </a:r>
            <a:r>
              <a:rPr lang="en-GB" dirty="0">
                <a:solidFill>
                  <a:srgbClr val="FF0000"/>
                </a:solidFill>
              </a:rPr>
              <a:t>tracking shot </a:t>
            </a:r>
            <a:r>
              <a:rPr lang="en-GB" dirty="0"/>
              <a:t>is used to follow her out of the police car. The </a:t>
            </a:r>
            <a:r>
              <a:rPr lang="en-GB" dirty="0">
                <a:solidFill>
                  <a:srgbClr val="FF0000"/>
                </a:solidFill>
              </a:rPr>
              <a:t>follow-shot remains fixed </a:t>
            </a:r>
            <a:r>
              <a:rPr lang="en-GB" dirty="0"/>
              <a:t>on Teller positioning her male colleague </a:t>
            </a:r>
            <a:r>
              <a:rPr lang="en-GB" dirty="0">
                <a:solidFill>
                  <a:srgbClr val="FF0000"/>
                </a:solidFill>
              </a:rPr>
              <a:t>off-screen. </a:t>
            </a:r>
            <a:r>
              <a:rPr lang="en-GB" dirty="0"/>
              <a:t>The use of the </a:t>
            </a:r>
            <a:r>
              <a:rPr lang="en-GB" dirty="0">
                <a:solidFill>
                  <a:srgbClr val="FF0000"/>
                </a:solidFill>
              </a:rPr>
              <a:t>camera work </a:t>
            </a:r>
            <a:r>
              <a:rPr lang="en-GB" dirty="0"/>
              <a:t>here immediately shows that DSU Rose Teller is the most important officer in the scene. This initially goes against </a:t>
            </a:r>
            <a:r>
              <a:rPr lang="en-GB" dirty="0">
                <a:solidFill>
                  <a:srgbClr val="FF0000"/>
                </a:solidFill>
              </a:rPr>
              <a:t>traditional crime drama conventions </a:t>
            </a:r>
            <a:r>
              <a:rPr lang="en-GB" dirty="0"/>
              <a:t>whereby female characters are often </a:t>
            </a:r>
            <a:r>
              <a:rPr lang="en-GB" dirty="0">
                <a:solidFill>
                  <a:srgbClr val="FF0000"/>
                </a:solidFill>
              </a:rPr>
              <a:t>victims or femme fatale characters</a:t>
            </a:r>
            <a:r>
              <a:rPr lang="en-GB" dirty="0"/>
              <a:t>. As the sequence progresses Teller is positioned </a:t>
            </a:r>
            <a:r>
              <a:rPr lang="en-GB" dirty="0">
                <a:solidFill>
                  <a:srgbClr val="FF0000"/>
                </a:solidFill>
              </a:rPr>
              <a:t>centre frame</a:t>
            </a:r>
            <a:r>
              <a:rPr lang="en-GB" dirty="0"/>
              <a:t> implying she is the most important character in shot. Considering </a:t>
            </a:r>
            <a:r>
              <a:rPr lang="en-GB" dirty="0" err="1">
                <a:solidFill>
                  <a:srgbClr val="FF0000"/>
                </a:solidFill>
              </a:rPr>
              <a:t>mise</a:t>
            </a:r>
            <a:r>
              <a:rPr lang="en-GB" dirty="0">
                <a:solidFill>
                  <a:srgbClr val="FF0000"/>
                </a:solidFill>
              </a:rPr>
              <a:t>-</a:t>
            </a:r>
            <a:r>
              <a:rPr lang="en-GB" dirty="0" err="1">
                <a:solidFill>
                  <a:srgbClr val="FF0000"/>
                </a:solidFill>
              </a:rPr>
              <a:t>en</a:t>
            </a:r>
            <a:r>
              <a:rPr lang="en-GB" dirty="0">
                <a:solidFill>
                  <a:srgbClr val="FF0000"/>
                </a:solidFill>
              </a:rPr>
              <a:t>-scene, </a:t>
            </a:r>
            <a:r>
              <a:rPr lang="en-GB" dirty="0"/>
              <a:t>her </a:t>
            </a:r>
            <a:r>
              <a:rPr lang="en-GB" dirty="0">
                <a:solidFill>
                  <a:srgbClr val="FF0000"/>
                </a:solidFill>
              </a:rPr>
              <a:t>costume</a:t>
            </a:r>
            <a:r>
              <a:rPr lang="en-GB" dirty="0"/>
              <a:t> of  formal office wear indicates that she is not a traditional police officer and implies she is possibly in a high position of authority. Her costume is </a:t>
            </a:r>
            <a:r>
              <a:rPr lang="en-GB" dirty="0">
                <a:solidFill>
                  <a:srgbClr val="FF0000"/>
                </a:solidFill>
              </a:rPr>
              <a:t>juxtaposed </a:t>
            </a:r>
            <a:r>
              <a:rPr lang="en-GB" dirty="0"/>
              <a:t>with the more traditional ‘beat’ uniform of the female officer to her right to reinforce Rose Teller’s status within the police force. Again, this goes against the typical conventions of a crime drama since it shows a woman in a position of power within a traditionally male environment. Additionally having another female officer </a:t>
            </a:r>
            <a:r>
              <a:rPr lang="en-GB" dirty="0">
                <a:solidFill>
                  <a:srgbClr val="FF0000"/>
                </a:solidFill>
              </a:rPr>
              <a:t>in shot </a:t>
            </a:r>
            <a:r>
              <a:rPr lang="en-GB" dirty="0"/>
              <a:t>reinforces the gender</a:t>
            </a:r>
            <a:r>
              <a:rPr lang="en-GB" dirty="0">
                <a:solidFill>
                  <a:srgbClr val="FF0000"/>
                </a:solidFill>
              </a:rPr>
              <a:t> diversity </a:t>
            </a:r>
            <a:r>
              <a:rPr lang="en-GB" dirty="0"/>
              <a:t>of the current police force and </a:t>
            </a:r>
            <a:r>
              <a:rPr lang="en-GB" dirty="0">
                <a:solidFill>
                  <a:srgbClr val="FF0000"/>
                </a:solidFill>
              </a:rPr>
              <a:t>subverts traditional crime drama conventions </a:t>
            </a:r>
            <a:r>
              <a:rPr lang="en-GB" dirty="0"/>
              <a:t>that largely failed to effectively show female police officers on-screen. Despite subverting gender traditions here the use of </a:t>
            </a:r>
            <a:r>
              <a:rPr lang="en-GB" dirty="0">
                <a:solidFill>
                  <a:srgbClr val="FF0000"/>
                </a:solidFill>
              </a:rPr>
              <a:t>low-key lighting </a:t>
            </a:r>
            <a:r>
              <a:rPr lang="en-GB" dirty="0"/>
              <a:t>and a </a:t>
            </a:r>
            <a:r>
              <a:rPr lang="en-GB" dirty="0">
                <a:solidFill>
                  <a:srgbClr val="FF0000"/>
                </a:solidFill>
              </a:rPr>
              <a:t>dark, sombre colour palette </a:t>
            </a:r>
            <a:r>
              <a:rPr lang="en-GB" dirty="0"/>
              <a:t>reinforces the traditional aesthetics of a crime drama, in that it works to create a gritty, urban landscape to mirror the dark nature of crime. </a:t>
            </a:r>
          </a:p>
        </p:txBody>
      </p:sp>
    </p:spTree>
    <p:extLst>
      <p:ext uri="{BB962C8B-B14F-4D97-AF65-F5344CB8AC3E}">
        <p14:creationId xmlns:p14="http://schemas.microsoft.com/office/powerpoint/2010/main" val="3182638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49731"/>
            <a:ext cx="8709217" cy="1200329"/>
          </a:xfrm>
          <a:prstGeom prst="rect">
            <a:avLst/>
          </a:prstGeom>
        </p:spPr>
        <p:txBody>
          <a:bodyPr wrap="square">
            <a:spAutoFit/>
          </a:bodyPr>
          <a:lstStyle/>
          <a:p>
            <a:r>
              <a:rPr lang="en-GB" sz="2400" dirty="0"/>
              <a:t>Considering the opening sequence and the stills we have just looked at answer the following question: </a:t>
            </a:r>
            <a:r>
              <a:rPr lang="en-GB" sz="2400" b="1" u="sng" dirty="0"/>
              <a:t>Does DCI John Luther follow traditional crime drama conventions? </a:t>
            </a:r>
          </a:p>
        </p:txBody>
      </p:sp>
      <p:sp>
        <p:nvSpPr>
          <p:cNvPr id="2" name="TextBox 1"/>
          <p:cNvSpPr txBox="1"/>
          <p:nvPr/>
        </p:nvSpPr>
        <p:spPr>
          <a:xfrm>
            <a:off x="205102" y="1895921"/>
            <a:ext cx="8759386" cy="1754326"/>
          </a:xfrm>
          <a:prstGeom prst="rect">
            <a:avLst/>
          </a:prstGeom>
          <a:noFill/>
        </p:spPr>
        <p:txBody>
          <a:bodyPr wrap="square" rtlCol="0">
            <a:spAutoFit/>
          </a:bodyPr>
          <a:lstStyle/>
          <a:p>
            <a:r>
              <a:rPr lang="en-GB" b="1" u="sng" dirty="0"/>
              <a:t>Model PEA</a:t>
            </a:r>
          </a:p>
          <a:p>
            <a:r>
              <a:rPr lang="en-GB" dirty="0"/>
              <a:t>In ‘image 3’ a </a:t>
            </a:r>
            <a:r>
              <a:rPr lang="en-GB" dirty="0">
                <a:solidFill>
                  <a:srgbClr val="FF0000"/>
                </a:solidFill>
              </a:rPr>
              <a:t>low-angle shot </a:t>
            </a:r>
            <a:r>
              <a:rPr lang="en-GB" dirty="0"/>
              <a:t>of DCI John Luther is used. This shot could connote the power that John Luther has in this scene as it makes Luther look like he is </a:t>
            </a:r>
            <a:r>
              <a:rPr lang="en-GB" dirty="0">
                <a:solidFill>
                  <a:srgbClr val="FF0000"/>
                </a:solidFill>
              </a:rPr>
              <a:t>dominating the frame</a:t>
            </a:r>
            <a:r>
              <a:rPr lang="en-GB" dirty="0"/>
              <a:t>. Combined with </a:t>
            </a:r>
            <a:r>
              <a:rPr lang="en-GB" dirty="0">
                <a:solidFill>
                  <a:srgbClr val="FF0000"/>
                </a:solidFill>
              </a:rPr>
              <a:t>his costume </a:t>
            </a:r>
            <a:r>
              <a:rPr lang="en-GB" dirty="0"/>
              <a:t>of </a:t>
            </a:r>
            <a:r>
              <a:rPr lang="en-GB" dirty="0">
                <a:solidFill>
                  <a:srgbClr val="FF0000"/>
                </a:solidFill>
              </a:rPr>
              <a:t>dark urban clothing </a:t>
            </a:r>
            <a:r>
              <a:rPr lang="en-GB" dirty="0"/>
              <a:t>and the </a:t>
            </a:r>
            <a:r>
              <a:rPr lang="en-GB" dirty="0">
                <a:solidFill>
                  <a:srgbClr val="FF0000"/>
                </a:solidFill>
              </a:rPr>
              <a:t>low-key-lighting</a:t>
            </a:r>
            <a:r>
              <a:rPr lang="en-GB" dirty="0"/>
              <a:t>, Luther is shown as a dangerous force who is playing by his own rules to solve the current case. Presenting the lead detective as a </a:t>
            </a:r>
            <a:r>
              <a:rPr lang="en-GB" dirty="0">
                <a:solidFill>
                  <a:srgbClr val="FF0000"/>
                </a:solidFill>
              </a:rPr>
              <a:t>powerful maverick </a:t>
            </a:r>
            <a:r>
              <a:rPr lang="en-GB" dirty="0"/>
              <a:t>is a </a:t>
            </a:r>
            <a:r>
              <a:rPr lang="en-GB" dirty="0">
                <a:solidFill>
                  <a:srgbClr val="FF0000"/>
                </a:solidFill>
              </a:rPr>
              <a:t>classic convention of crime drama. </a:t>
            </a:r>
          </a:p>
        </p:txBody>
      </p:sp>
    </p:spTree>
    <p:extLst>
      <p:ext uri="{BB962C8B-B14F-4D97-AF65-F5344CB8AC3E}">
        <p14:creationId xmlns:p14="http://schemas.microsoft.com/office/powerpoint/2010/main" val="1241344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49731"/>
            <a:ext cx="8709217" cy="461665"/>
          </a:xfrm>
          <a:prstGeom prst="rect">
            <a:avLst/>
          </a:prstGeom>
        </p:spPr>
        <p:txBody>
          <a:bodyPr wrap="square">
            <a:spAutoFit/>
          </a:bodyPr>
          <a:lstStyle/>
          <a:p>
            <a:r>
              <a:rPr lang="en-GB" sz="2400" dirty="0"/>
              <a:t>Other shots and scenes in the opening sequence: </a:t>
            </a:r>
            <a:endParaRPr lang="en-GB" sz="2400" b="1" u="sng" dirty="0"/>
          </a:p>
        </p:txBody>
      </p:sp>
      <p:sp>
        <p:nvSpPr>
          <p:cNvPr id="2" name="TextBox 1"/>
          <p:cNvSpPr txBox="1"/>
          <p:nvPr/>
        </p:nvSpPr>
        <p:spPr>
          <a:xfrm>
            <a:off x="107504" y="908720"/>
            <a:ext cx="8759386" cy="2585323"/>
          </a:xfrm>
          <a:prstGeom prst="rect">
            <a:avLst/>
          </a:prstGeom>
          <a:noFill/>
        </p:spPr>
        <p:txBody>
          <a:bodyPr wrap="square" rtlCol="0">
            <a:spAutoFit/>
          </a:bodyPr>
          <a:lstStyle/>
          <a:p>
            <a:r>
              <a:rPr lang="en-GB" dirty="0">
                <a:solidFill>
                  <a:schemeClr val="bg2">
                    <a:lumMod val="10000"/>
                  </a:schemeClr>
                </a:solidFill>
              </a:rPr>
              <a:t>*Establishing shot of the abandoned factory + high key lighting + shot at night time– conventional setting for a crime drama: urban, dangerous, abandoned</a:t>
            </a:r>
          </a:p>
          <a:p>
            <a:endParaRPr lang="en-GB" dirty="0">
              <a:solidFill>
                <a:schemeClr val="bg2">
                  <a:lumMod val="10000"/>
                </a:schemeClr>
              </a:solidFill>
            </a:endParaRPr>
          </a:p>
          <a:p>
            <a:r>
              <a:rPr lang="en-GB" dirty="0">
                <a:solidFill>
                  <a:schemeClr val="bg2">
                    <a:lumMod val="10000"/>
                  </a:schemeClr>
                </a:solidFill>
              </a:rPr>
              <a:t>*Over the shoulder shot of Luther as he walks aggressively at pace – does this establish him like a criminal in </a:t>
            </a:r>
            <a:r>
              <a:rPr lang="en-GB">
                <a:solidFill>
                  <a:schemeClr val="bg2">
                    <a:lumMod val="10000"/>
                  </a:schemeClr>
                </a:solidFill>
              </a:rPr>
              <a:t>the opening</a:t>
            </a:r>
            <a:r>
              <a:rPr lang="en-GB" dirty="0">
                <a:solidFill>
                  <a:schemeClr val="bg2">
                    <a:lumMod val="10000"/>
                  </a:schemeClr>
                </a:solidFill>
              </a:rPr>
              <a:t>?  </a:t>
            </a:r>
          </a:p>
          <a:p>
            <a:endParaRPr lang="en-GB" dirty="0">
              <a:solidFill>
                <a:schemeClr val="bg2">
                  <a:lumMod val="10000"/>
                </a:schemeClr>
              </a:solidFill>
            </a:endParaRPr>
          </a:p>
          <a:p>
            <a:r>
              <a:rPr lang="en-GB" dirty="0">
                <a:solidFill>
                  <a:schemeClr val="bg2">
                    <a:lumMod val="10000"/>
                  </a:schemeClr>
                </a:solidFill>
              </a:rPr>
              <a:t>*Luther’s fellow officers are all in more formal dress than him</a:t>
            </a: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171311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Crime Drama Conventions</a:t>
            </a:r>
          </a:p>
        </p:txBody>
      </p:sp>
      <p:sp>
        <p:nvSpPr>
          <p:cNvPr id="3" name="Content Placeholder 2"/>
          <p:cNvSpPr>
            <a:spLocks noGrp="1"/>
          </p:cNvSpPr>
          <p:nvPr>
            <p:ph idx="1"/>
          </p:nvPr>
        </p:nvSpPr>
        <p:spPr/>
        <p:txBody>
          <a:bodyPr>
            <a:normAutofit/>
          </a:bodyPr>
          <a:lstStyle/>
          <a:p>
            <a:r>
              <a:rPr lang="en-GB" dirty="0">
                <a:solidFill>
                  <a:srgbClr val="FF0000"/>
                </a:solidFill>
              </a:rPr>
              <a:t>Typical</a:t>
            </a:r>
            <a:r>
              <a:rPr lang="en-GB" dirty="0"/>
              <a:t> Genre Conventions:</a:t>
            </a:r>
          </a:p>
          <a:p>
            <a:pPr marL="0" indent="0">
              <a:buNone/>
            </a:pPr>
            <a:r>
              <a:rPr lang="en-GB" u="sng" dirty="0"/>
              <a:t>White, male lead detective:</a:t>
            </a:r>
          </a:p>
          <a:p>
            <a:pPr marL="0" indent="0">
              <a:buNone/>
            </a:pPr>
            <a:endParaRPr lang="en-GB" b="1" u="sng" dirty="0"/>
          </a:p>
          <a:p>
            <a:pPr marL="0" indent="0">
              <a:buNone/>
            </a:pPr>
            <a:endParaRPr lang="en-GB" u="sng"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TextBox 3"/>
          <p:cNvSpPr txBox="1"/>
          <p:nvPr/>
        </p:nvSpPr>
        <p:spPr>
          <a:xfrm>
            <a:off x="251520" y="2924944"/>
            <a:ext cx="9361040" cy="3416320"/>
          </a:xfrm>
          <a:prstGeom prst="rect">
            <a:avLst/>
          </a:prstGeom>
          <a:noFill/>
        </p:spPr>
        <p:txBody>
          <a:bodyPr wrap="square" rtlCol="0">
            <a:spAutoFit/>
          </a:bodyPr>
          <a:lstStyle/>
          <a:p>
            <a:r>
              <a:rPr lang="en-GB" sz="2400" b="1" u="sng" dirty="0"/>
              <a:t>Remember – typical DCI conventions:</a:t>
            </a:r>
          </a:p>
          <a:p>
            <a:r>
              <a:rPr lang="en-GB" sz="2400" dirty="0"/>
              <a:t>-Middle-aged, white </a:t>
            </a:r>
          </a:p>
          <a:p>
            <a:r>
              <a:rPr lang="en-GB" sz="2400" dirty="0"/>
              <a:t>-’Hard cops’</a:t>
            </a:r>
          </a:p>
          <a:p>
            <a:r>
              <a:rPr lang="en-GB" sz="2400" dirty="0"/>
              <a:t>-Break the rules/mavericks/on the edge of the law </a:t>
            </a:r>
          </a:p>
          <a:p>
            <a:r>
              <a:rPr lang="en-GB" sz="2400" dirty="0"/>
              <a:t>-Somewhat aggressive – by any means necessary </a:t>
            </a:r>
          </a:p>
          <a:p>
            <a:r>
              <a:rPr lang="en-GB" sz="2400" dirty="0"/>
              <a:t>-Intelligent </a:t>
            </a:r>
          </a:p>
          <a:p>
            <a:r>
              <a:rPr lang="en-GB" sz="2400" dirty="0"/>
              <a:t>-Troubled – issues with: alcohol, relationships, addicted to the job etc.</a:t>
            </a:r>
          </a:p>
          <a:p>
            <a:endParaRPr lang="en-GB" sz="2400" dirty="0"/>
          </a:p>
          <a:p>
            <a:endParaRPr lang="en-GB" sz="2400" dirty="0"/>
          </a:p>
        </p:txBody>
      </p:sp>
    </p:spTree>
    <p:extLst>
      <p:ext uri="{BB962C8B-B14F-4D97-AF65-F5344CB8AC3E}">
        <p14:creationId xmlns:p14="http://schemas.microsoft.com/office/powerpoint/2010/main" val="395769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Crime Drama Conventions</a:t>
            </a:r>
          </a:p>
        </p:txBody>
      </p:sp>
      <p:sp>
        <p:nvSpPr>
          <p:cNvPr id="3" name="Content Placeholder 2"/>
          <p:cNvSpPr>
            <a:spLocks noGrp="1"/>
          </p:cNvSpPr>
          <p:nvPr>
            <p:ph idx="1"/>
          </p:nvPr>
        </p:nvSpPr>
        <p:spPr/>
        <p:txBody>
          <a:bodyPr>
            <a:normAutofit/>
          </a:bodyPr>
          <a:lstStyle/>
          <a:p>
            <a:r>
              <a:rPr lang="en-GB" dirty="0">
                <a:solidFill>
                  <a:srgbClr val="FF0000"/>
                </a:solidFill>
              </a:rPr>
              <a:t>Typical</a:t>
            </a:r>
            <a:r>
              <a:rPr lang="en-GB" dirty="0"/>
              <a:t> Genre Conventions:</a:t>
            </a:r>
          </a:p>
          <a:p>
            <a:pPr marL="0" indent="0">
              <a:buNone/>
            </a:pPr>
            <a:r>
              <a:rPr lang="en-GB" b="1" u="sng" dirty="0"/>
              <a:t>Minority characters </a:t>
            </a:r>
            <a:endParaRPr lang="en-GB" dirty="0"/>
          </a:p>
          <a:p>
            <a:pPr marL="0" indent="0">
              <a:buNone/>
            </a:pPr>
            <a:endParaRPr lang="en-GB" dirty="0"/>
          </a:p>
          <a:p>
            <a:pPr marL="0" indent="0">
              <a:buNone/>
            </a:pPr>
            <a:endParaRPr lang="en-GB" u="sng"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TextBox 3"/>
          <p:cNvSpPr txBox="1"/>
          <p:nvPr/>
        </p:nvSpPr>
        <p:spPr>
          <a:xfrm>
            <a:off x="251520" y="2924944"/>
            <a:ext cx="9361040" cy="646331"/>
          </a:xfrm>
          <a:prstGeom prst="rect">
            <a:avLst/>
          </a:prstGeom>
          <a:noFill/>
        </p:spPr>
        <p:txBody>
          <a:bodyPr wrap="square" rtlCol="0">
            <a:spAutoFit/>
          </a:bodyPr>
          <a:lstStyle/>
          <a:p>
            <a:endParaRPr lang="en-GB" dirty="0"/>
          </a:p>
          <a:p>
            <a:endParaRPr lang="en-GB" dirty="0"/>
          </a:p>
        </p:txBody>
      </p:sp>
      <p:sp>
        <p:nvSpPr>
          <p:cNvPr id="5" name="Rectangle 4"/>
          <p:cNvSpPr/>
          <p:nvPr/>
        </p:nvSpPr>
        <p:spPr>
          <a:xfrm>
            <a:off x="467544" y="2924944"/>
            <a:ext cx="7704856" cy="2554545"/>
          </a:xfrm>
          <a:prstGeom prst="rect">
            <a:avLst/>
          </a:prstGeom>
        </p:spPr>
        <p:txBody>
          <a:bodyPr wrap="square">
            <a:spAutoFit/>
          </a:bodyPr>
          <a:lstStyle/>
          <a:p>
            <a:r>
              <a:rPr lang="en-GB" sz="3200" dirty="0"/>
              <a:t>-Traditionally on the wrong side of the law.</a:t>
            </a:r>
          </a:p>
          <a:p>
            <a:r>
              <a:rPr lang="en-GB" sz="3200" dirty="0"/>
              <a:t>-Black, inner city males often dressed in hoodies/dark clothes and aggressive </a:t>
            </a:r>
          </a:p>
          <a:p>
            <a:r>
              <a:rPr lang="en-GB" sz="3200" dirty="0"/>
              <a:t>-Generally lack of representation – in the Sweeney episode 1 a solely white cast </a:t>
            </a:r>
          </a:p>
        </p:txBody>
      </p:sp>
    </p:spTree>
    <p:extLst>
      <p:ext uri="{BB962C8B-B14F-4D97-AF65-F5344CB8AC3E}">
        <p14:creationId xmlns:p14="http://schemas.microsoft.com/office/powerpoint/2010/main" val="37355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Crime Drama Conventions</a:t>
            </a:r>
          </a:p>
        </p:txBody>
      </p:sp>
      <p:sp>
        <p:nvSpPr>
          <p:cNvPr id="3" name="Content Placeholder 2"/>
          <p:cNvSpPr>
            <a:spLocks noGrp="1"/>
          </p:cNvSpPr>
          <p:nvPr>
            <p:ph idx="1"/>
          </p:nvPr>
        </p:nvSpPr>
        <p:spPr/>
        <p:txBody>
          <a:bodyPr>
            <a:normAutofit/>
          </a:bodyPr>
          <a:lstStyle/>
          <a:p>
            <a:r>
              <a:rPr lang="en-GB" dirty="0">
                <a:solidFill>
                  <a:srgbClr val="FF0000"/>
                </a:solidFill>
              </a:rPr>
              <a:t>Typical</a:t>
            </a:r>
            <a:r>
              <a:rPr lang="en-GB" dirty="0"/>
              <a:t> Genre Conventions:</a:t>
            </a:r>
          </a:p>
          <a:p>
            <a:pPr marL="0" indent="0">
              <a:buNone/>
            </a:pPr>
            <a:r>
              <a:rPr lang="en-GB" b="1" u="sng" dirty="0"/>
              <a:t>Boss/Superior</a:t>
            </a:r>
          </a:p>
          <a:p>
            <a:pPr marL="0" indent="0">
              <a:buNone/>
            </a:pPr>
            <a:endParaRPr lang="en-GB" u="sng"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TextBox 3"/>
          <p:cNvSpPr txBox="1"/>
          <p:nvPr/>
        </p:nvSpPr>
        <p:spPr>
          <a:xfrm>
            <a:off x="251520" y="2924944"/>
            <a:ext cx="9361040" cy="2862322"/>
          </a:xfrm>
          <a:prstGeom prst="rect">
            <a:avLst/>
          </a:prstGeom>
          <a:noFill/>
        </p:spPr>
        <p:txBody>
          <a:bodyPr wrap="square" rtlCol="0">
            <a:spAutoFit/>
          </a:bodyPr>
          <a:lstStyle/>
          <a:p>
            <a:r>
              <a:rPr lang="en-GB" sz="2400" b="1" u="sng" dirty="0"/>
              <a:t>Remember – typical DSU/superior conventions </a:t>
            </a:r>
          </a:p>
          <a:p>
            <a:r>
              <a:rPr lang="en-GB" sz="2400" dirty="0"/>
              <a:t>-White, male </a:t>
            </a:r>
          </a:p>
          <a:p>
            <a:r>
              <a:rPr lang="en-GB" sz="2400" dirty="0"/>
              <a:t>-Usually older or a lot younger than the DCI </a:t>
            </a:r>
          </a:p>
          <a:p>
            <a:r>
              <a:rPr lang="en-GB" sz="2400" dirty="0"/>
              <a:t>-Plays by the rules – has to answer to their superiors</a:t>
            </a:r>
          </a:p>
          <a:p>
            <a:r>
              <a:rPr lang="en-GB" sz="2400" dirty="0"/>
              <a:t>-Usually at odds/angry at the DCI for playing by their own rules</a:t>
            </a:r>
          </a:p>
          <a:p>
            <a:r>
              <a:rPr lang="en-GB" sz="2400" dirty="0"/>
              <a:t>-Will have the DCI’s back begrudgingly </a:t>
            </a:r>
          </a:p>
          <a:p>
            <a:endParaRPr lang="en-GB" dirty="0"/>
          </a:p>
          <a:p>
            <a:endParaRPr lang="en-GB" dirty="0"/>
          </a:p>
        </p:txBody>
      </p:sp>
    </p:spTree>
    <p:extLst>
      <p:ext uri="{BB962C8B-B14F-4D97-AF65-F5344CB8AC3E}">
        <p14:creationId xmlns:p14="http://schemas.microsoft.com/office/powerpoint/2010/main" val="247212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Crime Drama Conventions</a:t>
            </a:r>
          </a:p>
        </p:txBody>
      </p:sp>
      <p:sp>
        <p:nvSpPr>
          <p:cNvPr id="3" name="Content Placeholder 2"/>
          <p:cNvSpPr>
            <a:spLocks noGrp="1"/>
          </p:cNvSpPr>
          <p:nvPr>
            <p:ph idx="1"/>
          </p:nvPr>
        </p:nvSpPr>
        <p:spPr/>
        <p:txBody>
          <a:bodyPr>
            <a:normAutofit/>
          </a:bodyPr>
          <a:lstStyle/>
          <a:p>
            <a:r>
              <a:rPr lang="en-GB" dirty="0">
                <a:solidFill>
                  <a:srgbClr val="FF0000"/>
                </a:solidFill>
              </a:rPr>
              <a:t>Typical</a:t>
            </a:r>
            <a:r>
              <a:rPr lang="en-GB" dirty="0"/>
              <a:t> Genre Conventions:</a:t>
            </a:r>
          </a:p>
          <a:p>
            <a:pPr marL="0" indent="0">
              <a:buNone/>
            </a:pPr>
            <a:r>
              <a:rPr lang="en-GB" b="1" u="sng" dirty="0"/>
              <a:t>Female characters </a:t>
            </a:r>
            <a:endParaRPr lang="en-GB" dirty="0"/>
          </a:p>
          <a:p>
            <a:pPr marL="0" indent="0">
              <a:buNone/>
            </a:pPr>
            <a:endParaRPr lang="en-GB" u="sng"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TextBox 3"/>
          <p:cNvSpPr txBox="1"/>
          <p:nvPr/>
        </p:nvSpPr>
        <p:spPr>
          <a:xfrm>
            <a:off x="251520" y="2924944"/>
            <a:ext cx="9361040" cy="646331"/>
          </a:xfrm>
          <a:prstGeom prst="rect">
            <a:avLst/>
          </a:prstGeom>
          <a:noFill/>
        </p:spPr>
        <p:txBody>
          <a:bodyPr wrap="square" rtlCol="0">
            <a:spAutoFit/>
          </a:bodyPr>
          <a:lstStyle/>
          <a:p>
            <a:endParaRPr lang="en-GB" dirty="0"/>
          </a:p>
          <a:p>
            <a:endParaRPr lang="en-GB" dirty="0"/>
          </a:p>
        </p:txBody>
      </p:sp>
      <p:sp>
        <p:nvSpPr>
          <p:cNvPr id="5" name="Rectangle 4"/>
          <p:cNvSpPr/>
          <p:nvPr/>
        </p:nvSpPr>
        <p:spPr>
          <a:xfrm>
            <a:off x="611560" y="2780928"/>
            <a:ext cx="8136904" cy="4031873"/>
          </a:xfrm>
          <a:prstGeom prst="rect">
            <a:avLst/>
          </a:prstGeom>
        </p:spPr>
        <p:txBody>
          <a:bodyPr wrap="square">
            <a:spAutoFit/>
          </a:bodyPr>
          <a:lstStyle/>
          <a:p>
            <a:pPr>
              <a:buFontTx/>
              <a:buChar char="-"/>
            </a:pPr>
            <a:r>
              <a:rPr lang="en-GB" sz="3200" dirty="0"/>
              <a:t>Traditionally in crime dramas women have two roles:</a:t>
            </a:r>
          </a:p>
          <a:p>
            <a:pPr marL="514350" indent="-514350">
              <a:buAutoNum type="arabicPeriod"/>
            </a:pPr>
            <a:r>
              <a:rPr lang="en-GB" sz="3200" dirty="0"/>
              <a:t>Femme Fatale – the alluring, sexualised, super intelligent ‘love interest’ who will double cross the lead detective</a:t>
            </a:r>
          </a:p>
          <a:p>
            <a:pPr marL="514350" indent="-514350">
              <a:buAutoNum type="arabicPeriod"/>
            </a:pPr>
            <a:r>
              <a:rPr lang="en-GB" sz="3200" dirty="0"/>
              <a:t>The victim – the princess that needs to be constantly saved from danger by the male, ‘hero’ detective. </a:t>
            </a:r>
          </a:p>
        </p:txBody>
      </p:sp>
    </p:spTree>
    <p:extLst>
      <p:ext uri="{BB962C8B-B14F-4D97-AF65-F5344CB8AC3E}">
        <p14:creationId xmlns:p14="http://schemas.microsoft.com/office/powerpoint/2010/main" val="16020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Crime Drama Conventions</a:t>
            </a:r>
          </a:p>
        </p:txBody>
      </p:sp>
      <p:sp>
        <p:nvSpPr>
          <p:cNvPr id="3" name="Content Placeholder 2"/>
          <p:cNvSpPr>
            <a:spLocks noGrp="1"/>
          </p:cNvSpPr>
          <p:nvPr>
            <p:ph idx="1"/>
          </p:nvPr>
        </p:nvSpPr>
        <p:spPr/>
        <p:txBody>
          <a:bodyPr>
            <a:normAutofit/>
          </a:bodyPr>
          <a:lstStyle/>
          <a:p>
            <a:r>
              <a:rPr lang="en-GB" dirty="0">
                <a:solidFill>
                  <a:srgbClr val="FF0000"/>
                </a:solidFill>
              </a:rPr>
              <a:t>Luther’s</a:t>
            </a:r>
            <a:r>
              <a:rPr lang="en-GB" dirty="0"/>
              <a:t> Genre Conventions:</a:t>
            </a:r>
          </a:p>
          <a:p>
            <a:pPr marL="0" indent="0">
              <a:buNone/>
            </a:pPr>
            <a:r>
              <a:rPr lang="en-GB" u="sng" dirty="0"/>
              <a:t>White, male lead detective:</a:t>
            </a:r>
          </a:p>
          <a:p>
            <a:pPr marL="0" indent="0">
              <a:buNone/>
            </a:pPr>
            <a:endParaRPr lang="en-GB" b="1" u="sng" dirty="0"/>
          </a:p>
          <a:p>
            <a:pPr marL="0" indent="0">
              <a:buNone/>
            </a:pPr>
            <a:endParaRPr lang="en-GB" u="sng"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TextBox 3"/>
          <p:cNvSpPr txBox="1"/>
          <p:nvPr/>
        </p:nvSpPr>
        <p:spPr>
          <a:xfrm>
            <a:off x="251520" y="2924944"/>
            <a:ext cx="9361040" cy="3416320"/>
          </a:xfrm>
          <a:prstGeom prst="rect">
            <a:avLst/>
          </a:prstGeom>
          <a:noFill/>
        </p:spPr>
        <p:txBody>
          <a:bodyPr wrap="square" rtlCol="0">
            <a:spAutoFit/>
          </a:bodyPr>
          <a:lstStyle/>
          <a:p>
            <a:r>
              <a:rPr lang="en-GB" sz="2400" dirty="0"/>
              <a:t>-</a:t>
            </a:r>
            <a:r>
              <a:rPr lang="en-GB" sz="2400" dirty="0">
                <a:solidFill>
                  <a:srgbClr val="FF0000"/>
                </a:solidFill>
              </a:rPr>
              <a:t>Black</a:t>
            </a:r>
            <a:r>
              <a:rPr lang="en-GB" sz="2400" dirty="0"/>
              <a:t>, middle-aged</a:t>
            </a:r>
          </a:p>
          <a:p>
            <a:r>
              <a:rPr lang="en-GB" sz="2400" dirty="0"/>
              <a:t>-’Hard cop’</a:t>
            </a:r>
          </a:p>
          <a:p>
            <a:r>
              <a:rPr lang="en-GB" sz="2400" dirty="0"/>
              <a:t>-Break the rules/mavericks/on the edge of the law </a:t>
            </a:r>
          </a:p>
          <a:p>
            <a:r>
              <a:rPr lang="en-GB" sz="2400" dirty="0"/>
              <a:t>-Somewhat aggressive – by any means necessary </a:t>
            </a:r>
            <a:r>
              <a:rPr lang="en-GB" sz="2400" dirty="0">
                <a:solidFill>
                  <a:srgbClr val="FF0000"/>
                </a:solidFill>
              </a:rPr>
              <a:t>(does this present Luther is a more negative light because of his race?)</a:t>
            </a:r>
          </a:p>
          <a:p>
            <a:r>
              <a:rPr lang="en-GB" sz="2400" dirty="0"/>
              <a:t>-Intelligent </a:t>
            </a:r>
          </a:p>
          <a:p>
            <a:r>
              <a:rPr lang="en-GB" sz="2400" dirty="0"/>
              <a:t>-Troubled – issues with: alcohol, relationships, addicted to the job etc.</a:t>
            </a:r>
          </a:p>
          <a:p>
            <a:endParaRPr lang="en-GB" sz="2400" dirty="0"/>
          </a:p>
          <a:p>
            <a:endParaRPr lang="en-GB" sz="2400" dirty="0"/>
          </a:p>
        </p:txBody>
      </p:sp>
    </p:spTree>
    <p:extLst>
      <p:ext uri="{BB962C8B-B14F-4D97-AF65-F5344CB8AC3E}">
        <p14:creationId xmlns:p14="http://schemas.microsoft.com/office/powerpoint/2010/main" val="244569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Crime Drama Conventions</a:t>
            </a:r>
          </a:p>
        </p:txBody>
      </p:sp>
      <p:sp>
        <p:nvSpPr>
          <p:cNvPr id="3" name="Content Placeholder 2"/>
          <p:cNvSpPr>
            <a:spLocks noGrp="1"/>
          </p:cNvSpPr>
          <p:nvPr>
            <p:ph idx="1"/>
          </p:nvPr>
        </p:nvSpPr>
        <p:spPr/>
        <p:txBody>
          <a:bodyPr>
            <a:normAutofit/>
          </a:bodyPr>
          <a:lstStyle/>
          <a:p>
            <a:r>
              <a:rPr lang="en-GB" dirty="0">
                <a:solidFill>
                  <a:srgbClr val="FF0000"/>
                </a:solidFill>
              </a:rPr>
              <a:t>Luther</a:t>
            </a:r>
            <a:r>
              <a:rPr lang="en-GB" dirty="0"/>
              <a:t> Genre Conventions:</a:t>
            </a:r>
          </a:p>
          <a:p>
            <a:pPr marL="0" indent="0">
              <a:buNone/>
            </a:pPr>
            <a:r>
              <a:rPr lang="en-GB" b="1" u="sng" dirty="0"/>
              <a:t>Boss/Superior</a:t>
            </a:r>
          </a:p>
          <a:p>
            <a:pPr marL="0" indent="0">
              <a:buNone/>
            </a:pPr>
            <a:endParaRPr lang="en-GB" u="sng"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TextBox 3"/>
          <p:cNvSpPr txBox="1"/>
          <p:nvPr/>
        </p:nvSpPr>
        <p:spPr>
          <a:xfrm>
            <a:off x="251520" y="2924944"/>
            <a:ext cx="9361040" cy="2862322"/>
          </a:xfrm>
          <a:prstGeom prst="rect">
            <a:avLst/>
          </a:prstGeom>
          <a:noFill/>
        </p:spPr>
        <p:txBody>
          <a:bodyPr wrap="square" rtlCol="0">
            <a:spAutoFit/>
          </a:bodyPr>
          <a:lstStyle/>
          <a:p>
            <a:r>
              <a:rPr lang="en-GB" sz="2400" b="1" u="sng" dirty="0"/>
              <a:t>Remember – typical DSU/superior conventions </a:t>
            </a:r>
          </a:p>
          <a:p>
            <a:r>
              <a:rPr lang="en-GB" sz="2400" dirty="0"/>
              <a:t>-White, </a:t>
            </a:r>
            <a:r>
              <a:rPr lang="en-GB" sz="2400" dirty="0">
                <a:solidFill>
                  <a:srgbClr val="FF0000"/>
                </a:solidFill>
              </a:rPr>
              <a:t>female</a:t>
            </a:r>
          </a:p>
          <a:p>
            <a:r>
              <a:rPr lang="en-GB" sz="2400" dirty="0"/>
              <a:t>-Usually older or a lot younger than the DCI </a:t>
            </a:r>
          </a:p>
          <a:p>
            <a:r>
              <a:rPr lang="en-GB" sz="2400" dirty="0"/>
              <a:t>-Plays by the rules </a:t>
            </a:r>
            <a:r>
              <a:rPr lang="en-GB" sz="2400" dirty="0">
                <a:solidFill>
                  <a:srgbClr val="FF0000"/>
                </a:solidFill>
              </a:rPr>
              <a:t>(sort of?)– </a:t>
            </a:r>
            <a:r>
              <a:rPr lang="en-GB" sz="2400" dirty="0"/>
              <a:t>has to answer to their superiors</a:t>
            </a:r>
          </a:p>
          <a:p>
            <a:r>
              <a:rPr lang="en-GB" sz="2400" dirty="0"/>
              <a:t>-</a:t>
            </a:r>
            <a:r>
              <a:rPr lang="en-GB" sz="2400" dirty="0">
                <a:solidFill>
                  <a:srgbClr val="FF0000"/>
                </a:solidFill>
              </a:rPr>
              <a:t>Not really ‘at odds’ with Luther </a:t>
            </a:r>
          </a:p>
          <a:p>
            <a:r>
              <a:rPr lang="en-GB" sz="2400" dirty="0"/>
              <a:t>-</a:t>
            </a:r>
            <a:r>
              <a:rPr lang="en-GB" sz="2400" dirty="0">
                <a:solidFill>
                  <a:srgbClr val="FF0000"/>
                </a:solidFill>
              </a:rPr>
              <a:t>Has Luther’s back as she vouches for him to return </a:t>
            </a:r>
          </a:p>
          <a:p>
            <a:endParaRPr lang="en-GB" dirty="0"/>
          </a:p>
          <a:p>
            <a:endParaRPr lang="en-GB" dirty="0"/>
          </a:p>
        </p:txBody>
      </p:sp>
    </p:spTree>
    <p:extLst>
      <p:ext uri="{BB962C8B-B14F-4D97-AF65-F5344CB8AC3E}">
        <p14:creationId xmlns:p14="http://schemas.microsoft.com/office/powerpoint/2010/main" val="266662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Crime Drama Conventions</a:t>
            </a:r>
          </a:p>
        </p:txBody>
      </p:sp>
      <p:sp>
        <p:nvSpPr>
          <p:cNvPr id="3" name="Content Placeholder 2"/>
          <p:cNvSpPr>
            <a:spLocks noGrp="1"/>
          </p:cNvSpPr>
          <p:nvPr>
            <p:ph idx="1"/>
          </p:nvPr>
        </p:nvSpPr>
        <p:spPr/>
        <p:txBody>
          <a:bodyPr>
            <a:normAutofit/>
          </a:bodyPr>
          <a:lstStyle/>
          <a:p>
            <a:r>
              <a:rPr lang="en-GB" dirty="0">
                <a:solidFill>
                  <a:srgbClr val="FF0000"/>
                </a:solidFill>
              </a:rPr>
              <a:t>Luther</a:t>
            </a:r>
            <a:r>
              <a:rPr lang="en-GB" dirty="0"/>
              <a:t> Genre Conventions:</a:t>
            </a:r>
          </a:p>
          <a:p>
            <a:pPr marL="0" indent="0">
              <a:buNone/>
            </a:pPr>
            <a:r>
              <a:rPr lang="en-GB" b="1" u="sng" dirty="0"/>
              <a:t>Female characters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5" name="Rectangle 4"/>
          <p:cNvSpPr/>
          <p:nvPr/>
        </p:nvSpPr>
        <p:spPr>
          <a:xfrm>
            <a:off x="-36512" y="2875002"/>
            <a:ext cx="9217024" cy="2862322"/>
          </a:xfrm>
          <a:prstGeom prst="rect">
            <a:avLst/>
          </a:prstGeom>
        </p:spPr>
        <p:txBody>
          <a:bodyPr wrap="square">
            <a:spAutoFit/>
          </a:bodyPr>
          <a:lstStyle/>
          <a:p>
            <a:r>
              <a:rPr lang="en-GB" sz="2000" dirty="0"/>
              <a:t>DSU Rose Teller adheres to very few traditional genre conventions of  the female </a:t>
            </a:r>
          </a:p>
          <a:p>
            <a:r>
              <a:rPr lang="en-GB" sz="2000" dirty="0"/>
              <a:t>character(s).  Teller subverts the typical crime drama conventions by being the head of</a:t>
            </a:r>
          </a:p>
          <a:p>
            <a:r>
              <a:rPr lang="en-GB" sz="2000" dirty="0"/>
              <a:t>Luther’s unit and being a strong, independent member of the police force. She is neither a victim nor femme fatale stereotype. </a:t>
            </a:r>
          </a:p>
          <a:p>
            <a:r>
              <a:rPr lang="en-GB" sz="2000" dirty="0"/>
              <a:t>One </a:t>
            </a:r>
            <a:r>
              <a:rPr lang="en-GB" sz="2000" i="1" dirty="0"/>
              <a:t>minor </a:t>
            </a:r>
            <a:r>
              <a:rPr lang="en-GB" sz="2000" dirty="0"/>
              <a:t>way she conforms to traditional gender roles in crime drama is when she becomes the first to tend to the victim trapped in the wall. Here she, arguably, conforms to the ‘mother’ stereotype by helping the young victim. Similarly the fact that the victim is female is a typical convention of the crime drama genre, where the young girl appears helpless and needs saving. </a:t>
            </a:r>
          </a:p>
        </p:txBody>
      </p:sp>
    </p:spTree>
    <p:extLst>
      <p:ext uri="{BB962C8B-B14F-4D97-AF65-F5344CB8AC3E}">
        <p14:creationId xmlns:p14="http://schemas.microsoft.com/office/powerpoint/2010/main" val="342954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01" y="1700808"/>
            <a:ext cx="8837295"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893" y="116632"/>
            <a:ext cx="8822906" cy="1569660"/>
          </a:xfrm>
          <a:prstGeom prst="rect">
            <a:avLst/>
          </a:prstGeom>
        </p:spPr>
        <p:txBody>
          <a:bodyPr wrap="square">
            <a:spAutoFit/>
          </a:bodyPr>
          <a:lstStyle/>
          <a:p>
            <a:r>
              <a:rPr lang="en-GB" sz="2400" dirty="0"/>
              <a:t>-Identify and write down the shot type.</a:t>
            </a:r>
          </a:p>
          <a:p>
            <a:r>
              <a:rPr lang="en-GB" sz="2400" dirty="0"/>
              <a:t>-Identify and write the type of lighting used. </a:t>
            </a:r>
          </a:p>
          <a:p>
            <a:r>
              <a:rPr lang="en-GB" sz="2400" dirty="0"/>
              <a:t>-Write a single word on how the use of lighting presents John Luther.</a:t>
            </a:r>
          </a:p>
          <a:p>
            <a:r>
              <a:rPr lang="en-GB" sz="2400" dirty="0"/>
              <a:t>-Write a sentence on how the use of lighting presents John Luther.</a:t>
            </a:r>
          </a:p>
        </p:txBody>
      </p:sp>
      <p:sp>
        <p:nvSpPr>
          <p:cNvPr id="5" name="TextBox 4"/>
          <p:cNvSpPr txBox="1"/>
          <p:nvPr/>
        </p:nvSpPr>
        <p:spPr>
          <a:xfrm>
            <a:off x="7668344" y="6093296"/>
            <a:ext cx="1164165" cy="400110"/>
          </a:xfrm>
          <a:prstGeom prst="rect">
            <a:avLst/>
          </a:prstGeom>
          <a:noFill/>
        </p:spPr>
        <p:txBody>
          <a:bodyPr wrap="none" rtlCol="0">
            <a:spAutoFit/>
          </a:bodyPr>
          <a:lstStyle/>
          <a:p>
            <a:r>
              <a:rPr lang="en-GB" sz="2000" b="1" dirty="0">
                <a:solidFill>
                  <a:srgbClr val="FF0000"/>
                </a:solidFill>
              </a:rPr>
              <a:t>IMAGE 1 </a:t>
            </a:r>
          </a:p>
        </p:txBody>
      </p:sp>
    </p:spTree>
    <p:extLst>
      <p:ext uri="{BB962C8B-B14F-4D97-AF65-F5344CB8AC3E}">
        <p14:creationId xmlns:p14="http://schemas.microsoft.com/office/powerpoint/2010/main" val="3783800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1824</Words>
  <Application>Microsoft Macintosh PowerPoint</Application>
  <PresentationFormat>On-screen Show (4:3)</PresentationFormat>
  <Paragraphs>137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Crime Drama Conventions</vt:lpstr>
      <vt:lpstr>Crime Drama Conventions</vt:lpstr>
      <vt:lpstr>Crime Drama Conventions</vt:lpstr>
      <vt:lpstr>Crime Drama Conventions</vt:lpstr>
      <vt:lpstr>Crime Drama Conventions</vt:lpstr>
      <vt:lpstr>Crime Drama Conventions</vt:lpstr>
      <vt:lpstr>Crime Drama Conventions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Weydon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Barker</dc:creator>
  <cp:lastModifiedBy>Microsoft Office User</cp:lastModifiedBy>
  <cp:revision>55</cp:revision>
  <dcterms:created xsi:type="dcterms:W3CDTF">2020-11-13T09:37:52Z</dcterms:created>
  <dcterms:modified xsi:type="dcterms:W3CDTF">2021-04-21T15:19:04Z</dcterms:modified>
</cp:coreProperties>
</file>