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78" r:id="rId4"/>
    <p:sldId id="277" r:id="rId5"/>
    <p:sldId id="279"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26B734-11EE-4535-B019-742DB875E6D5}" v="41" dt="2021-05-05T09:31:08.72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7cbb2a8a-d70c-46f7-b697-0daa53490835" providerId="ADAL" clId="{1426B734-11EE-4535-B019-742DB875E6D5}"/>
    <pc:docChg chg="undo custSel addSld modSld">
      <pc:chgData name="Jonathan Sparshott" userId="7cbb2a8a-d70c-46f7-b697-0daa53490835" providerId="ADAL" clId="{1426B734-11EE-4535-B019-742DB875E6D5}" dt="2021-05-05T09:35:47.284" v="6582" actId="20577"/>
      <pc:docMkLst>
        <pc:docMk/>
      </pc:docMkLst>
      <pc:sldChg chg="addSp delSp modSp mod setBg">
        <pc:chgData name="Jonathan Sparshott" userId="7cbb2a8a-d70c-46f7-b697-0daa53490835" providerId="ADAL" clId="{1426B734-11EE-4535-B019-742DB875E6D5}" dt="2021-05-04T18:30:15.884" v="90" actId="207"/>
        <pc:sldMkLst>
          <pc:docMk/>
          <pc:sldMk cId="419175845" sldId="257"/>
        </pc:sldMkLst>
        <pc:spChg chg="mod">
          <ac:chgData name="Jonathan Sparshott" userId="7cbb2a8a-d70c-46f7-b697-0daa53490835" providerId="ADAL" clId="{1426B734-11EE-4535-B019-742DB875E6D5}" dt="2021-05-04T18:30:15.884" v="90" actId="207"/>
          <ac:spMkLst>
            <pc:docMk/>
            <pc:sldMk cId="419175845" sldId="257"/>
            <ac:spMk id="2" creationId="{00000000-0000-0000-0000-000000000000}"/>
          </ac:spMkLst>
        </pc:spChg>
        <pc:spChg chg="mod">
          <ac:chgData name="Jonathan Sparshott" userId="7cbb2a8a-d70c-46f7-b697-0daa53490835" providerId="ADAL" clId="{1426B734-11EE-4535-B019-742DB875E6D5}" dt="2021-05-04T18:29:58.020" v="88" actId="1076"/>
          <ac:spMkLst>
            <pc:docMk/>
            <pc:sldMk cId="419175845" sldId="257"/>
            <ac:spMk id="3" creationId="{00000000-0000-0000-0000-000000000000}"/>
          </ac:spMkLst>
        </pc:spChg>
        <pc:spChg chg="add del">
          <ac:chgData name="Jonathan Sparshott" userId="7cbb2a8a-d70c-46f7-b697-0daa53490835" providerId="ADAL" clId="{1426B734-11EE-4535-B019-742DB875E6D5}" dt="2021-05-04T18:28:48.898" v="20" actId="26606"/>
          <ac:spMkLst>
            <pc:docMk/>
            <pc:sldMk cId="419175845" sldId="257"/>
            <ac:spMk id="9" creationId="{E08D4B6A-8113-4DFB-B82E-B60CAC8E0A50}"/>
          </ac:spMkLst>
        </pc:spChg>
        <pc:spChg chg="add del">
          <ac:chgData name="Jonathan Sparshott" userId="7cbb2a8a-d70c-46f7-b697-0daa53490835" providerId="ADAL" clId="{1426B734-11EE-4535-B019-742DB875E6D5}" dt="2021-05-04T18:28:48.898" v="20" actId="26606"/>
          <ac:spMkLst>
            <pc:docMk/>
            <pc:sldMk cId="419175845" sldId="257"/>
            <ac:spMk id="11" creationId="{9822E561-F97C-4CBB-A9A6-A6BF6317BC84}"/>
          </ac:spMkLst>
        </pc:spChg>
        <pc:spChg chg="add del">
          <ac:chgData name="Jonathan Sparshott" userId="7cbb2a8a-d70c-46f7-b697-0daa53490835" providerId="ADAL" clId="{1426B734-11EE-4535-B019-742DB875E6D5}" dt="2021-05-04T18:28:48.898" v="20" actId="26606"/>
          <ac:spMkLst>
            <pc:docMk/>
            <pc:sldMk cId="419175845" sldId="257"/>
            <ac:spMk id="13" creationId="{B01B0E58-A5C8-4CDA-A2E0-35DF94E59857}"/>
          </ac:spMkLst>
        </pc:spChg>
        <pc:spChg chg="add del">
          <ac:chgData name="Jonathan Sparshott" userId="7cbb2a8a-d70c-46f7-b697-0daa53490835" providerId="ADAL" clId="{1426B734-11EE-4535-B019-742DB875E6D5}" dt="2021-05-04T18:28:44.035" v="17" actId="26606"/>
          <ac:spMkLst>
            <pc:docMk/>
            <pc:sldMk cId="419175845" sldId="257"/>
            <ac:spMk id="73" creationId="{4B526CBF-0AA4-49A9-B305-EE0AF3AF6D3C}"/>
          </ac:spMkLst>
        </pc:spChg>
        <pc:spChg chg="add">
          <ac:chgData name="Jonathan Sparshott" userId="7cbb2a8a-d70c-46f7-b697-0daa53490835" providerId="ADAL" clId="{1426B734-11EE-4535-B019-742DB875E6D5}" dt="2021-05-04T18:28:48.898" v="20" actId="26606"/>
          <ac:spMkLst>
            <pc:docMk/>
            <pc:sldMk cId="419175845" sldId="257"/>
            <ac:spMk id="77" creationId="{BEF873D1-568B-4D8E-AF50-0382A711402F}"/>
          </ac:spMkLst>
        </pc:spChg>
        <pc:spChg chg="add">
          <ac:chgData name="Jonathan Sparshott" userId="7cbb2a8a-d70c-46f7-b697-0daa53490835" providerId="ADAL" clId="{1426B734-11EE-4535-B019-742DB875E6D5}" dt="2021-05-04T18:28:48.898" v="20" actId="26606"/>
          <ac:spMkLst>
            <pc:docMk/>
            <pc:sldMk cId="419175845" sldId="257"/>
            <ac:spMk id="79" creationId="{9E51D150-D0BE-47A3-AA5B-3F71488E554E}"/>
          </ac:spMkLst>
        </pc:spChg>
        <pc:spChg chg="add">
          <ac:chgData name="Jonathan Sparshott" userId="7cbb2a8a-d70c-46f7-b697-0daa53490835" providerId="ADAL" clId="{1426B734-11EE-4535-B019-742DB875E6D5}" dt="2021-05-04T18:28:48.898" v="20" actId="26606"/>
          <ac:spMkLst>
            <pc:docMk/>
            <pc:sldMk cId="419175845" sldId="257"/>
            <ac:spMk id="81" creationId="{A3EC344B-E4D2-4F05-86FF-A2109058CFF9}"/>
          </ac:spMkLst>
        </pc:spChg>
        <pc:spChg chg="add del">
          <ac:chgData name="Jonathan Sparshott" userId="7cbb2a8a-d70c-46f7-b697-0daa53490835" providerId="ADAL" clId="{1426B734-11EE-4535-B019-742DB875E6D5}" dt="2021-05-04T18:28:48.883" v="19" actId="26606"/>
          <ac:spMkLst>
            <pc:docMk/>
            <pc:sldMk cId="419175845" sldId="257"/>
            <ac:spMk id="1030" creationId="{EECC1BA8-D744-4BAD-B3FB-227CB5EA7C10}"/>
          </ac:spMkLst>
        </pc:spChg>
        <pc:spChg chg="add">
          <ac:chgData name="Jonathan Sparshott" userId="7cbb2a8a-d70c-46f7-b697-0daa53490835" providerId="ADAL" clId="{1426B734-11EE-4535-B019-742DB875E6D5}" dt="2021-05-04T18:28:48.898" v="20" actId="26606"/>
          <ac:spMkLst>
            <pc:docMk/>
            <pc:sldMk cId="419175845" sldId="257"/>
            <ac:spMk id="1033" creationId="{5535DAA1-B7FB-41AB-BA45-ECFC99D82749}"/>
          </ac:spMkLst>
        </pc:spChg>
        <pc:spChg chg="add">
          <ac:chgData name="Jonathan Sparshott" userId="7cbb2a8a-d70c-46f7-b697-0daa53490835" providerId="ADAL" clId="{1426B734-11EE-4535-B019-742DB875E6D5}" dt="2021-05-04T18:28:48.898" v="20" actId="26606"/>
          <ac:spMkLst>
            <pc:docMk/>
            <pc:sldMk cId="419175845" sldId="257"/>
            <ac:spMk id="1034" creationId="{6D225CEC-19E5-40D0-B1CE-4E884C9C17D2}"/>
          </ac:spMkLst>
        </pc:spChg>
        <pc:grpChg chg="add del">
          <ac:chgData name="Jonathan Sparshott" userId="7cbb2a8a-d70c-46f7-b697-0daa53490835" providerId="ADAL" clId="{1426B734-11EE-4535-B019-742DB875E6D5}" dt="2021-05-04T18:28:44.035" v="17" actId="26606"/>
          <ac:grpSpMkLst>
            <pc:docMk/>
            <pc:sldMk cId="419175845" sldId="257"/>
            <ac:grpSpMk id="75" creationId="{CC8B5139-02E6-4DEA-9CCE-962CAF0AFBA0}"/>
          </ac:grpSpMkLst>
        </pc:grpChg>
        <pc:grpChg chg="add del">
          <ac:chgData name="Jonathan Sparshott" userId="7cbb2a8a-d70c-46f7-b697-0daa53490835" providerId="ADAL" clId="{1426B734-11EE-4535-B019-742DB875E6D5}" dt="2021-05-04T18:28:48.883" v="19" actId="26606"/>
          <ac:grpSpMkLst>
            <pc:docMk/>
            <pc:sldMk cId="419175845" sldId="257"/>
            <ac:grpSpMk id="1031" creationId="{7587C8C6-99DF-4425-A538-D09A9D1B3EF4}"/>
          </ac:grpSpMkLst>
        </pc:grpChg>
        <pc:picChg chg="add del mod">
          <ac:chgData name="Jonathan Sparshott" userId="7cbb2a8a-d70c-46f7-b697-0daa53490835" providerId="ADAL" clId="{1426B734-11EE-4535-B019-742DB875E6D5}" dt="2021-05-04T18:28:09.601" v="12" actId="478"/>
          <ac:picMkLst>
            <pc:docMk/>
            <pc:sldMk cId="419175845" sldId="257"/>
            <ac:picMk id="4" creationId="{6F24D011-A944-487A-B2EF-E289F7B1C997}"/>
          </ac:picMkLst>
        </pc:picChg>
        <pc:picChg chg="del">
          <ac:chgData name="Jonathan Sparshott" userId="7cbb2a8a-d70c-46f7-b697-0daa53490835" providerId="ADAL" clId="{1426B734-11EE-4535-B019-742DB875E6D5}" dt="2021-05-04T18:26:23.719" v="2" actId="478"/>
          <ac:picMkLst>
            <pc:docMk/>
            <pc:sldMk cId="419175845" sldId="257"/>
            <ac:picMk id="1026" creationId="{00000000-0000-0000-0000-000000000000}"/>
          </ac:picMkLst>
        </pc:picChg>
        <pc:picChg chg="add mod ord">
          <ac:chgData name="Jonathan Sparshott" userId="7cbb2a8a-d70c-46f7-b697-0daa53490835" providerId="ADAL" clId="{1426B734-11EE-4535-B019-742DB875E6D5}" dt="2021-05-04T18:28:48.898" v="20" actId="26606"/>
          <ac:picMkLst>
            <pc:docMk/>
            <pc:sldMk cId="419175845" sldId="257"/>
            <ac:picMk id="1028" creationId="{012238CC-6B21-4C8B-A906-AAD2A907E41B}"/>
          </ac:picMkLst>
        </pc:picChg>
      </pc:sldChg>
      <pc:sldChg chg="modSp mod modAnim">
        <pc:chgData name="Jonathan Sparshott" userId="7cbb2a8a-d70c-46f7-b697-0daa53490835" providerId="ADAL" clId="{1426B734-11EE-4535-B019-742DB875E6D5}" dt="2021-05-05T09:30:10.205" v="6551" actId="20577"/>
        <pc:sldMkLst>
          <pc:docMk/>
          <pc:sldMk cId="3937846790" sldId="276"/>
        </pc:sldMkLst>
        <pc:spChg chg="mod">
          <ac:chgData name="Jonathan Sparshott" userId="7cbb2a8a-d70c-46f7-b697-0daa53490835" providerId="ADAL" clId="{1426B734-11EE-4535-B019-742DB875E6D5}" dt="2021-05-04T18:36:11.279" v="104" actId="207"/>
          <ac:spMkLst>
            <pc:docMk/>
            <pc:sldMk cId="3937846790" sldId="276"/>
            <ac:spMk id="2" creationId="{7962D2ED-A212-4926-AAD1-AF7830215D93}"/>
          </ac:spMkLst>
        </pc:spChg>
        <pc:graphicFrameChg chg="mod modGraphic">
          <ac:chgData name="Jonathan Sparshott" userId="7cbb2a8a-d70c-46f7-b697-0daa53490835" providerId="ADAL" clId="{1426B734-11EE-4535-B019-742DB875E6D5}" dt="2021-05-05T09:30:10.205" v="6551" actId="20577"/>
          <ac:graphicFrameMkLst>
            <pc:docMk/>
            <pc:sldMk cId="3937846790" sldId="276"/>
            <ac:graphicFrameMk id="4" creationId="{54ECCD1B-886E-4E3E-9990-D1FD75D0BC5B}"/>
          </ac:graphicFrameMkLst>
        </pc:graphicFrameChg>
      </pc:sldChg>
      <pc:sldChg chg="addSp delSp modSp mod">
        <pc:chgData name="Jonathan Sparshott" userId="7cbb2a8a-d70c-46f7-b697-0daa53490835" providerId="ADAL" clId="{1426B734-11EE-4535-B019-742DB875E6D5}" dt="2021-05-05T09:33:35.709" v="6563" actId="20577"/>
        <pc:sldMkLst>
          <pc:docMk/>
          <pc:sldMk cId="1423646292" sldId="277"/>
        </pc:sldMkLst>
        <pc:spChg chg="del">
          <ac:chgData name="Jonathan Sparshott" userId="7cbb2a8a-d70c-46f7-b697-0daa53490835" providerId="ADAL" clId="{1426B734-11EE-4535-B019-742DB875E6D5}" dt="2021-05-04T18:38:30.141" v="144" actId="478"/>
          <ac:spMkLst>
            <pc:docMk/>
            <pc:sldMk cId="1423646292" sldId="277"/>
            <ac:spMk id="2" creationId="{00000000-0000-0000-0000-000000000000}"/>
          </ac:spMkLst>
        </pc:spChg>
        <pc:spChg chg="del">
          <ac:chgData name="Jonathan Sparshott" userId="7cbb2a8a-d70c-46f7-b697-0daa53490835" providerId="ADAL" clId="{1426B734-11EE-4535-B019-742DB875E6D5}" dt="2021-05-04T18:38:21.660" v="142" actId="478"/>
          <ac:spMkLst>
            <pc:docMk/>
            <pc:sldMk cId="1423646292" sldId="277"/>
            <ac:spMk id="3" creationId="{00000000-0000-0000-0000-000000000000}"/>
          </ac:spMkLst>
        </pc:spChg>
        <pc:spChg chg="add mod">
          <ac:chgData name="Jonathan Sparshott" userId="7cbb2a8a-d70c-46f7-b697-0daa53490835" providerId="ADAL" clId="{1426B734-11EE-4535-B019-742DB875E6D5}" dt="2021-05-04T18:38:30.489" v="145"/>
          <ac:spMkLst>
            <pc:docMk/>
            <pc:sldMk cId="1423646292" sldId="277"/>
            <ac:spMk id="5" creationId="{46688EE7-9DAB-4DBA-81D9-BFC508D893FC}"/>
          </ac:spMkLst>
        </pc:spChg>
        <pc:graphicFrameChg chg="mod modGraphic">
          <ac:chgData name="Jonathan Sparshott" userId="7cbb2a8a-d70c-46f7-b697-0daa53490835" providerId="ADAL" clId="{1426B734-11EE-4535-B019-742DB875E6D5}" dt="2021-05-05T09:33:35.709" v="6563" actId="20577"/>
          <ac:graphicFrameMkLst>
            <pc:docMk/>
            <pc:sldMk cId="1423646292" sldId="277"/>
            <ac:graphicFrameMk id="4" creationId="{54ECCD1B-886E-4E3E-9990-D1FD75D0BC5B}"/>
          </ac:graphicFrameMkLst>
        </pc:graphicFrameChg>
      </pc:sldChg>
      <pc:sldChg chg="addSp delSp modSp add mod">
        <pc:chgData name="Jonathan Sparshott" userId="7cbb2a8a-d70c-46f7-b697-0daa53490835" providerId="ADAL" clId="{1426B734-11EE-4535-B019-742DB875E6D5}" dt="2021-05-05T09:31:15.351" v="6557" actId="114"/>
        <pc:sldMkLst>
          <pc:docMk/>
          <pc:sldMk cId="2953165523" sldId="278"/>
        </pc:sldMkLst>
        <pc:spChg chg="del">
          <ac:chgData name="Jonathan Sparshott" userId="7cbb2a8a-d70c-46f7-b697-0daa53490835" providerId="ADAL" clId="{1426B734-11EE-4535-B019-742DB875E6D5}" dt="2021-05-04T18:38:12.922" v="135" actId="478"/>
          <ac:spMkLst>
            <pc:docMk/>
            <pc:sldMk cId="2953165523" sldId="278"/>
            <ac:spMk id="2" creationId="{7962D2ED-A212-4926-AAD1-AF7830215D93}"/>
          </ac:spMkLst>
        </pc:spChg>
        <pc:spChg chg="add mod">
          <ac:chgData name="Jonathan Sparshott" userId="7cbb2a8a-d70c-46f7-b697-0daa53490835" providerId="ADAL" clId="{1426B734-11EE-4535-B019-742DB875E6D5}" dt="2021-05-04T18:38:13.231" v="136"/>
          <ac:spMkLst>
            <pc:docMk/>
            <pc:sldMk cId="2953165523" sldId="278"/>
            <ac:spMk id="5" creationId="{44424103-41D9-4790-9DE7-BE1E883F6CCF}"/>
          </ac:spMkLst>
        </pc:spChg>
        <pc:graphicFrameChg chg="mod modGraphic">
          <ac:chgData name="Jonathan Sparshott" userId="7cbb2a8a-d70c-46f7-b697-0daa53490835" providerId="ADAL" clId="{1426B734-11EE-4535-B019-742DB875E6D5}" dt="2021-05-05T09:31:15.351" v="6557" actId="114"/>
          <ac:graphicFrameMkLst>
            <pc:docMk/>
            <pc:sldMk cId="2953165523" sldId="278"/>
            <ac:graphicFrameMk id="4" creationId="{54ECCD1B-886E-4E3E-9990-D1FD75D0BC5B}"/>
          </ac:graphicFrameMkLst>
        </pc:graphicFrameChg>
      </pc:sldChg>
      <pc:sldChg chg="addSp delSp modSp add mod">
        <pc:chgData name="Jonathan Sparshott" userId="7cbb2a8a-d70c-46f7-b697-0daa53490835" providerId="ADAL" clId="{1426B734-11EE-4535-B019-742DB875E6D5}" dt="2021-05-05T09:35:47.284" v="6582" actId="20577"/>
        <pc:sldMkLst>
          <pc:docMk/>
          <pc:sldMk cId="2097406723" sldId="279"/>
        </pc:sldMkLst>
        <pc:spChg chg="del">
          <ac:chgData name="Jonathan Sparshott" userId="7cbb2a8a-d70c-46f7-b697-0daa53490835" providerId="ADAL" clId="{1426B734-11EE-4535-B019-742DB875E6D5}" dt="2021-05-04T18:38:47.431" v="155" actId="478"/>
          <ac:spMkLst>
            <pc:docMk/>
            <pc:sldMk cId="2097406723" sldId="279"/>
            <ac:spMk id="2" creationId="{00000000-0000-0000-0000-000000000000}"/>
          </ac:spMkLst>
        </pc:spChg>
        <pc:spChg chg="del">
          <ac:chgData name="Jonathan Sparshott" userId="7cbb2a8a-d70c-46f7-b697-0daa53490835" providerId="ADAL" clId="{1426B734-11EE-4535-B019-742DB875E6D5}" dt="2021-05-04T18:40:53.499" v="180" actId="478"/>
          <ac:spMkLst>
            <pc:docMk/>
            <pc:sldMk cId="2097406723" sldId="279"/>
            <ac:spMk id="3" creationId="{00000000-0000-0000-0000-000000000000}"/>
          </ac:spMkLst>
        </pc:spChg>
        <pc:spChg chg="add mod">
          <ac:chgData name="Jonathan Sparshott" userId="7cbb2a8a-d70c-46f7-b697-0daa53490835" providerId="ADAL" clId="{1426B734-11EE-4535-B019-742DB875E6D5}" dt="2021-05-04T18:38:47.889" v="156"/>
          <ac:spMkLst>
            <pc:docMk/>
            <pc:sldMk cId="2097406723" sldId="279"/>
            <ac:spMk id="5" creationId="{E8C444ED-284B-4605-A888-C57482E39512}"/>
          </ac:spMkLst>
        </pc:spChg>
        <pc:graphicFrameChg chg="mod modGraphic">
          <ac:chgData name="Jonathan Sparshott" userId="7cbb2a8a-d70c-46f7-b697-0daa53490835" providerId="ADAL" clId="{1426B734-11EE-4535-B019-742DB875E6D5}" dt="2021-05-05T09:35:47.284" v="6582" actId="20577"/>
          <ac:graphicFrameMkLst>
            <pc:docMk/>
            <pc:sldMk cId="2097406723" sldId="279"/>
            <ac:graphicFrameMk id="4" creationId="{54ECCD1B-886E-4E3E-9990-D1FD75D0BC5B}"/>
          </ac:graphicFrameMkLst>
        </pc:graphicFrameChg>
      </pc:sldChg>
      <pc:sldChg chg="addSp delSp modSp new mod">
        <pc:chgData name="Jonathan Sparshott" userId="7cbb2a8a-d70c-46f7-b697-0daa53490835" providerId="ADAL" clId="{1426B734-11EE-4535-B019-742DB875E6D5}" dt="2021-05-04T18:43:29.301" v="212" actId="20577"/>
        <pc:sldMkLst>
          <pc:docMk/>
          <pc:sldMk cId="1344437151" sldId="280"/>
        </pc:sldMkLst>
        <pc:spChg chg="mod">
          <ac:chgData name="Jonathan Sparshott" userId="7cbb2a8a-d70c-46f7-b697-0daa53490835" providerId="ADAL" clId="{1426B734-11EE-4535-B019-742DB875E6D5}" dt="2021-05-04T18:42:00.853" v="204" actId="20577"/>
          <ac:spMkLst>
            <pc:docMk/>
            <pc:sldMk cId="1344437151" sldId="280"/>
            <ac:spMk id="2" creationId="{412FEA90-065D-4FEC-9D54-A80C9A6B063D}"/>
          </ac:spMkLst>
        </pc:spChg>
        <pc:spChg chg="del">
          <ac:chgData name="Jonathan Sparshott" userId="7cbb2a8a-d70c-46f7-b697-0daa53490835" providerId="ADAL" clId="{1426B734-11EE-4535-B019-742DB875E6D5}" dt="2021-05-04T18:42:47.194" v="205" actId="478"/>
          <ac:spMkLst>
            <pc:docMk/>
            <pc:sldMk cId="1344437151" sldId="280"/>
            <ac:spMk id="3" creationId="{5F3478F2-D1F0-4564-BE26-E5F7F892A93A}"/>
          </ac:spMkLst>
        </pc:spChg>
        <pc:spChg chg="add mod">
          <ac:chgData name="Jonathan Sparshott" userId="7cbb2a8a-d70c-46f7-b697-0daa53490835" providerId="ADAL" clId="{1426B734-11EE-4535-B019-742DB875E6D5}" dt="2021-05-04T18:43:29.301" v="212" actId="20577"/>
          <ac:spMkLst>
            <pc:docMk/>
            <pc:sldMk cId="1344437151" sldId="280"/>
            <ac:spMk id="4" creationId="{98A251B9-A363-4033-9B4D-0A160B95F3D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05/05/2021</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054390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05/05/2021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34302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05/05/2021</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408093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05/05/2021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58482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05/05/2021</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930708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9E806-BE53-4896-9A43-1EE235B596D8}" type="datetimeFigureOut">
              <a:rPr lang="en-GB" smtClean="0"/>
              <a:t>05/05/2021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72496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9E806-BE53-4896-9A43-1EE235B596D8}" type="datetimeFigureOut">
              <a:rPr lang="en-GB" smtClean="0"/>
              <a:t>05/05/2021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3311888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9E806-BE53-4896-9A43-1EE235B596D8}" type="datetimeFigureOut">
              <a:rPr lang="en-GB" smtClean="0"/>
              <a:t>05/05/2021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6729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05/05/2021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795946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05/05/2021</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650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05/05/2021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91463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05/05/2021</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64317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72">
            <a:extLst>
              <a:ext uri="{FF2B5EF4-FFF2-40B4-BE49-F238E27FC236}">
                <a16:creationId xmlns:a16="http://schemas.microsoft.com/office/drawing/2014/main" id="{5535DAA1-B7FB-41AB-BA45-ECFC99D82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74">
            <a:extLst>
              <a:ext uri="{FF2B5EF4-FFF2-40B4-BE49-F238E27FC236}">
                <a16:creationId xmlns:a16="http://schemas.microsoft.com/office/drawing/2014/main" id="{6D225CEC-19E5-40D0-B1CE-4E884C9C1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BEF873D1-568B-4D8E-AF50-0382A7114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78">
            <a:extLst>
              <a:ext uri="{FF2B5EF4-FFF2-40B4-BE49-F238E27FC236}">
                <a16:creationId xmlns:a16="http://schemas.microsoft.com/office/drawing/2014/main" id="{9E51D150-D0BE-47A3-AA5B-3F71488E5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80">
            <a:extLst>
              <a:ext uri="{FF2B5EF4-FFF2-40B4-BE49-F238E27FC236}">
                <a16:creationId xmlns:a16="http://schemas.microsoft.com/office/drawing/2014/main" id="{A3EC344B-E4D2-4F05-86FF-A2109058C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199467"/>
            <a:ext cx="11296733" cy="21910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43249" y="4323466"/>
            <a:ext cx="4569452" cy="1943100"/>
          </a:xfrm>
        </p:spPr>
        <p:txBody>
          <a:bodyPr anchor="ctr">
            <a:normAutofit/>
          </a:bodyPr>
          <a:lstStyle/>
          <a:p>
            <a:pPr>
              <a:lnSpc>
                <a:spcPct val="90000"/>
              </a:lnSpc>
            </a:pPr>
            <a:r>
              <a:rPr lang="en-GB" sz="2500" dirty="0">
                <a:solidFill>
                  <a:schemeClr val="accent1">
                    <a:lumMod val="25000"/>
                    <a:lumOff val="75000"/>
                  </a:schemeClr>
                </a:solidFill>
              </a:rPr>
              <a:t>Roman Period Study </a:t>
            </a:r>
            <a:br>
              <a:rPr lang="en-GB" sz="2500" dirty="0">
                <a:solidFill>
                  <a:schemeClr val="accent1">
                    <a:lumMod val="25000"/>
                    <a:lumOff val="75000"/>
                  </a:schemeClr>
                </a:solidFill>
              </a:rPr>
            </a:br>
            <a:br>
              <a:rPr lang="en-GB" sz="2500" dirty="0">
                <a:solidFill>
                  <a:schemeClr val="accent1">
                    <a:lumMod val="25000"/>
                    <a:lumOff val="75000"/>
                  </a:schemeClr>
                </a:solidFill>
              </a:rPr>
            </a:br>
            <a:r>
              <a:rPr lang="en-GB" sz="2500" dirty="0">
                <a:solidFill>
                  <a:schemeClr val="accent1">
                    <a:lumMod val="25000"/>
                    <a:lumOff val="75000"/>
                  </a:schemeClr>
                </a:solidFill>
              </a:rPr>
              <a:t> The Julio </a:t>
            </a:r>
            <a:r>
              <a:rPr lang="en-GB" sz="2500" dirty="0" err="1">
                <a:solidFill>
                  <a:schemeClr val="accent1">
                    <a:lumMod val="25000"/>
                    <a:lumOff val="75000"/>
                  </a:schemeClr>
                </a:solidFill>
              </a:rPr>
              <a:t>Claudians</a:t>
            </a:r>
            <a:r>
              <a:rPr lang="en-GB" sz="2500" dirty="0">
                <a:solidFill>
                  <a:schemeClr val="accent1">
                    <a:lumMod val="25000"/>
                    <a:lumOff val="75000"/>
                  </a:schemeClr>
                </a:solidFill>
              </a:rPr>
              <a:t>, </a:t>
            </a:r>
            <a:br>
              <a:rPr lang="en-GB" sz="2500" dirty="0">
                <a:solidFill>
                  <a:schemeClr val="accent1">
                    <a:lumMod val="25000"/>
                    <a:lumOff val="75000"/>
                  </a:schemeClr>
                </a:solidFill>
              </a:rPr>
            </a:br>
            <a:r>
              <a:rPr lang="en-GB" sz="2500" dirty="0">
                <a:solidFill>
                  <a:schemeClr val="accent1">
                    <a:lumMod val="25000"/>
                    <a:lumOff val="75000"/>
                  </a:schemeClr>
                </a:solidFill>
              </a:rPr>
              <a:t>31 BC – 68 AD</a:t>
            </a:r>
          </a:p>
        </p:txBody>
      </p:sp>
      <p:sp>
        <p:nvSpPr>
          <p:cNvPr id="3" name="Subtitle 2"/>
          <p:cNvSpPr>
            <a:spLocks noGrp="1"/>
          </p:cNvSpPr>
          <p:nvPr>
            <p:ph type="subTitle" idx="1"/>
          </p:nvPr>
        </p:nvSpPr>
        <p:spPr>
          <a:xfrm>
            <a:off x="5209416" y="4582737"/>
            <a:ext cx="6202640" cy="1329805"/>
          </a:xfrm>
        </p:spPr>
        <p:txBody>
          <a:bodyPr anchor="ctr">
            <a:normAutofit/>
          </a:bodyPr>
          <a:lstStyle/>
          <a:p>
            <a:pPr>
              <a:lnSpc>
                <a:spcPct val="90000"/>
              </a:lnSpc>
            </a:pPr>
            <a:r>
              <a:rPr lang="en-GB" sz="2000" dirty="0">
                <a:solidFill>
                  <a:srgbClr val="EBEBEB"/>
                </a:solidFill>
              </a:rPr>
              <a:t>Key Debate 2: </a:t>
            </a:r>
          </a:p>
          <a:p>
            <a:pPr>
              <a:lnSpc>
                <a:spcPct val="90000"/>
              </a:lnSpc>
            </a:pPr>
            <a:r>
              <a:rPr lang="en-GB" sz="2000" i="1" dirty="0">
                <a:solidFill>
                  <a:srgbClr val="EBEBEB"/>
                </a:solidFill>
              </a:rPr>
              <a:t>The Characters of Tiberius, Gaius, Claudius and Nero? </a:t>
            </a:r>
          </a:p>
        </p:txBody>
      </p:sp>
      <p:pic>
        <p:nvPicPr>
          <p:cNvPr id="1028" name="Picture 4" descr="See the source image">
            <a:extLst>
              <a:ext uri="{FF2B5EF4-FFF2-40B4-BE49-F238E27FC236}">
                <a16:creationId xmlns:a16="http://schemas.microsoft.com/office/drawing/2014/main" id="{012238CC-6B21-4C8B-A906-AAD2A907E4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6660"/>
          <a:stretch/>
        </p:blipFill>
        <p:spPr bwMode="auto">
          <a:xfrm>
            <a:off x="446532" y="599725"/>
            <a:ext cx="11292143" cy="3557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7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noAutofit/>
          </a:bodyPr>
          <a:lstStyle/>
          <a:p>
            <a:r>
              <a:rPr lang="en-GB" sz="2400" dirty="0">
                <a:solidFill>
                  <a:schemeClr val="accent1">
                    <a:lumMod val="25000"/>
                    <a:lumOff val="75000"/>
                  </a:schemeClr>
                </a:solidFill>
              </a:rPr>
              <a:t>Key Debate 2 – The Characters of Tiberius, Gaius, Claudius and Nero</a:t>
            </a:r>
            <a:br>
              <a:rPr lang="en-GB" sz="2400" dirty="0">
                <a:solidFill>
                  <a:schemeClr val="accent1">
                    <a:lumMod val="25000"/>
                    <a:lumOff val="75000"/>
                  </a:schemeClr>
                </a:solidFill>
              </a:rPr>
            </a:br>
            <a:endParaRPr lang="en-GB" sz="2400" dirty="0">
              <a:solidFill>
                <a:schemeClr val="accent1">
                  <a:lumMod val="25000"/>
                  <a:lumOff val="75000"/>
                </a:schemeClr>
              </a:solidFill>
            </a:endParaRPr>
          </a:p>
        </p:txBody>
      </p:sp>
      <p:graphicFrame>
        <p:nvGraphicFramePr>
          <p:cNvPr id="4" name="Content Placeholder 3">
            <a:extLst>
              <a:ext uri="{FF2B5EF4-FFF2-40B4-BE49-F238E27FC236}">
                <a16:creationId xmlns:a16="http://schemas.microsoft.com/office/drawing/2014/main" id="{54ECCD1B-886E-4E3E-9990-D1FD75D0BC5B}"/>
              </a:ext>
            </a:extLst>
          </p:cNvPr>
          <p:cNvGraphicFramePr>
            <a:graphicFrameLocks noGrp="1"/>
          </p:cNvGraphicFramePr>
          <p:nvPr>
            <p:ph idx="1"/>
            <p:extLst>
              <p:ext uri="{D42A27DB-BD31-4B8C-83A1-F6EECF244321}">
                <p14:modId xmlns:p14="http://schemas.microsoft.com/office/powerpoint/2010/main" val="2240046532"/>
              </p:ext>
            </p:extLst>
          </p:nvPr>
        </p:nvGraphicFramePr>
        <p:xfrm>
          <a:off x="443705" y="1915710"/>
          <a:ext cx="11304589" cy="4631334"/>
        </p:xfrm>
        <a:graphic>
          <a:graphicData uri="http://schemas.openxmlformats.org/drawingml/2006/table">
            <a:tbl>
              <a:tblPr firstRow="1" bandRow="1">
                <a:tableStyleId>{21E4AEA4-8DFA-4A89-87EB-49C32662AFE0}</a:tableStyleId>
              </a:tblPr>
              <a:tblGrid>
                <a:gridCol w="1884369">
                  <a:extLst>
                    <a:ext uri="{9D8B030D-6E8A-4147-A177-3AD203B41FA5}">
                      <a16:colId xmlns:a16="http://schemas.microsoft.com/office/drawing/2014/main" val="981235562"/>
                    </a:ext>
                  </a:extLst>
                </a:gridCol>
                <a:gridCol w="4710110">
                  <a:extLst>
                    <a:ext uri="{9D8B030D-6E8A-4147-A177-3AD203B41FA5}">
                      <a16:colId xmlns:a16="http://schemas.microsoft.com/office/drawing/2014/main" val="1527567533"/>
                    </a:ext>
                  </a:extLst>
                </a:gridCol>
                <a:gridCol w="4710110">
                  <a:extLst>
                    <a:ext uri="{9D8B030D-6E8A-4147-A177-3AD203B41FA5}">
                      <a16:colId xmlns:a16="http://schemas.microsoft.com/office/drawing/2014/main" val="534845320"/>
                    </a:ext>
                  </a:extLst>
                </a:gridCol>
              </a:tblGrid>
              <a:tr h="547014">
                <a:tc gridSpan="3">
                  <a:txBody>
                    <a:bodyPr/>
                    <a:lstStyle/>
                    <a:p>
                      <a:pPr algn="ctr"/>
                      <a:r>
                        <a:rPr lang="en-GB" dirty="0"/>
                        <a:t>TIBERIUS</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6131908"/>
                  </a:ext>
                </a:extLst>
              </a:tr>
              <a:tr h="322937">
                <a:tc>
                  <a:txBody>
                    <a:bodyPr/>
                    <a:lstStyle/>
                    <a:p>
                      <a:pPr algn="ctr"/>
                      <a:r>
                        <a:rPr lang="en-GB" dirty="0"/>
                        <a:t>Character</a:t>
                      </a:r>
                      <a:endParaRPr lang="en-GB" b="1" i="1" dirty="0"/>
                    </a:p>
                  </a:txBody>
                  <a:tcPr anchor="ctr"/>
                </a:tc>
                <a:tc>
                  <a:txBody>
                    <a:bodyPr/>
                    <a:lstStyle/>
                    <a:p>
                      <a:pPr algn="ctr"/>
                      <a:r>
                        <a:rPr lang="en-GB" dirty="0"/>
                        <a:t>Support </a:t>
                      </a:r>
                      <a:endParaRPr lang="en-GB" b="1" i="1" dirty="0"/>
                    </a:p>
                  </a:txBody>
                  <a:tcPr anchor="ctr"/>
                </a:tc>
                <a:tc>
                  <a:txBody>
                    <a:bodyPr/>
                    <a:lstStyle/>
                    <a:p>
                      <a:pPr algn="ctr"/>
                      <a:r>
                        <a:rPr lang="en-GB" dirty="0"/>
                        <a:t>Challenge</a:t>
                      </a:r>
                      <a:endParaRPr lang="en-GB" b="1" i="1" dirty="0"/>
                    </a:p>
                  </a:txBody>
                  <a:tcPr anchor="ctr"/>
                </a:tc>
                <a:extLst>
                  <a:ext uri="{0D108BD9-81ED-4DB2-BD59-A6C34878D82A}">
                    <a16:rowId xmlns:a16="http://schemas.microsoft.com/office/drawing/2014/main" val="1935858450"/>
                  </a:ext>
                </a:extLst>
              </a:tr>
              <a:tr h="721255">
                <a:tc>
                  <a:txBody>
                    <a:bodyPr/>
                    <a:lstStyle/>
                    <a:p>
                      <a:pPr marL="0" indent="0" algn="ctr">
                        <a:buFont typeface="Arial" panose="020B0604020202020204" pitchFamily="34" charset="0"/>
                        <a:buNone/>
                      </a:pPr>
                      <a:endParaRPr lang="en-GB" dirty="0"/>
                    </a:p>
                    <a:p>
                      <a:pPr marL="285750" indent="-285750" algn="l">
                        <a:buFont typeface="Arial" panose="020B0604020202020204" pitchFamily="34" charset="0"/>
                        <a:buChar char="•"/>
                      </a:pPr>
                      <a:r>
                        <a:rPr lang="en-GB" dirty="0">
                          <a:solidFill>
                            <a:srgbClr val="002060"/>
                          </a:solidFill>
                        </a:rPr>
                        <a:t>Introvert and distant</a:t>
                      </a:r>
                    </a:p>
                    <a:p>
                      <a:pPr marL="285750" indent="-285750" algn="l">
                        <a:buFont typeface="Arial" panose="020B0604020202020204" pitchFamily="34" charset="0"/>
                        <a:buChar char="•"/>
                      </a:pPr>
                      <a:endParaRPr lang="en-GB" dirty="0">
                        <a:solidFill>
                          <a:srgbClr val="002060"/>
                        </a:solidFill>
                      </a:endParaRPr>
                    </a:p>
                    <a:p>
                      <a:pPr marL="285750" indent="-285750" algn="l">
                        <a:buFont typeface="Arial" panose="020B0604020202020204" pitchFamily="34" charset="0"/>
                        <a:buChar char="•"/>
                      </a:pPr>
                      <a:r>
                        <a:rPr lang="en-GB" dirty="0">
                          <a:solidFill>
                            <a:srgbClr val="002060"/>
                          </a:solidFill>
                        </a:rPr>
                        <a:t>Cold and paranoid</a:t>
                      </a:r>
                    </a:p>
                    <a:p>
                      <a:pPr marL="285750" indent="-285750" algn="l">
                        <a:buFont typeface="Arial" panose="020B0604020202020204" pitchFamily="34" charset="0"/>
                        <a:buChar char="•"/>
                      </a:pPr>
                      <a:endParaRPr lang="en-GB" dirty="0">
                        <a:solidFill>
                          <a:srgbClr val="002060"/>
                        </a:solidFill>
                      </a:endParaRPr>
                    </a:p>
                    <a:p>
                      <a:pPr marL="285750" indent="-285750" algn="l">
                        <a:buFont typeface="Arial" panose="020B0604020202020204" pitchFamily="34" charset="0"/>
                        <a:buChar char="•"/>
                      </a:pPr>
                      <a:r>
                        <a:rPr lang="en-GB" dirty="0">
                          <a:solidFill>
                            <a:srgbClr val="002060"/>
                          </a:solidFill>
                        </a:rPr>
                        <a:t>Brutal </a:t>
                      </a:r>
                    </a:p>
                  </a:txBody>
                  <a:tcPr anchor="ctr"/>
                </a:tc>
                <a:tc>
                  <a:txBody>
                    <a:bodyPr/>
                    <a:lstStyle/>
                    <a:p>
                      <a:pPr marL="285750" indent="-285750" algn="l">
                        <a:buFont typeface="Arial" panose="020B0604020202020204" pitchFamily="34" charset="0"/>
                        <a:buChar char="•"/>
                      </a:pPr>
                      <a:r>
                        <a:rPr lang="en-GB" sz="1400" b="1" dirty="0"/>
                        <a:t>Role</a:t>
                      </a:r>
                      <a:r>
                        <a:rPr lang="en-GB" sz="1400" b="1" baseline="0" dirty="0"/>
                        <a:t> in the treason trials </a:t>
                      </a:r>
                      <a:r>
                        <a:rPr lang="en-GB" sz="1400" b="0" baseline="0" dirty="0"/>
                        <a:t> - “</a:t>
                      </a:r>
                      <a:r>
                        <a:rPr lang="en-GB" sz="1400" kern="1200" dirty="0">
                          <a:solidFill>
                            <a:schemeClr val="dk1"/>
                          </a:solidFill>
                          <a:effectLst/>
                          <a:latin typeface="+mn-lt"/>
                          <a:ea typeface="+mn-ea"/>
                          <a:cs typeface="+mn-cs"/>
                        </a:rPr>
                        <a:t>Under Tiberius Caesar treason charges became so commonplace that they amounted to a form of national madness and cost the lives of more Roman citizens than any civil war” (Younger Seneca)</a:t>
                      </a:r>
                      <a:endParaRPr lang="en-GB" sz="1400" b="1" baseline="0" dirty="0"/>
                    </a:p>
                    <a:p>
                      <a:pPr marL="285750" indent="-285750" algn="l">
                        <a:buFont typeface="Arial" panose="020B0604020202020204" pitchFamily="34" charset="0"/>
                        <a:buChar char="•"/>
                      </a:pPr>
                      <a:r>
                        <a:rPr lang="en-GB" sz="1400" b="1" baseline="0" dirty="0"/>
                        <a:t>Leaving Rome for Capri </a:t>
                      </a:r>
                      <a:r>
                        <a:rPr lang="en-GB" sz="1400" b="0" baseline="0" dirty="0"/>
                        <a:t>– AD 26. Tiberius “let all of the affairs of state slide” (Suetonius)</a:t>
                      </a:r>
                    </a:p>
                    <a:p>
                      <a:pPr marL="285750" indent="-285750" algn="l">
                        <a:buFont typeface="Arial" panose="020B0604020202020204" pitchFamily="34" charset="0"/>
                        <a:buChar char="•"/>
                      </a:pPr>
                      <a:r>
                        <a:rPr lang="en-GB" sz="1400" b="1" baseline="0" dirty="0"/>
                        <a:t>Possible murder of relatives/rivals </a:t>
                      </a:r>
                      <a:r>
                        <a:rPr lang="en-GB" sz="1400" b="0" baseline="0" dirty="0"/>
                        <a:t>– Suetonius accuses Tiberius of ‘every sort of cruelty’ and that his savagery increased after the death of Sejanus </a:t>
                      </a:r>
                      <a:endParaRPr lang="en-GB" sz="1400" b="1" baseline="0" dirty="0"/>
                    </a:p>
                    <a:p>
                      <a:pPr marL="285750" indent="-285750" algn="l">
                        <a:buFont typeface="Arial" panose="020B0604020202020204" pitchFamily="34" charset="0"/>
                        <a:buChar char="•"/>
                      </a:pPr>
                      <a:r>
                        <a:rPr lang="en-GB" sz="1400" b="1" baseline="0" dirty="0"/>
                        <a:t>Poor relationship with the plebs </a:t>
                      </a:r>
                      <a:r>
                        <a:rPr lang="en-GB" sz="1400" baseline="0" dirty="0"/>
                        <a:t>– Romans shouted “to the Tiber with Tiberius” (</a:t>
                      </a:r>
                      <a:r>
                        <a:rPr lang="en-GB" sz="1400" baseline="0" dirty="0" err="1"/>
                        <a:t>Seutonius</a:t>
                      </a:r>
                      <a:r>
                        <a:rPr lang="en-GB" sz="1400" baseline="0" dirty="0"/>
                        <a:t>)</a:t>
                      </a:r>
                    </a:p>
                    <a:p>
                      <a:pPr marL="285750" indent="-285750" algn="l">
                        <a:buFont typeface="Arial" panose="020B0604020202020204" pitchFamily="34" charset="0"/>
                        <a:buChar char="•"/>
                      </a:pPr>
                      <a:r>
                        <a:rPr lang="en-GB" sz="1400" b="1" baseline="0" dirty="0"/>
                        <a:t>Failed to create as positive a relationship with he Senate as Augustus </a:t>
                      </a:r>
                      <a:r>
                        <a:rPr lang="en-GB" sz="1400" b="0" baseline="0" dirty="0"/>
                        <a:t>– Tacitus describes how the Senate became frustrated with Tiberius’ apparent reluctance to take power after Augustus and asked him what bit of the empire he wanted </a:t>
                      </a:r>
                      <a:endParaRPr lang="en-GB" sz="1400" b="1" dirty="0"/>
                    </a:p>
                  </a:txBody>
                  <a:tcPr anchor="ctr"/>
                </a:tc>
                <a:tc>
                  <a:txBody>
                    <a:bodyPr/>
                    <a:lstStyle/>
                    <a:p>
                      <a:pPr marL="285750" indent="-285750" algn="l">
                        <a:buFont typeface="Arial" panose="020B0604020202020204" pitchFamily="34" charset="0"/>
                        <a:buChar char="•"/>
                      </a:pPr>
                      <a:r>
                        <a:rPr lang="en-GB" sz="1400" b="1" dirty="0"/>
                        <a:t>Treason trials may have been led by others</a:t>
                      </a:r>
                      <a:r>
                        <a:rPr lang="en-GB" sz="1400" b="0" dirty="0"/>
                        <a:t> – Tacitus suggests that Sejanus manipulated Tiberius to leave Rome for Capri in AD 26 so that he could have sole power in Rome </a:t>
                      </a:r>
                      <a:endParaRPr lang="en-GB" sz="1400" b="1" dirty="0"/>
                    </a:p>
                    <a:p>
                      <a:pPr marL="285750" indent="-285750" algn="l">
                        <a:buFont typeface="Arial" panose="020B0604020202020204" pitchFamily="34" charset="0"/>
                        <a:buChar char="•"/>
                      </a:pPr>
                      <a:r>
                        <a:rPr lang="en-GB" sz="1400" b="1" dirty="0"/>
                        <a:t>Acted</a:t>
                      </a:r>
                      <a:r>
                        <a:rPr lang="en-GB" sz="1400" b="1" baseline="0" dirty="0"/>
                        <a:t> decisively when necessary </a:t>
                      </a:r>
                      <a:r>
                        <a:rPr lang="en-GB" sz="1400" baseline="0" dirty="0"/>
                        <a:t>– German mutinies: dispatched Germanicus and Drusus to deal with revolts in the army (Tacitus). Subdued the </a:t>
                      </a:r>
                      <a:r>
                        <a:rPr lang="en-GB" sz="1400" baseline="0" dirty="0" err="1"/>
                        <a:t>Tacfarinas</a:t>
                      </a:r>
                      <a:r>
                        <a:rPr lang="en-GB" sz="1400" baseline="0" dirty="0"/>
                        <a:t> revolt in North Africa, AD 15-24</a:t>
                      </a:r>
                    </a:p>
                    <a:p>
                      <a:pPr marL="285750" indent="-285750" algn="l">
                        <a:buFont typeface="Arial" panose="020B0604020202020204" pitchFamily="34" charset="0"/>
                        <a:buChar char="•"/>
                      </a:pPr>
                      <a:r>
                        <a:rPr lang="en-GB" sz="1400" b="1" baseline="0" dirty="0"/>
                        <a:t>Showed awareness and decisiveness with the removal of Sejanus</a:t>
                      </a:r>
                      <a:r>
                        <a:rPr lang="en-GB" sz="1400" b="0" baseline="0" dirty="0"/>
                        <a:t> – </a:t>
                      </a:r>
                      <a:r>
                        <a:rPr lang="en-GB" sz="1400" b="0" baseline="0" dirty="0" err="1"/>
                        <a:t>Dio</a:t>
                      </a:r>
                      <a:r>
                        <a:rPr lang="en-GB" sz="1400" b="0" baseline="0" dirty="0"/>
                        <a:t> explains how Sejanus’ power became too great (“off-shore monarch”) forcing Tiberius to act </a:t>
                      </a:r>
                    </a:p>
                    <a:p>
                      <a:pPr marL="285750" indent="-285750" algn="l">
                        <a:buFont typeface="Arial" panose="020B0604020202020204" pitchFamily="34" charset="0"/>
                        <a:buChar char="•"/>
                      </a:pPr>
                      <a:r>
                        <a:rPr lang="en-GB" sz="1400" b="1" baseline="0" dirty="0"/>
                        <a:t>Hostility of the sources </a:t>
                      </a:r>
                      <a:r>
                        <a:rPr lang="en-GB" sz="1400" b="0" baseline="0" dirty="0"/>
                        <a:t>– worth remembering that we have a number of critical sources e.g. Tacitus is critical of Tiberius for abusing absolute power, as is </a:t>
                      </a:r>
                      <a:r>
                        <a:rPr lang="en-GB" sz="1400" b="0" baseline="0" dirty="0" err="1"/>
                        <a:t>Dio</a:t>
                      </a:r>
                      <a:endParaRPr lang="en-GB" sz="1400" b="1" baseline="0" dirty="0"/>
                    </a:p>
                  </a:txBody>
                  <a:tcPr anchor="ctr"/>
                </a:tc>
                <a:extLst>
                  <a:ext uri="{0D108BD9-81ED-4DB2-BD59-A6C34878D82A}">
                    <a16:rowId xmlns:a16="http://schemas.microsoft.com/office/drawing/2014/main" val="3078383727"/>
                  </a:ext>
                </a:extLst>
              </a:tr>
            </a:tbl>
          </a:graphicData>
        </a:graphic>
      </p:graphicFrame>
    </p:spTree>
    <p:extLst>
      <p:ext uri="{BB962C8B-B14F-4D97-AF65-F5344CB8AC3E}">
        <p14:creationId xmlns:p14="http://schemas.microsoft.com/office/powerpoint/2010/main" val="393784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4ECCD1B-886E-4E3E-9990-D1FD75D0BC5B}"/>
              </a:ext>
            </a:extLst>
          </p:cNvPr>
          <p:cNvGraphicFramePr>
            <a:graphicFrameLocks noGrp="1"/>
          </p:cNvGraphicFramePr>
          <p:nvPr>
            <p:ph idx="1"/>
            <p:extLst>
              <p:ext uri="{D42A27DB-BD31-4B8C-83A1-F6EECF244321}">
                <p14:modId xmlns:p14="http://schemas.microsoft.com/office/powerpoint/2010/main" val="257864765"/>
              </p:ext>
            </p:extLst>
          </p:nvPr>
        </p:nvGraphicFramePr>
        <p:xfrm>
          <a:off x="443705" y="1915710"/>
          <a:ext cx="11304589" cy="4204614"/>
        </p:xfrm>
        <a:graphic>
          <a:graphicData uri="http://schemas.openxmlformats.org/drawingml/2006/table">
            <a:tbl>
              <a:tblPr firstRow="1" bandRow="1">
                <a:tableStyleId>{21E4AEA4-8DFA-4A89-87EB-49C32662AFE0}</a:tableStyleId>
              </a:tblPr>
              <a:tblGrid>
                <a:gridCol w="1990955">
                  <a:extLst>
                    <a:ext uri="{9D8B030D-6E8A-4147-A177-3AD203B41FA5}">
                      <a16:colId xmlns:a16="http://schemas.microsoft.com/office/drawing/2014/main" val="981235562"/>
                    </a:ext>
                  </a:extLst>
                </a:gridCol>
                <a:gridCol w="4745904">
                  <a:extLst>
                    <a:ext uri="{9D8B030D-6E8A-4147-A177-3AD203B41FA5}">
                      <a16:colId xmlns:a16="http://schemas.microsoft.com/office/drawing/2014/main" val="1527567533"/>
                    </a:ext>
                  </a:extLst>
                </a:gridCol>
                <a:gridCol w="4567730">
                  <a:extLst>
                    <a:ext uri="{9D8B030D-6E8A-4147-A177-3AD203B41FA5}">
                      <a16:colId xmlns:a16="http://schemas.microsoft.com/office/drawing/2014/main" val="534845320"/>
                    </a:ext>
                  </a:extLst>
                </a:gridCol>
              </a:tblGrid>
              <a:tr h="547014">
                <a:tc gridSpan="3">
                  <a:txBody>
                    <a:bodyPr/>
                    <a:lstStyle/>
                    <a:p>
                      <a:pPr algn="ctr"/>
                      <a:r>
                        <a:rPr lang="en-GB" dirty="0"/>
                        <a:t>GAIUS</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6131908"/>
                  </a:ext>
                </a:extLst>
              </a:tr>
              <a:tr h="322937">
                <a:tc>
                  <a:txBody>
                    <a:bodyPr/>
                    <a:lstStyle/>
                    <a:p>
                      <a:pPr algn="ctr"/>
                      <a:r>
                        <a:rPr lang="en-GB" dirty="0"/>
                        <a:t>Character</a:t>
                      </a:r>
                      <a:endParaRPr lang="en-GB" b="1" i="1" dirty="0"/>
                    </a:p>
                  </a:txBody>
                  <a:tcPr anchor="ctr"/>
                </a:tc>
                <a:tc>
                  <a:txBody>
                    <a:bodyPr/>
                    <a:lstStyle/>
                    <a:p>
                      <a:pPr algn="ctr"/>
                      <a:r>
                        <a:rPr lang="en-GB" dirty="0"/>
                        <a:t>Support </a:t>
                      </a:r>
                      <a:endParaRPr lang="en-GB" b="1" i="1" dirty="0"/>
                    </a:p>
                  </a:txBody>
                  <a:tcPr anchor="ctr"/>
                </a:tc>
                <a:tc>
                  <a:txBody>
                    <a:bodyPr/>
                    <a:lstStyle/>
                    <a:p>
                      <a:pPr algn="ctr"/>
                      <a:r>
                        <a:rPr lang="en-GB" dirty="0"/>
                        <a:t>Challenge</a:t>
                      </a:r>
                      <a:endParaRPr lang="en-GB" b="1" i="1" dirty="0"/>
                    </a:p>
                  </a:txBody>
                  <a:tcPr anchor="ctr"/>
                </a:tc>
                <a:extLst>
                  <a:ext uri="{0D108BD9-81ED-4DB2-BD59-A6C34878D82A}">
                    <a16:rowId xmlns:a16="http://schemas.microsoft.com/office/drawing/2014/main" val="1935858450"/>
                  </a:ext>
                </a:extLst>
              </a:tr>
              <a:tr h="721255">
                <a:tc>
                  <a:txBody>
                    <a:bodyPr/>
                    <a:lstStyle/>
                    <a:p>
                      <a:pPr marL="285750" indent="-285750" algn="l">
                        <a:buFont typeface="Arial" panose="020B0604020202020204" pitchFamily="34" charset="0"/>
                        <a:buChar char="•"/>
                      </a:pPr>
                      <a:r>
                        <a:rPr lang="en-GB" dirty="0"/>
                        <a:t>Extrovert</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Excessive</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Impulsive and brutal</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Sinister</a:t>
                      </a:r>
                    </a:p>
                  </a:txBody>
                  <a:tcPr anchor="ctr"/>
                </a:tc>
                <a:tc>
                  <a:txBody>
                    <a:bodyPr/>
                    <a:lstStyle/>
                    <a:p>
                      <a:pPr marL="285750" indent="-285750" algn="l">
                        <a:buFont typeface="Arial" panose="020B0604020202020204" pitchFamily="34" charset="0"/>
                        <a:buChar char="•"/>
                      </a:pPr>
                      <a:r>
                        <a:rPr lang="en-GB" sz="1400" b="1" dirty="0"/>
                        <a:t>Imperial</a:t>
                      </a:r>
                      <a:r>
                        <a:rPr lang="en-GB" sz="1400" b="1" baseline="0" dirty="0"/>
                        <a:t> cult </a:t>
                      </a:r>
                      <a:r>
                        <a:rPr lang="en-GB" sz="1400" baseline="0" dirty="0"/>
                        <a:t>– expanded its worship as a way to enhance his </a:t>
                      </a:r>
                      <a:r>
                        <a:rPr lang="en-GB" sz="1400" i="1" baseline="0" dirty="0" err="1"/>
                        <a:t>autoritas</a:t>
                      </a:r>
                      <a:r>
                        <a:rPr lang="en-GB" sz="1400" baseline="0" dirty="0"/>
                        <a:t> (Josephus: “he was now claiming…honours no longer appropriate for mortal men”) (Supported by </a:t>
                      </a:r>
                      <a:r>
                        <a:rPr lang="en-GB" sz="1400" baseline="0" dirty="0" err="1"/>
                        <a:t>Dio</a:t>
                      </a:r>
                      <a:r>
                        <a:rPr lang="en-GB" sz="1400" baseline="0" dirty="0"/>
                        <a:t> and Suetonius)</a:t>
                      </a:r>
                    </a:p>
                    <a:p>
                      <a:pPr marL="285750" indent="-285750" algn="l">
                        <a:buFont typeface="Arial" panose="020B0604020202020204" pitchFamily="34" charset="0"/>
                        <a:buChar char="•"/>
                      </a:pPr>
                      <a:r>
                        <a:rPr lang="en-GB" sz="1400" b="1" baseline="0" dirty="0"/>
                        <a:t>Lavish public games </a:t>
                      </a:r>
                      <a:r>
                        <a:rPr lang="en-GB" sz="1400" baseline="0" dirty="0"/>
                        <a:t>(Suetonius – on a scale not seen before). </a:t>
                      </a:r>
                      <a:r>
                        <a:rPr lang="en-GB" sz="1400" baseline="0" dirty="0" err="1"/>
                        <a:t>Dio</a:t>
                      </a:r>
                      <a:r>
                        <a:rPr lang="en-GB" sz="1400" baseline="0" dirty="0"/>
                        <a:t> suggest he had to introduce harsh new taxes to cover the costs. </a:t>
                      </a:r>
                    </a:p>
                    <a:p>
                      <a:pPr marL="285750" indent="-285750" algn="l">
                        <a:buFont typeface="Arial" panose="020B0604020202020204" pitchFamily="34" charset="0"/>
                        <a:buChar char="•"/>
                      </a:pPr>
                      <a:r>
                        <a:rPr lang="en-GB" sz="1400" b="1" baseline="0" dirty="0"/>
                        <a:t>Enjoyment of execution/torture </a:t>
                      </a:r>
                      <a:r>
                        <a:rPr lang="en-GB" sz="1400" baseline="0" dirty="0"/>
                        <a:t>– (</a:t>
                      </a:r>
                      <a:r>
                        <a:rPr lang="en-GB" sz="1400" baseline="0" dirty="0" err="1"/>
                        <a:t>Dio</a:t>
                      </a:r>
                      <a:r>
                        <a:rPr lang="en-GB" sz="1400" baseline="0" dirty="0"/>
                        <a:t>: “he not only rivalled, but even surpasses Tiberius’ licentiousness and bloodthirstiness”). (Suetonius: Gaius fed prisoners to animals as butcher’s meat was too expensive)</a:t>
                      </a:r>
                    </a:p>
                    <a:p>
                      <a:pPr marL="285750" indent="-285750" algn="l">
                        <a:buFont typeface="Arial" panose="020B0604020202020204" pitchFamily="34" charset="0"/>
                        <a:buChar char="•"/>
                      </a:pPr>
                      <a:r>
                        <a:rPr lang="en-GB" sz="1400" b="1" baseline="0" dirty="0"/>
                        <a:t>Treatment of the Senate </a:t>
                      </a:r>
                      <a:r>
                        <a:rPr lang="en-GB" sz="1400" baseline="0" dirty="0"/>
                        <a:t>– initially stopped the treason trials and allowed free speech only to reinstate the trials and threaten the Senate (</a:t>
                      </a:r>
                      <a:r>
                        <a:rPr lang="en-GB" sz="1400" baseline="0" dirty="0" err="1"/>
                        <a:t>Dio</a:t>
                      </a:r>
                      <a:r>
                        <a:rPr lang="en-GB" sz="1400" baseline="0" dirty="0"/>
                        <a:t>) </a:t>
                      </a:r>
                    </a:p>
                    <a:p>
                      <a:pPr marL="285750" indent="-285750" algn="l">
                        <a:buFont typeface="Arial" panose="020B0604020202020204" pitchFamily="34" charset="0"/>
                        <a:buChar char="•"/>
                      </a:pPr>
                      <a:r>
                        <a:rPr lang="en-GB" sz="1400" b="1" baseline="0" dirty="0"/>
                        <a:t>Alleged incest with sisters</a:t>
                      </a:r>
                      <a:endParaRPr lang="en-GB" sz="1400" b="1" dirty="0"/>
                    </a:p>
                  </a:txBody>
                  <a:tcPr/>
                </a:tc>
                <a:tc>
                  <a:txBody>
                    <a:bodyPr/>
                    <a:lstStyle/>
                    <a:p>
                      <a:pPr marL="285750" indent="-285750" algn="l">
                        <a:buFont typeface="Arial" panose="020B0604020202020204" pitchFamily="34" charset="0"/>
                        <a:buChar char="•"/>
                      </a:pPr>
                      <a:r>
                        <a:rPr lang="en-GB" sz="1400" b="1" dirty="0"/>
                        <a:t>Strong</a:t>
                      </a:r>
                      <a:r>
                        <a:rPr lang="en-GB" sz="1400" b="1" baseline="0" dirty="0"/>
                        <a:t> relationship with the plebs – </a:t>
                      </a:r>
                      <a:r>
                        <a:rPr lang="en-GB" sz="1400" b="0" baseline="0" dirty="0"/>
                        <a:t>(Suetonius says that Gaius was “like the answer to their prayers” and that the people showed “extravagant joy that he was now emperor”)</a:t>
                      </a:r>
                      <a:endParaRPr lang="en-GB" sz="1400" b="1" baseline="0" dirty="0"/>
                    </a:p>
                    <a:p>
                      <a:pPr marL="285750" indent="-285750" algn="l">
                        <a:buFont typeface="Arial" panose="020B0604020202020204" pitchFamily="34" charset="0"/>
                        <a:buChar char="•"/>
                      </a:pPr>
                      <a:r>
                        <a:rPr lang="en-GB" sz="1400" b="1" baseline="0" dirty="0"/>
                        <a:t>Sensible administrative reforms at the start of his rule</a:t>
                      </a:r>
                      <a:r>
                        <a:rPr lang="en-GB" sz="1400" b="0" baseline="0" dirty="0"/>
                        <a:t> – these do not appear to be the actions of a mad man e.g. published an imperial budget (</a:t>
                      </a:r>
                      <a:r>
                        <a:rPr lang="en-GB" sz="1400" b="0" baseline="0" dirty="0" err="1"/>
                        <a:t>Dio</a:t>
                      </a:r>
                      <a:r>
                        <a:rPr lang="en-GB" sz="1400" b="0" baseline="0" dirty="0"/>
                        <a:t>), revised the list of equites, gave magistrates full authority over court cases, began work on the</a:t>
                      </a:r>
                      <a:r>
                        <a:rPr lang="en-GB" sz="1400" b="0" i="1" baseline="0" dirty="0"/>
                        <a:t> </a:t>
                      </a:r>
                      <a:r>
                        <a:rPr lang="en-GB" sz="1400" b="0" i="1" baseline="0" dirty="0" err="1"/>
                        <a:t>Anio</a:t>
                      </a:r>
                      <a:r>
                        <a:rPr lang="en-GB" sz="1400" b="0" i="1" baseline="0" dirty="0"/>
                        <a:t> Novus </a:t>
                      </a:r>
                      <a:r>
                        <a:rPr lang="en-GB" sz="1400" b="0" i="0" baseline="0" dirty="0"/>
                        <a:t>(Pliny the Elder)</a:t>
                      </a:r>
                    </a:p>
                    <a:p>
                      <a:pPr marL="285750" indent="-285750" algn="l">
                        <a:buFont typeface="Arial" panose="020B0604020202020204" pitchFamily="34" charset="0"/>
                        <a:buChar char="•"/>
                      </a:pPr>
                      <a:r>
                        <a:rPr lang="en-GB" sz="1400" b="1" i="0" baseline="0" dirty="0"/>
                        <a:t>Attitude towards the imperial cult may have been a clever political move </a:t>
                      </a:r>
                      <a:endParaRPr lang="en-GB" sz="1400" b="1" baseline="0" dirty="0"/>
                    </a:p>
                    <a:p>
                      <a:pPr marL="285750" indent="-285750" algn="l">
                        <a:buFont typeface="Arial" panose="020B0604020202020204" pitchFamily="34" charset="0"/>
                        <a:buChar char="•"/>
                      </a:pPr>
                      <a:r>
                        <a:rPr lang="en-GB" sz="1400" b="1" baseline="0" dirty="0"/>
                        <a:t>Evidence of brutality and incest largely anecdotal</a:t>
                      </a:r>
                    </a:p>
                    <a:p>
                      <a:pPr marL="285750" indent="-285750" algn="l">
                        <a:buFont typeface="Arial" panose="020B0604020202020204" pitchFamily="34" charset="0"/>
                        <a:buChar char="•"/>
                      </a:pPr>
                      <a:r>
                        <a:rPr lang="en-GB" sz="1400" b="1" baseline="0" dirty="0"/>
                        <a:t>Hostility of the sources </a:t>
                      </a:r>
                      <a:endParaRPr lang="en-GB" sz="1400" b="1" dirty="0"/>
                    </a:p>
                  </a:txBody>
                  <a:tcPr/>
                </a:tc>
                <a:extLst>
                  <a:ext uri="{0D108BD9-81ED-4DB2-BD59-A6C34878D82A}">
                    <a16:rowId xmlns:a16="http://schemas.microsoft.com/office/drawing/2014/main" val="3925601709"/>
                  </a:ext>
                </a:extLst>
              </a:tr>
            </a:tbl>
          </a:graphicData>
        </a:graphic>
      </p:graphicFrame>
      <p:sp>
        <p:nvSpPr>
          <p:cNvPr id="5" name="Title 1">
            <a:extLst>
              <a:ext uri="{FF2B5EF4-FFF2-40B4-BE49-F238E27FC236}">
                <a16:creationId xmlns:a16="http://schemas.microsoft.com/office/drawing/2014/main" id="{44424103-41D9-4790-9DE7-BE1E883F6CCF}"/>
              </a:ext>
            </a:extLst>
          </p:cNvPr>
          <p:cNvSpPr>
            <a:spLocks noGrp="1"/>
          </p:cNvSpPr>
          <p:nvPr>
            <p:ph type="title"/>
          </p:nvPr>
        </p:nvSpPr>
        <p:spPr>
          <a:xfrm>
            <a:off x="581192" y="702156"/>
            <a:ext cx="11029616" cy="1013800"/>
          </a:xfrm>
        </p:spPr>
        <p:txBody>
          <a:bodyPr>
            <a:noAutofit/>
          </a:bodyPr>
          <a:lstStyle/>
          <a:p>
            <a:r>
              <a:rPr lang="en-GB" sz="2400" dirty="0">
                <a:solidFill>
                  <a:schemeClr val="accent1">
                    <a:lumMod val="25000"/>
                    <a:lumOff val="75000"/>
                  </a:schemeClr>
                </a:solidFill>
              </a:rPr>
              <a:t>Key Debate 2 – The Characters of Tiberius, Gaius, Claudius and Nero</a:t>
            </a:r>
            <a:br>
              <a:rPr lang="en-GB" sz="2400" dirty="0">
                <a:solidFill>
                  <a:schemeClr val="accent1">
                    <a:lumMod val="25000"/>
                    <a:lumOff val="75000"/>
                  </a:schemeClr>
                </a:solidFill>
              </a:rPr>
            </a:br>
            <a:endParaRPr lang="en-GB" sz="2400" dirty="0">
              <a:solidFill>
                <a:schemeClr val="accent1">
                  <a:lumMod val="25000"/>
                  <a:lumOff val="75000"/>
                </a:schemeClr>
              </a:solidFill>
            </a:endParaRPr>
          </a:p>
        </p:txBody>
      </p:sp>
    </p:spTree>
    <p:extLst>
      <p:ext uri="{BB962C8B-B14F-4D97-AF65-F5344CB8AC3E}">
        <p14:creationId xmlns:p14="http://schemas.microsoft.com/office/powerpoint/2010/main" val="2953165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4ECCD1B-886E-4E3E-9990-D1FD75D0BC5B}"/>
              </a:ext>
            </a:extLst>
          </p:cNvPr>
          <p:cNvGraphicFramePr>
            <a:graphicFrameLocks/>
          </p:cNvGraphicFramePr>
          <p:nvPr>
            <p:extLst>
              <p:ext uri="{D42A27DB-BD31-4B8C-83A1-F6EECF244321}">
                <p14:modId xmlns:p14="http://schemas.microsoft.com/office/powerpoint/2010/main" val="1797902757"/>
              </p:ext>
            </p:extLst>
          </p:nvPr>
        </p:nvGraphicFramePr>
        <p:xfrm>
          <a:off x="443705" y="2053198"/>
          <a:ext cx="11304590" cy="4631334"/>
        </p:xfrm>
        <a:graphic>
          <a:graphicData uri="http://schemas.openxmlformats.org/drawingml/2006/table">
            <a:tbl>
              <a:tblPr firstRow="1" bandRow="1">
                <a:tableStyleId>{21E4AEA4-8DFA-4A89-87EB-49C32662AFE0}</a:tableStyleId>
              </a:tblPr>
              <a:tblGrid>
                <a:gridCol w="1912418">
                  <a:extLst>
                    <a:ext uri="{9D8B030D-6E8A-4147-A177-3AD203B41FA5}">
                      <a16:colId xmlns:a16="http://schemas.microsoft.com/office/drawing/2014/main" val="981235562"/>
                    </a:ext>
                  </a:extLst>
                </a:gridCol>
                <a:gridCol w="4942918">
                  <a:extLst>
                    <a:ext uri="{9D8B030D-6E8A-4147-A177-3AD203B41FA5}">
                      <a16:colId xmlns:a16="http://schemas.microsoft.com/office/drawing/2014/main" val="1527567533"/>
                    </a:ext>
                  </a:extLst>
                </a:gridCol>
                <a:gridCol w="4449254">
                  <a:extLst>
                    <a:ext uri="{9D8B030D-6E8A-4147-A177-3AD203B41FA5}">
                      <a16:colId xmlns:a16="http://schemas.microsoft.com/office/drawing/2014/main" val="534845320"/>
                    </a:ext>
                  </a:extLst>
                </a:gridCol>
              </a:tblGrid>
              <a:tr h="547014">
                <a:tc gridSpan="3">
                  <a:txBody>
                    <a:bodyPr/>
                    <a:lstStyle/>
                    <a:p>
                      <a:pPr algn="ctr"/>
                      <a:r>
                        <a:rPr lang="en-GB" dirty="0"/>
                        <a:t>CLAUDIUS</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6131908"/>
                  </a:ext>
                </a:extLst>
              </a:tr>
              <a:tr h="322937">
                <a:tc>
                  <a:txBody>
                    <a:bodyPr/>
                    <a:lstStyle/>
                    <a:p>
                      <a:pPr algn="ctr"/>
                      <a:r>
                        <a:rPr lang="en-GB" dirty="0"/>
                        <a:t>Character</a:t>
                      </a:r>
                      <a:endParaRPr lang="en-GB" b="1" i="1" dirty="0"/>
                    </a:p>
                  </a:txBody>
                  <a:tcPr anchor="ctr"/>
                </a:tc>
                <a:tc>
                  <a:txBody>
                    <a:bodyPr/>
                    <a:lstStyle/>
                    <a:p>
                      <a:pPr algn="ctr"/>
                      <a:r>
                        <a:rPr lang="en-GB" dirty="0"/>
                        <a:t>Support </a:t>
                      </a:r>
                      <a:endParaRPr lang="en-GB" b="1" i="1" dirty="0"/>
                    </a:p>
                  </a:txBody>
                  <a:tcPr anchor="ctr"/>
                </a:tc>
                <a:tc>
                  <a:txBody>
                    <a:bodyPr/>
                    <a:lstStyle/>
                    <a:p>
                      <a:pPr algn="ctr"/>
                      <a:r>
                        <a:rPr lang="en-GB" dirty="0"/>
                        <a:t>Challenge</a:t>
                      </a:r>
                      <a:endParaRPr lang="en-GB" b="1" i="1" dirty="0"/>
                    </a:p>
                  </a:txBody>
                  <a:tcPr anchor="ctr"/>
                </a:tc>
                <a:extLst>
                  <a:ext uri="{0D108BD9-81ED-4DB2-BD59-A6C34878D82A}">
                    <a16:rowId xmlns:a16="http://schemas.microsoft.com/office/drawing/2014/main" val="1935858450"/>
                  </a:ext>
                </a:extLst>
              </a:tr>
              <a:tr h="1099855">
                <a:tc>
                  <a:txBody>
                    <a:bodyPr/>
                    <a:lstStyle/>
                    <a:p>
                      <a:pPr marL="285750" indent="-285750" algn="l">
                        <a:buFont typeface="Arial" panose="020B0604020202020204" pitchFamily="34" charset="0"/>
                        <a:buChar char="•"/>
                      </a:pPr>
                      <a:r>
                        <a:rPr lang="en-GB" dirty="0"/>
                        <a:t>Old bumbling man</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Not up</a:t>
                      </a:r>
                      <a:r>
                        <a:rPr lang="en-GB" baseline="0" dirty="0"/>
                        <a:t> to the job</a:t>
                      </a:r>
                    </a:p>
                    <a:p>
                      <a:pPr marL="285750" indent="-285750" algn="l">
                        <a:buFont typeface="Arial" panose="020B0604020202020204" pitchFamily="34" charset="0"/>
                        <a:buChar char="•"/>
                      </a:pPr>
                      <a:endParaRPr lang="en-GB" baseline="0" dirty="0"/>
                    </a:p>
                    <a:p>
                      <a:pPr marL="285750" indent="-285750" algn="l">
                        <a:buFont typeface="Arial" panose="020B0604020202020204" pitchFamily="34" charset="0"/>
                        <a:buChar char="•"/>
                      </a:pPr>
                      <a:r>
                        <a:rPr lang="en-GB" baseline="0" dirty="0"/>
                        <a:t>Gullible and easily manipulated</a:t>
                      </a:r>
                      <a:endParaRPr lang="en-GB" dirty="0"/>
                    </a:p>
                  </a:txBody>
                  <a:tcPr anchor="ctr"/>
                </a:tc>
                <a:tc>
                  <a:txBody>
                    <a:bodyPr/>
                    <a:lstStyle/>
                    <a:p>
                      <a:pPr marL="285750" indent="-285750" algn="l">
                        <a:buFont typeface="Arial" panose="020B0604020202020204" pitchFamily="34" charset="0"/>
                        <a:buChar char="•"/>
                      </a:pPr>
                      <a:r>
                        <a:rPr lang="en-GB" sz="1400" b="1" dirty="0"/>
                        <a:t>Background</a:t>
                      </a:r>
                      <a:r>
                        <a:rPr lang="en-GB" sz="1400" b="0" dirty="0"/>
                        <a:t> – Claudius was kept away from power and was ridiculed by his family</a:t>
                      </a:r>
                      <a:endParaRPr lang="en-GB" sz="1400" b="1" dirty="0"/>
                    </a:p>
                    <a:p>
                      <a:pPr marL="285750" indent="-285750" algn="l">
                        <a:buFont typeface="Arial" panose="020B0604020202020204" pitchFamily="34" charset="0"/>
                        <a:buChar char="•"/>
                      </a:pPr>
                      <a:r>
                        <a:rPr lang="en-GB" sz="1400" b="1" dirty="0"/>
                        <a:t>Portrayal in the take-over</a:t>
                      </a:r>
                      <a:r>
                        <a:rPr lang="en-GB" sz="1400" b="1" baseline="0" dirty="0"/>
                        <a:t> of power </a:t>
                      </a:r>
                      <a:r>
                        <a:rPr lang="en-GB" sz="1400" baseline="0" dirty="0"/>
                        <a:t>i.e. “trembling” behind a curtain (Suetonius). Josephus also suggests that the Praetorian Guard were the real source of power and ‘kidnapped’ Claudius to control the new emperor. Also shown in Aureus of Claudius AD 41-5</a:t>
                      </a:r>
                    </a:p>
                    <a:p>
                      <a:pPr marL="285750" indent="-285750" algn="l">
                        <a:buFont typeface="Arial" panose="020B0604020202020204" pitchFamily="34" charset="0"/>
                        <a:buChar char="•"/>
                      </a:pPr>
                      <a:r>
                        <a:rPr lang="en-GB" sz="1400" b="1" baseline="0" dirty="0"/>
                        <a:t>Control of wives and freedmen </a:t>
                      </a:r>
                      <a:r>
                        <a:rPr lang="en-GB" sz="1400" b="0" baseline="0" dirty="0"/>
                        <a:t>– Suetonius: “One might say everything that Claudius did…were dictated by his wives and freedmen”. (Pallas, Narcissus, </a:t>
                      </a:r>
                      <a:r>
                        <a:rPr lang="en-GB" sz="1400" b="0" baseline="0" dirty="0" err="1"/>
                        <a:t>Callistus</a:t>
                      </a:r>
                      <a:r>
                        <a:rPr lang="en-GB" sz="1400" b="0" baseline="0" dirty="0"/>
                        <a:t>) – meant to have sold citizenship, military commands, and civilian positions. Bronze statue of Pallas authorised in AD 52. Messalina accused by </a:t>
                      </a:r>
                      <a:r>
                        <a:rPr lang="en-GB" sz="1400" b="0" baseline="0" dirty="0" err="1"/>
                        <a:t>Dio</a:t>
                      </a:r>
                      <a:r>
                        <a:rPr lang="en-GB" sz="1400" b="0" baseline="0" dirty="0"/>
                        <a:t> of a debauched sex-life and using her power to remove opponents e.g. head of the Praetorian Guard</a:t>
                      </a:r>
                      <a:endParaRPr lang="en-GB" sz="1400" b="1" baseline="0" dirty="0"/>
                    </a:p>
                    <a:p>
                      <a:pPr marL="285750" indent="-285750" algn="l">
                        <a:buFont typeface="Arial" panose="020B0604020202020204" pitchFamily="34" charset="0"/>
                        <a:buChar char="•"/>
                      </a:pPr>
                      <a:r>
                        <a:rPr lang="en-GB" sz="1400" b="1" baseline="0" dirty="0"/>
                        <a:t>Agrippina the Younger</a:t>
                      </a:r>
                      <a:r>
                        <a:rPr lang="en-GB" sz="1400" b="0" baseline="0" dirty="0"/>
                        <a:t> – presented by Tacitus as having raised Nero above Britannicus and then murdering Claudius in AD 54 when he became an obstacle </a:t>
                      </a:r>
                      <a:endParaRPr lang="en-GB" sz="1400" b="1" dirty="0"/>
                    </a:p>
                  </a:txBody>
                  <a:tcPr anchor="ctr"/>
                </a:tc>
                <a:tc>
                  <a:txBody>
                    <a:bodyPr/>
                    <a:lstStyle/>
                    <a:p>
                      <a:pPr marL="285750" indent="-285750" algn="l">
                        <a:buFont typeface="Arial" panose="020B0604020202020204" pitchFamily="34" charset="0"/>
                        <a:buChar char="•"/>
                      </a:pPr>
                      <a:r>
                        <a:rPr lang="en-GB" sz="1400" b="1" dirty="0"/>
                        <a:t>Very</a:t>
                      </a:r>
                      <a:r>
                        <a:rPr lang="en-GB" sz="1400" b="1" baseline="0" dirty="0"/>
                        <a:t> successful building projects</a:t>
                      </a:r>
                      <a:r>
                        <a:rPr lang="en-GB" sz="1400" b="0" baseline="0" dirty="0"/>
                        <a:t> – e.g. the harbour at Ostia, Aqua Claudius. Also returned stability to the grain supply</a:t>
                      </a:r>
                      <a:endParaRPr lang="en-GB" sz="1400" b="1" baseline="0" dirty="0"/>
                    </a:p>
                    <a:p>
                      <a:pPr marL="285750" indent="-285750" algn="l">
                        <a:buFont typeface="Arial" panose="020B0604020202020204" pitchFamily="34" charset="0"/>
                        <a:buChar char="•"/>
                      </a:pPr>
                      <a:r>
                        <a:rPr lang="en-GB" sz="1400" b="1" baseline="0" dirty="0"/>
                        <a:t>Invasion of Britain</a:t>
                      </a:r>
                      <a:r>
                        <a:rPr lang="en-GB" sz="1400" b="0" baseline="0" dirty="0"/>
                        <a:t> – could be argued as the product of his weakness at home but strikingly successful – Claudius voted a triumph by the Senate and the </a:t>
                      </a:r>
                      <a:r>
                        <a:rPr lang="en-GB" sz="1400" b="0" i="1" baseline="0" dirty="0"/>
                        <a:t>pomerium</a:t>
                      </a:r>
                      <a:r>
                        <a:rPr lang="en-GB" sz="1400" b="0" i="0" baseline="0" dirty="0"/>
                        <a:t> of Rome was expanded </a:t>
                      </a:r>
                      <a:endParaRPr lang="en-GB" sz="1400" b="1" baseline="0" dirty="0"/>
                    </a:p>
                    <a:p>
                      <a:pPr marL="285750" indent="-285750" algn="l">
                        <a:buFont typeface="Arial" panose="020B0604020202020204" pitchFamily="34" charset="0"/>
                        <a:buChar char="•"/>
                      </a:pPr>
                      <a:r>
                        <a:rPr lang="en-GB" sz="1400" b="1" baseline="0" dirty="0"/>
                        <a:t>Maintained obedience of the Senate and support of the plebs </a:t>
                      </a:r>
                      <a:r>
                        <a:rPr lang="en-GB" sz="1400" baseline="0" dirty="0"/>
                        <a:t>– Warm an popular relationship through the games, referring to the crowd as “my lords” (</a:t>
                      </a:r>
                      <a:r>
                        <a:rPr lang="en-GB" sz="1400" baseline="0" dirty="0" err="1"/>
                        <a:t>Seutonius</a:t>
                      </a:r>
                      <a:r>
                        <a:rPr lang="en-GB" sz="1400" baseline="0" dirty="0"/>
                        <a:t>). Considering the opposition of the Senate at the start of his reign he did well to maintain support.  Also introduced reforms to reinvigorate the Senate e.g. introduction of </a:t>
                      </a:r>
                      <a:r>
                        <a:rPr lang="en-GB" sz="1400" baseline="0" dirty="0" err="1"/>
                        <a:t>Gauls</a:t>
                      </a:r>
                      <a:r>
                        <a:rPr lang="en-GB" sz="1400" baseline="0" dirty="0"/>
                        <a:t> </a:t>
                      </a:r>
                    </a:p>
                    <a:p>
                      <a:pPr marL="285750" indent="-285750" algn="l">
                        <a:buFont typeface="Arial" panose="020B0604020202020204" pitchFamily="34" charset="0"/>
                        <a:buChar char="•"/>
                      </a:pPr>
                      <a:r>
                        <a:rPr lang="en-GB" sz="1400" b="1" baseline="0" dirty="0"/>
                        <a:t>Role of freedmen was traditional – </a:t>
                      </a:r>
                      <a:r>
                        <a:rPr lang="en-GB" sz="1400" b="0" baseline="0" dirty="0"/>
                        <a:t>Augustus relied on freemen too</a:t>
                      </a:r>
                    </a:p>
                    <a:p>
                      <a:pPr marL="285750" indent="-285750" algn="l">
                        <a:buFont typeface="Arial" panose="020B0604020202020204" pitchFamily="34" charset="0"/>
                        <a:buChar char="•"/>
                      </a:pPr>
                      <a:r>
                        <a:rPr lang="en-GB" sz="1400" b="1" baseline="0" dirty="0"/>
                        <a:t>Hostility of the sources</a:t>
                      </a:r>
                      <a:endParaRPr lang="en-GB" sz="1400" b="1" dirty="0"/>
                    </a:p>
                  </a:txBody>
                  <a:tcPr anchor="ctr"/>
                </a:tc>
                <a:extLst>
                  <a:ext uri="{0D108BD9-81ED-4DB2-BD59-A6C34878D82A}">
                    <a16:rowId xmlns:a16="http://schemas.microsoft.com/office/drawing/2014/main" val="203030524"/>
                  </a:ext>
                </a:extLst>
              </a:tr>
            </a:tbl>
          </a:graphicData>
        </a:graphic>
      </p:graphicFrame>
      <p:sp>
        <p:nvSpPr>
          <p:cNvPr id="5" name="Title 1">
            <a:extLst>
              <a:ext uri="{FF2B5EF4-FFF2-40B4-BE49-F238E27FC236}">
                <a16:creationId xmlns:a16="http://schemas.microsoft.com/office/drawing/2014/main" id="{46688EE7-9DAB-4DBA-81D9-BFC508D893FC}"/>
              </a:ext>
            </a:extLst>
          </p:cNvPr>
          <p:cNvSpPr>
            <a:spLocks noGrp="1"/>
          </p:cNvSpPr>
          <p:nvPr>
            <p:ph type="title"/>
          </p:nvPr>
        </p:nvSpPr>
        <p:spPr>
          <a:xfrm>
            <a:off x="581192" y="702156"/>
            <a:ext cx="11029616" cy="1013800"/>
          </a:xfrm>
        </p:spPr>
        <p:txBody>
          <a:bodyPr>
            <a:noAutofit/>
          </a:bodyPr>
          <a:lstStyle/>
          <a:p>
            <a:r>
              <a:rPr lang="en-GB" sz="2400" dirty="0">
                <a:solidFill>
                  <a:schemeClr val="accent1">
                    <a:lumMod val="25000"/>
                    <a:lumOff val="75000"/>
                  </a:schemeClr>
                </a:solidFill>
              </a:rPr>
              <a:t>Key Debate 2 – The Characters of Tiberius, Gaius, Claudius and Nero</a:t>
            </a:r>
            <a:br>
              <a:rPr lang="en-GB" sz="2400" dirty="0">
                <a:solidFill>
                  <a:schemeClr val="accent1">
                    <a:lumMod val="25000"/>
                    <a:lumOff val="75000"/>
                  </a:schemeClr>
                </a:solidFill>
              </a:rPr>
            </a:br>
            <a:endParaRPr lang="en-GB" sz="2400" dirty="0">
              <a:solidFill>
                <a:schemeClr val="accent1">
                  <a:lumMod val="25000"/>
                  <a:lumOff val="75000"/>
                </a:schemeClr>
              </a:solidFill>
            </a:endParaRPr>
          </a:p>
        </p:txBody>
      </p:sp>
    </p:spTree>
    <p:extLst>
      <p:ext uri="{BB962C8B-B14F-4D97-AF65-F5344CB8AC3E}">
        <p14:creationId xmlns:p14="http://schemas.microsoft.com/office/powerpoint/2010/main" val="1423646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4ECCD1B-886E-4E3E-9990-D1FD75D0BC5B}"/>
              </a:ext>
            </a:extLst>
          </p:cNvPr>
          <p:cNvGraphicFramePr>
            <a:graphicFrameLocks/>
          </p:cNvGraphicFramePr>
          <p:nvPr>
            <p:extLst>
              <p:ext uri="{D42A27DB-BD31-4B8C-83A1-F6EECF244321}">
                <p14:modId xmlns:p14="http://schemas.microsoft.com/office/powerpoint/2010/main" val="3564331746"/>
              </p:ext>
            </p:extLst>
          </p:nvPr>
        </p:nvGraphicFramePr>
        <p:xfrm>
          <a:off x="443705" y="1896124"/>
          <a:ext cx="11304589" cy="4844694"/>
        </p:xfrm>
        <a:graphic>
          <a:graphicData uri="http://schemas.openxmlformats.org/drawingml/2006/table">
            <a:tbl>
              <a:tblPr firstRow="1" bandRow="1">
                <a:tableStyleId>{21E4AEA4-8DFA-4A89-87EB-49C32662AFE0}</a:tableStyleId>
              </a:tblPr>
              <a:tblGrid>
                <a:gridCol w="1368267">
                  <a:extLst>
                    <a:ext uri="{9D8B030D-6E8A-4147-A177-3AD203B41FA5}">
                      <a16:colId xmlns:a16="http://schemas.microsoft.com/office/drawing/2014/main" val="981235562"/>
                    </a:ext>
                  </a:extLst>
                </a:gridCol>
                <a:gridCol w="5738841">
                  <a:extLst>
                    <a:ext uri="{9D8B030D-6E8A-4147-A177-3AD203B41FA5}">
                      <a16:colId xmlns:a16="http://schemas.microsoft.com/office/drawing/2014/main" val="1527567533"/>
                    </a:ext>
                  </a:extLst>
                </a:gridCol>
                <a:gridCol w="4197481">
                  <a:extLst>
                    <a:ext uri="{9D8B030D-6E8A-4147-A177-3AD203B41FA5}">
                      <a16:colId xmlns:a16="http://schemas.microsoft.com/office/drawing/2014/main" val="534845320"/>
                    </a:ext>
                  </a:extLst>
                </a:gridCol>
              </a:tblGrid>
              <a:tr h="547014">
                <a:tc gridSpan="3">
                  <a:txBody>
                    <a:bodyPr/>
                    <a:lstStyle/>
                    <a:p>
                      <a:pPr algn="ctr"/>
                      <a:r>
                        <a:rPr lang="en-GB" dirty="0"/>
                        <a:t>NERO</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6131908"/>
                  </a:ext>
                </a:extLst>
              </a:tr>
              <a:tr h="322937">
                <a:tc>
                  <a:txBody>
                    <a:bodyPr/>
                    <a:lstStyle/>
                    <a:p>
                      <a:pPr algn="ctr"/>
                      <a:r>
                        <a:rPr lang="en-GB" dirty="0"/>
                        <a:t>Character</a:t>
                      </a:r>
                      <a:endParaRPr lang="en-GB" b="1" i="1" dirty="0"/>
                    </a:p>
                  </a:txBody>
                  <a:tcPr anchor="ctr"/>
                </a:tc>
                <a:tc>
                  <a:txBody>
                    <a:bodyPr/>
                    <a:lstStyle/>
                    <a:p>
                      <a:pPr algn="ctr"/>
                      <a:r>
                        <a:rPr lang="en-GB" dirty="0"/>
                        <a:t>Support </a:t>
                      </a:r>
                      <a:endParaRPr lang="en-GB" b="1" i="1" dirty="0"/>
                    </a:p>
                  </a:txBody>
                  <a:tcPr anchor="ctr"/>
                </a:tc>
                <a:tc>
                  <a:txBody>
                    <a:bodyPr/>
                    <a:lstStyle/>
                    <a:p>
                      <a:pPr algn="ctr"/>
                      <a:r>
                        <a:rPr lang="en-GB" dirty="0"/>
                        <a:t>Challenge</a:t>
                      </a:r>
                      <a:endParaRPr lang="en-GB" b="1" i="1" dirty="0"/>
                    </a:p>
                  </a:txBody>
                  <a:tcPr anchor="ctr"/>
                </a:tc>
                <a:extLst>
                  <a:ext uri="{0D108BD9-81ED-4DB2-BD59-A6C34878D82A}">
                    <a16:rowId xmlns:a16="http://schemas.microsoft.com/office/drawing/2014/main" val="1935858450"/>
                  </a:ext>
                </a:extLst>
              </a:tr>
              <a:tr h="1158758">
                <a:tc>
                  <a:txBody>
                    <a:bodyPr/>
                    <a:lstStyle/>
                    <a:p>
                      <a:pPr marL="285750" indent="-285750" algn="l">
                        <a:buFont typeface="Arial" panose="020B0604020202020204" pitchFamily="34" charset="0"/>
                        <a:buChar char="•"/>
                      </a:pPr>
                      <a:r>
                        <a:rPr lang="en-GB" dirty="0"/>
                        <a:t>Philhellenism</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Artistic</a:t>
                      </a:r>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r>
                        <a:rPr lang="en-GB" dirty="0"/>
                        <a:t>Impulsive</a:t>
                      </a:r>
                      <a:r>
                        <a:rPr lang="en-GB" baseline="0" dirty="0"/>
                        <a:t> and violent</a:t>
                      </a:r>
                    </a:p>
                    <a:p>
                      <a:pPr marL="285750" indent="-285750" algn="l">
                        <a:buFont typeface="Arial" panose="020B0604020202020204" pitchFamily="34" charset="0"/>
                        <a:buChar char="•"/>
                      </a:pPr>
                      <a:endParaRPr lang="en-GB" baseline="0" dirty="0"/>
                    </a:p>
                    <a:p>
                      <a:pPr marL="285750" indent="-285750" algn="l">
                        <a:buFont typeface="Arial" panose="020B0604020202020204" pitchFamily="34" charset="0"/>
                        <a:buChar char="•"/>
                      </a:pPr>
                      <a:r>
                        <a:rPr lang="en-GB" baseline="0" dirty="0"/>
                        <a:t>Immature and gullible</a:t>
                      </a:r>
                      <a:endParaRPr lang="en-GB" dirty="0"/>
                    </a:p>
                  </a:txBody>
                  <a:tcPr anchor="ctr"/>
                </a:tc>
                <a:tc>
                  <a:txBody>
                    <a:bodyPr/>
                    <a:lstStyle/>
                    <a:p>
                      <a:pPr marL="285750" indent="-285750" algn="l">
                        <a:buFont typeface="Arial" panose="020B0604020202020204" pitchFamily="34" charset="0"/>
                        <a:buChar char="•"/>
                      </a:pPr>
                      <a:r>
                        <a:rPr lang="en-GB" sz="1400" b="1" dirty="0"/>
                        <a:t>Participation in musical</a:t>
                      </a:r>
                      <a:r>
                        <a:rPr lang="en-GB" sz="1400" b="1" baseline="0" dirty="0"/>
                        <a:t> and theatrical performances</a:t>
                      </a:r>
                      <a:r>
                        <a:rPr lang="en-GB" sz="1400" b="0" baseline="0" dirty="0"/>
                        <a:t> – Tacitus is particularly critical of this and the impact it had: “Roman morals had long become impure, but never was there so favourable an environment for debauchery”. Suetonius says that Nero formed his own groups of professional applauders and staged the ‘</a:t>
                      </a:r>
                      <a:r>
                        <a:rPr lang="en-GB" sz="1400" b="0" baseline="0" dirty="0" err="1"/>
                        <a:t>Neronia</a:t>
                      </a:r>
                      <a:r>
                        <a:rPr lang="en-GB" sz="1400" b="0" baseline="0" dirty="0"/>
                        <a:t>’</a:t>
                      </a:r>
                      <a:r>
                        <a:rPr lang="en-GB" sz="1400" b="1" baseline="0" dirty="0"/>
                        <a:t> </a:t>
                      </a:r>
                    </a:p>
                    <a:p>
                      <a:pPr marL="285750" indent="-285750" algn="l">
                        <a:buFont typeface="Arial" panose="020B0604020202020204" pitchFamily="34" charset="0"/>
                        <a:buChar char="•"/>
                      </a:pPr>
                      <a:r>
                        <a:rPr lang="en-GB" sz="1400" b="1" baseline="0" dirty="0"/>
                        <a:t>Domination by his mother</a:t>
                      </a:r>
                      <a:r>
                        <a:rPr lang="en-GB" sz="1400" b="0" baseline="0" dirty="0"/>
                        <a:t> – Aureus of Nero AD 54 shows Nero and Agrippina face to face. Tacitus suggests that ‘according to another author’ Agrippina used sex to control her son</a:t>
                      </a:r>
                      <a:endParaRPr lang="en-GB" sz="1400" b="1" baseline="0" dirty="0"/>
                    </a:p>
                    <a:p>
                      <a:pPr marL="285750" indent="-285750" algn="l">
                        <a:buFont typeface="Arial" panose="020B0604020202020204" pitchFamily="34" charset="0"/>
                        <a:buChar char="•"/>
                      </a:pPr>
                      <a:r>
                        <a:rPr lang="en-GB" sz="1400" b="1" baseline="0" dirty="0"/>
                        <a:t>Manipulated by Poppaea and advisers</a:t>
                      </a:r>
                      <a:r>
                        <a:rPr lang="en-GB" sz="1400" b="0" baseline="0" dirty="0"/>
                        <a:t> – influence of Seneca and Burrus. Poppaea, according to Tacitus, is meant to have pressurised Nero to remove his mother so they could marry </a:t>
                      </a:r>
                      <a:endParaRPr lang="en-GB" sz="1400" b="1" baseline="0" dirty="0"/>
                    </a:p>
                    <a:p>
                      <a:pPr marL="285750" indent="-285750" algn="l">
                        <a:buFont typeface="Arial" panose="020B0604020202020204" pitchFamily="34" charset="0"/>
                        <a:buChar char="•"/>
                      </a:pPr>
                      <a:r>
                        <a:rPr lang="en-GB" sz="1400" b="1" baseline="0" dirty="0"/>
                        <a:t>Portrayal during the Great Fire in AD 64</a:t>
                      </a:r>
                      <a:r>
                        <a:rPr lang="en-GB" sz="1400" b="0" baseline="0" dirty="0"/>
                        <a:t> – suggestion from the sources that he caused or certainly took advantage of the fire (Suetonius claims he sang ‘The fall of Troy’ as watching). </a:t>
                      </a:r>
                      <a:r>
                        <a:rPr lang="en-GB" sz="1400" b="0" baseline="0"/>
                        <a:t>He did </a:t>
                      </a:r>
                      <a:r>
                        <a:rPr lang="en-GB" sz="1400" b="0" baseline="0" dirty="0"/>
                        <a:t>go on to build the </a:t>
                      </a:r>
                      <a:r>
                        <a:rPr lang="en-GB" sz="1400" b="0" i="1" baseline="0" dirty="0"/>
                        <a:t>domus aureus </a:t>
                      </a:r>
                      <a:r>
                        <a:rPr lang="en-GB" sz="1400" b="0" i="0" baseline="0" dirty="0"/>
                        <a:t>on the ashes (Pliny)</a:t>
                      </a:r>
                      <a:endParaRPr lang="en-GB" sz="1400" b="1" baseline="0" dirty="0"/>
                    </a:p>
                    <a:p>
                      <a:pPr marL="285750" indent="-285750" algn="l">
                        <a:buFont typeface="Arial" panose="020B0604020202020204" pitchFamily="34" charset="0"/>
                        <a:buChar char="•"/>
                      </a:pPr>
                      <a:r>
                        <a:rPr lang="en-GB" sz="1400" b="1" baseline="0" dirty="0"/>
                        <a:t>Portrayal in AD 68 </a:t>
                      </a:r>
                      <a:r>
                        <a:rPr lang="en-GB" sz="1400" baseline="0" dirty="0"/>
                        <a:t>– weak and indecisive: </a:t>
                      </a:r>
                      <a:r>
                        <a:rPr lang="en-GB" sz="1400" baseline="0" dirty="0" err="1"/>
                        <a:t>Dio’s</a:t>
                      </a:r>
                      <a:r>
                        <a:rPr lang="en-GB" sz="1400" baseline="0" dirty="0"/>
                        <a:t> account shows him distracted as </a:t>
                      </a:r>
                      <a:r>
                        <a:rPr lang="en-GB" sz="1400" baseline="0" dirty="0" err="1"/>
                        <a:t>Vindex’s</a:t>
                      </a:r>
                      <a:r>
                        <a:rPr lang="en-GB" sz="1400" baseline="0" dirty="0"/>
                        <a:t> revolt grew “I have discovered how to make the water organ make both a louder and a more musical sound.”</a:t>
                      </a:r>
                      <a:endParaRPr lang="en-GB" sz="1400" dirty="0"/>
                    </a:p>
                  </a:txBody>
                  <a:tcPr anchor="ctr"/>
                </a:tc>
                <a:tc>
                  <a:txBody>
                    <a:bodyPr/>
                    <a:lstStyle/>
                    <a:p>
                      <a:pPr marL="285750" indent="-285750" algn="l">
                        <a:buFont typeface="Arial" panose="020B0604020202020204" pitchFamily="34" charset="0"/>
                        <a:buChar char="•"/>
                      </a:pPr>
                      <a:r>
                        <a:rPr lang="en-GB" sz="1400" b="1" dirty="0"/>
                        <a:t>Quinquennium</a:t>
                      </a:r>
                      <a:r>
                        <a:rPr lang="en-GB" sz="1400" b="1" baseline="0" dirty="0"/>
                        <a:t> </a:t>
                      </a:r>
                      <a:r>
                        <a:rPr lang="en-GB" sz="1400" b="1" baseline="0" dirty="0" err="1"/>
                        <a:t>Aureum</a:t>
                      </a:r>
                      <a:r>
                        <a:rPr lang="en-GB" sz="1400" b="1" baseline="0" dirty="0"/>
                        <a:t> </a:t>
                      </a:r>
                      <a:r>
                        <a:rPr lang="en-GB" sz="1400" b="0" baseline="0" dirty="0"/>
                        <a:t>– modelled his first actions on </a:t>
                      </a:r>
                      <a:r>
                        <a:rPr lang="en-GB" sz="1400" b="0" baseline="0" dirty="0" err="1"/>
                        <a:t>Augutus</a:t>
                      </a:r>
                      <a:r>
                        <a:rPr lang="en-GB" sz="1400" b="0" baseline="0" dirty="0"/>
                        <a:t> (</a:t>
                      </a:r>
                      <a:r>
                        <a:rPr lang="en-GB" sz="1400" b="0" baseline="0" dirty="0" err="1"/>
                        <a:t>Seutonius</a:t>
                      </a:r>
                      <a:r>
                        <a:rPr lang="en-GB" sz="1400" b="0" baseline="0" dirty="0"/>
                        <a:t>)</a:t>
                      </a:r>
                      <a:endParaRPr lang="en-GB" sz="1400" b="1" baseline="0" dirty="0"/>
                    </a:p>
                    <a:p>
                      <a:pPr marL="285750" indent="-285750" algn="l">
                        <a:buFont typeface="Arial" panose="020B0604020202020204" pitchFamily="34" charset="0"/>
                        <a:buChar char="•"/>
                      </a:pPr>
                      <a:r>
                        <a:rPr lang="en-GB" sz="1400" b="1" baseline="0" dirty="0"/>
                        <a:t>Acted decisively against his mother to rule more independently after 59 </a:t>
                      </a:r>
                      <a:r>
                        <a:rPr lang="en-GB" sz="1400" b="0" baseline="0" dirty="0"/>
                        <a:t>– evidence that Agrippina was losing control over Nero (e.g. she threatened to support Britannicus’ claim to power in AD 55) Suetonius’ account of the murder of Agrippina </a:t>
                      </a:r>
                      <a:endParaRPr lang="en-GB" sz="1400" b="1" baseline="0" dirty="0"/>
                    </a:p>
                    <a:p>
                      <a:pPr marL="285750" indent="-285750" algn="l">
                        <a:buFont typeface="Arial" panose="020B0604020202020204" pitchFamily="34" charset="0"/>
                        <a:buChar char="•"/>
                      </a:pPr>
                      <a:r>
                        <a:rPr lang="en-GB" sz="1400" b="1" baseline="0" dirty="0"/>
                        <a:t>Reforms after the Fire of Rome</a:t>
                      </a:r>
                      <a:r>
                        <a:rPr lang="en-GB" sz="1400" b="0" baseline="0" dirty="0"/>
                        <a:t> – Tacitus describes the building regulations introduced. Also showed leadership during the fire by opening up his private gardens and organising relief </a:t>
                      </a:r>
                    </a:p>
                    <a:p>
                      <a:pPr marL="285750" indent="-285750" algn="l">
                        <a:buFont typeface="Arial" panose="020B0604020202020204" pitchFamily="34" charset="0"/>
                        <a:buChar char="•"/>
                      </a:pPr>
                      <a:r>
                        <a:rPr lang="en-GB" sz="1400" b="1" baseline="0" dirty="0"/>
                        <a:t>Moderate attitude towards the imperial cult</a:t>
                      </a:r>
                      <a:r>
                        <a:rPr lang="en-GB" sz="1400" b="0" baseline="0" dirty="0"/>
                        <a:t> – copied Augustus’ image as the defender of traditional religion </a:t>
                      </a:r>
                      <a:endParaRPr lang="en-GB" sz="1400" b="1" baseline="0" dirty="0"/>
                    </a:p>
                    <a:p>
                      <a:pPr marL="285750" indent="-285750" algn="l">
                        <a:buFont typeface="Arial" panose="020B0604020202020204" pitchFamily="34" charset="0"/>
                        <a:buChar char="•"/>
                      </a:pPr>
                      <a:r>
                        <a:rPr lang="en-GB" sz="1400" b="1" baseline="0" dirty="0"/>
                        <a:t>Accounts of him fleeing Rome and committing suicide heavily fictionalised</a:t>
                      </a:r>
                      <a:endParaRPr lang="en-GB" sz="1400" b="1" i="0" baseline="0" dirty="0"/>
                    </a:p>
                  </a:txBody>
                  <a:tcPr anchor="ctr"/>
                </a:tc>
                <a:extLst>
                  <a:ext uri="{0D108BD9-81ED-4DB2-BD59-A6C34878D82A}">
                    <a16:rowId xmlns:a16="http://schemas.microsoft.com/office/drawing/2014/main" val="260689040"/>
                  </a:ext>
                </a:extLst>
              </a:tr>
            </a:tbl>
          </a:graphicData>
        </a:graphic>
      </p:graphicFrame>
      <p:sp>
        <p:nvSpPr>
          <p:cNvPr id="5" name="Title 1">
            <a:extLst>
              <a:ext uri="{FF2B5EF4-FFF2-40B4-BE49-F238E27FC236}">
                <a16:creationId xmlns:a16="http://schemas.microsoft.com/office/drawing/2014/main" id="{E8C444ED-284B-4605-A888-C57482E39512}"/>
              </a:ext>
            </a:extLst>
          </p:cNvPr>
          <p:cNvSpPr>
            <a:spLocks noGrp="1"/>
          </p:cNvSpPr>
          <p:nvPr>
            <p:ph type="title"/>
          </p:nvPr>
        </p:nvSpPr>
        <p:spPr>
          <a:xfrm>
            <a:off x="581192" y="702156"/>
            <a:ext cx="11029616" cy="1013800"/>
          </a:xfrm>
        </p:spPr>
        <p:txBody>
          <a:bodyPr>
            <a:noAutofit/>
          </a:bodyPr>
          <a:lstStyle/>
          <a:p>
            <a:r>
              <a:rPr lang="en-GB" sz="2400" dirty="0">
                <a:solidFill>
                  <a:schemeClr val="accent1">
                    <a:lumMod val="25000"/>
                    <a:lumOff val="75000"/>
                  </a:schemeClr>
                </a:solidFill>
              </a:rPr>
              <a:t>Key Debate 2 – The Characters of Tiberius, Gaius, Claudius and Nero</a:t>
            </a:r>
            <a:br>
              <a:rPr lang="en-GB" sz="2400" dirty="0">
                <a:solidFill>
                  <a:schemeClr val="accent1">
                    <a:lumMod val="25000"/>
                    <a:lumOff val="75000"/>
                  </a:schemeClr>
                </a:solidFill>
              </a:rPr>
            </a:br>
            <a:endParaRPr lang="en-GB" sz="2400" dirty="0">
              <a:solidFill>
                <a:schemeClr val="accent1">
                  <a:lumMod val="25000"/>
                  <a:lumOff val="75000"/>
                </a:schemeClr>
              </a:solidFill>
            </a:endParaRPr>
          </a:p>
        </p:txBody>
      </p:sp>
    </p:spTree>
    <p:extLst>
      <p:ext uri="{BB962C8B-B14F-4D97-AF65-F5344CB8AC3E}">
        <p14:creationId xmlns:p14="http://schemas.microsoft.com/office/powerpoint/2010/main" val="209740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EA90-065D-4FEC-9D54-A80C9A6B063D}"/>
              </a:ext>
            </a:extLst>
          </p:cNvPr>
          <p:cNvSpPr>
            <a:spLocks noGrp="1"/>
          </p:cNvSpPr>
          <p:nvPr>
            <p:ph type="title"/>
          </p:nvPr>
        </p:nvSpPr>
        <p:spPr/>
        <p:txBody>
          <a:bodyPr/>
          <a:lstStyle/>
          <a:p>
            <a:r>
              <a:rPr lang="en-GB" dirty="0"/>
              <a:t>Example Question </a:t>
            </a:r>
          </a:p>
        </p:txBody>
      </p:sp>
      <p:sp>
        <p:nvSpPr>
          <p:cNvPr id="4" name="Rectangle 3">
            <a:extLst>
              <a:ext uri="{FF2B5EF4-FFF2-40B4-BE49-F238E27FC236}">
                <a16:creationId xmlns:a16="http://schemas.microsoft.com/office/drawing/2014/main" id="{98A251B9-A363-4033-9B4D-0A160B95F3D1}"/>
              </a:ext>
            </a:extLst>
          </p:cNvPr>
          <p:cNvSpPr/>
          <p:nvPr/>
        </p:nvSpPr>
        <p:spPr>
          <a:xfrm>
            <a:off x="454395" y="2047583"/>
            <a:ext cx="11270119" cy="4342279"/>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Calibri" panose="020F0502020204030204" pitchFamily="34" charset="0"/>
              </a:rPr>
              <a:t>Sometime before Sejanus’ fall, but when Tiberius already suspected him, Agrippina’s eldest son had been put to death. Not until 33 was is elder brother Drusus killed. Their mother committed suicide. The next years saw more trials and executions with Macro proving as ruthless in eliminating opposition as Sejanus had been. Attempts have been made to exonerate Tiberius, or at least to suggest that Tacitus exaggerates. Perhaps he does. And it is easy to forget when reading him that the circle affected by the executions and suicides was relatively limited. But two things are clear and indisputable: the demoralisation of the senatorial class, collectively and for the most part individually: and the fact that whenever Tiberius made his wishes clear, for leniency or the reverse, he was obeyed. In theory he could have stopped the denunciations and the useless deaths; in practice, of course, isolated, scared, increasingly cynical, he lacked the will to do so….His personality continues to puzzle historians, because Tacitus made it into an enigma.</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endParaRPr lang="en-GB" dirty="0">
              <a:latin typeface="Calibri" panose="020F0502020204030204" pitchFamily="34" charset="0"/>
              <a:ea typeface="Calibri" panose="020F0502020204030204" pitchFamily="34" charset="0"/>
              <a:cs typeface="Calibri" panose="020F0502020204030204" pitchFamily="34" charset="0"/>
            </a:endParaRPr>
          </a:p>
          <a:p>
            <a:pPr algn="r">
              <a:lnSpc>
                <a:spcPct val="107000"/>
              </a:lnSpc>
              <a:spcAft>
                <a:spcPts val="800"/>
              </a:spcAft>
            </a:pPr>
            <a:r>
              <a:rPr lang="en-GB" dirty="0">
                <a:latin typeface="Calibri" panose="020F0502020204030204" pitchFamily="34" charset="0"/>
                <a:ea typeface="Calibri" panose="020F0502020204030204" pitchFamily="34" charset="0"/>
                <a:cs typeface="Calibri" panose="020F0502020204030204" pitchFamily="34" charset="0"/>
              </a:rPr>
              <a:t>C. Wells, </a:t>
            </a:r>
            <a:r>
              <a:rPr lang="en-GB" i="1" dirty="0">
                <a:latin typeface="Calibri" panose="020F0502020204030204" pitchFamily="34" charset="0"/>
                <a:ea typeface="Calibri" panose="020F0502020204030204" pitchFamily="34" charset="0"/>
                <a:cs typeface="Calibri" panose="020F0502020204030204" pitchFamily="34" charset="0"/>
              </a:rPr>
              <a:t>The Roman Empire</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b="1" dirty="0">
                <a:latin typeface="Calibri" panose="020F0502020204030204" pitchFamily="34" charset="0"/>
                <a:ea typeface="Calibri" panose="020F0502020204030204" pitchFamily="34" charset="0"/>
                <a:cs typeface="Calibri" panose="020F0502020204030204" pitchFamily="34"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tabLst>
                <a:tab pos="2205990" algn="l"/>
              </a:tabLst>
            </a:pPr>
            <a:r>
              <a:rPr lang="en-GB" b="1" dirty="0">
                <a:latin typeface="Calibri" panose="020F0502020204030204" pitchFamily="34" charset="0"/>
                <a:ea typeface="Calibri" panose="020F0502020204030204" pitchFamily="34" charset="0"/>
                <a:cs typeface="Calibri" panose="020F0502020204030204" pitchFamily="34" charset="0"/>
              </a:rPr>
              <a:t>How convincing do you find Wells’ interpretation of Tiberius’ character and actions?</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443715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otalTime>0</TotalTime>
  <Words>1508</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Gill Sans MT</vt:lpstr>
      <vt:lpstr>Wingdings 2</vt:lpstr>
      <vt:lpstr>Dividend</vt:lpstr>
      <vt:lpstr>Roman Period Study    The Julio Claudians,  31 BC – 68 AD</vt:lpstr>
      <vt:lpstr>Key Debate 2 – The Characters of Tiberius, Gaius, Claudius and Nero </vt:lpstr>
      <vt:lpstr>Key Debate 2 – The Characters of Tiberius, Gaius, Claudius and Nero </vt:lpstr>
      <vt:lpstr>Key Debate 2 – The Characters of Tiberius, Gaius, Claudius and Nero </vt:lpstr>
      <vt:lpstr>Key Debate 2 – The Characters of Tiberius, Gaius, Claudius and Nero </vt:lpstr>
      <vt:lpstr>Example Question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Period Study – The Julio Claudians, 31 BC – 68 AD</dc:title>
  <dc:creator>Jonathan Sparshott</dc:creator>
  <cp:lastModifiedBy>Jonathan Sparshott</cp:lastModifiedBy>
  <cp:revision>1</cp:revision>
  <dcterms:created xsi:type="dcterms:W3CDTF">2021-05-04T18:20:56Z</dcterms:created>
  <dcterms:modified xsi:type="dcterms:W3CDTF">2021-05-05T09:35:54Z</dcterms:modified>
</cp:coreProperties>
</file>