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notesMasterIdLst>
    <p:notesMasterId r:id="rId13"/>
  </p:notesMasterIdLst>
  <p:handoutMasterIdLst>
    <p:handoutMasterId r:id="rId14"/>
  </p:handoutMasterIdLst>
  <p:sldIdLst>
    <p:sldId id="256" r:id="rId5"/>
    <p:sldId id="264" r:id="rId6"/>
    <p:sldId id="260" r:id="rId7"/>
    <p:sldId id="261" r:id="rId8"/>
    <p:sldId id="262" r:id="rId9"/>
    <p:sldId id="263" r:id="rId10"/>
    <p:sldId id="258" r:id="rId11"/>
    <p:sldId id="265"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 y="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Sparshott" userId="7cbb2a8a-d70c-46f7-b697-0daa53490835" providerId="ADAL" clId="{E4BE5C8F-2CEF-489D-8406-BF00142C265D}"/>
    <pc:docChg chg="modSld">
      <pc:chgData name="Jonathan Sparshott" userId="7cbb2a8a-d70c-46f7-b697-0daa53490835" providerId="ADAL" clId="{E4BE5C8F-2CEF-489D-8406-BF00142C265D}" dt="2023-04-21T11:31:55.525" v="0" actId="20577"/>
      <pc:docMkLst>
        <pc:docMk/>
      </pc:docMkLst>
      <pc:sldChg chg="modSp mod">
        <pc:chgData name="Jonathan Sparshott" userId="7cbb2a8a-d70c-46f7-b697-0daa53490835" providerId="ADAL" clId="{E4BE5C8F-2CEF-489D-8406-BF00142C265D}" dt="2023-04-21T11:31:55.525" v="0" actId="20577"/>
        <pc:sldMkLst>
          <pc:docMk/>
          <pc:sldMk cId="2368459815" sldId="260"/>
        </pc:sldMkLst>
        <pc:spChg chg="mod">
          <ac:chgData name="Jonathan Sparshott" userId="7cbb2a8a-d70c-46f7-b697-0daa53490835" providerId="ADAL" clId="{E4BE5C8F-2CEF-489D-8406-BF00142C265D}" dt="2023-04-21T11:31:55.525" v="0" actId="20577"/>
          <ac:spMkLst>
            <pc:docMk/>
            <pc:sldMk cId="2368459815" sldId="260"/>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132D761-8141-4FD0-8528-F8265E998DB5}" type="datetimeFigureOut">
              <a:rPr lang="en-GB" smtClean="0"/>
              <a:t>21/04/2023</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BA3E428-5237-4988-AAFC-F41305118B53}" type="slidenum">
              <a:rPr lang="en-GB" smtClean="0"/>
              <a:t>‹#›</a:t>
            </a:fld>
            <a:endParaRPr lang="en-GB"/>
          </a:p>
        </p:txBody>
      </p:sp>
    </p:spTree>
    <p:extLst>
      <p:ext uri="{BB962C8B-B14F-4D97-AF65-F5344CB8AC3E}">
        <p14:creationId xmlns:p14="http://schemas.microsoft.com/office/powerpoint/2010/main" val="2066869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B5A8DA0-9F60-4170-9096-84A93C2B31EE}" type="datetimeFigureOut">
              <a:rPr lang="en-GB" smtClean="0"/>
              <a:t>21/04/2023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8B929B4-1301-407D-80B7-FE109B81E6EC}" type="slidenum">
              <a:rPr lang="en-GB" smtClean="0"/>
              <a:t>‹#›</a:t>
            </a:fld>
            <a:endParaRPr lang="en-GB"/>
          </a:p>
        </p:txBody>
      </p:sp>
    </p:spTree>
    <p:extLst>
      <p:ext uri="{BB962C8B-B14F-4D97-AF65-F5344CB8AC3E}">
        <p14:creationId xmlns:p14="http://schemas.microsoft.com/office/powerpoint/2010/main" val="2283333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8B929B4-1301-407D-80B7-FE109B81E6EC}" type="slidenum">
              <a:rPr lang="en-GB" smtClean="0"/>
              <a:t>8</a:t>
            </a:fld>
            <a:endParaRPr lang="en-GB"/>
          </a:p>
        </p:txBody>
      </p:sp>
    </p:spTree>
    <p:extLst>
      <p:ext uri="{BB962C8B-B14F-4D97-AF65-F5344CB8AC3E}">
        <p14:creationId xmlns:p14="http://schemas.microsoft.com/office/powerpoint/2010/main" val="1929233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6D9E806-BE53-4896-9A43-1EE235B596D8}" type="datetimeFigureOut">
              <a:rPr lang="en-GB" smtClean="0"/>
              <a:t>21/04/2023</a:t>
            </a:fld>
            <a:endParaRPr lang="en-GB"/>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184965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9E806-BE53-4896-9A43-1EE235B596D8}" type="datetimeFigureOut">
              <a:rPr lang="en-GB" smtClean="0"/>
              <a:t>21/04/2023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3116833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6D9E806-BE53-4896-9A43-1EE235B596D8}" type="datetimeFigureOut">
              <a:rPr lang="en-GB" smtClean="0"/>
              <a:t>21/04/2023</a:t>
            </a:fld>
            <a:endParaRPr lang="en-GB"/>
          </a:p>
        </p:txBody>
      </p:sp>
      <p:sp>
        <p:nvSpPr>
          <p:cNvPr id="5" name="Footer Placeholder 4"/>
          <p:cNvSpPr>
            <a:spLocks noGrp="1"/>
          </p:cNvSpPr>
          <p:nvPr>
            <p:ph type="ftr" sz="quarter" idx="11"/>
          </p:nvPr>
        </p:nvSpPr>
        <p:spPr>
          <a:xfrm>
            <a:off x="774923" y="5951811"/>
            <a:ext cx="7896279" cy="365125"/>
          </a:xfrm>
        </p:spPr>
        <p:txBody>
          <a:bodyPr/>
          <a:lstStyle/>
          <a:p>
            <a:endParaRPr lang="en-GB"/>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263969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9E806-BE53-4896-9A43-1EE235B596D8}" type="datetimeFigureOut">
              <a:rPr lang="en-GB" smtClean="0"/>
              <a:t>21/04/2023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558300" y="5956137"/>
            <a:ext cx="1052508" cy="365125"/>
          </a:xfrm>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531705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6D9E806-BE53-4896-9A43-1EE235B596D8}" type="datetimeFigureOut">
              <a:rPr lang="en-GB" smtClean="0"/>
              <a:t>21/04/2023</a:t>
            </a:fld>
            <a:endParaRPr lang="en-GB"/>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2199500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D9E806-BE53-4896-9A43-1EE235B596D8}" type="datetimeFigureOut">
              <a:rPr lang="en-GB" smtClean="0"/>
              <a:t>21/04/2023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03721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D9E806-BE53-4896-9A43-1EE235B596D8}" type="datetimeFigureOut">
              <a:rPr lang="en-GB" smtClean="0"/>
              <a:t>21/04/2023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428619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D9E806-BE53-4896-9A43-1EE235B596D8}" type="datetimeFigureOut">
              <a:rPr lang="en-GB" smtClean="0"/>
              <a:t>21/04/2023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737749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D9E806-BE53-4896-9A43-1EE235B596D8}" type="datetimeFigureOut">
              <a:rPr lang="en-GB" smtClean="0"/>
              <a:t>21/04/2023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112216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6D9E806-BE53-4896-9A43-1EE235B596D8}" type="datetimeFigureOut">
              <a:rPr lang="en-GB" smtClean="0"/>
              <a:t>21/04/2023</a:t>
            </a:fld>
            <a:endParaRPr lang="en-GB"/>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3016229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6D9E806-BE53-4896-9A43-1EE235B596D8}" type="datetimeFigureOut">
              <a:rPr lang="en-GB" smtClean="0"/>
              <a:t>21/04/2023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79248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6D9E806-BE53-4896-9A43-1EE235B596D8}" type="datetimeFigureOut">
              <a:rPr lang="en-GB" smtClean="0"/>
              <a:t>21/04/2023</a:t>
            </a:fld>
            <a:endParaRPr lang="en-GB"/>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GB"/>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1C3C7C-7F48-40D3-97EF-8968964E16F9}" type="slidenum">
              <a:rPr lang="en-GB" smtClean="0"/>
              <a:t>‹#›</a:t>
            </a:fld>
            <a:endParaRPr lang="en-GB"/>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4570002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92" y="1020431"/>
            <a:ext cx="7437394" cy="1475013"/>
          </a:xfrm>
        </p:spPr>
        <p:txBody>
          <a:bodyPr/>
          <a:lstStyle/>
          <a:p>
            <a:r>
              <a:rPr lang="en-GB" dirty="0"/>
              <a:t>Roman Period Study – The Julio </a:t>
            </a:r>
            <a:r>
              <a:rPr lang="en-GB" dirty="0" err="1"/>
              <a:t>Claudians</a:t>
            </a:r>
            <a:r>
              <a:rPr lang="en-GB" dirty="0"/>
              <a:t>, 31 BC – 68 AD</a:t>
            </a:r>
          </a:p>
        </p:txBody>
      </p:sp>
      <p:sp>
        <p:nvSpPr>
          <p:cNvPr id="3" name="Subtitle 2"/>
          <p:cNvSpPr>
            <a:spLocks noGrp="1"/>
          </p:cNvSpPr>
          <p:nvPr>
            <p:ph type="subTitle" idx="1"/>
          </p:nvPr>
        </p:nvSpPr>
        <p:spPr>
          <a:xfrm>
            <a:off x="642739" y="3743952"/>
            <a:ext cx="6988983" cy="1672110"/>
          </a:xfrm>
        </p:spPr>
        <p:txBody>
          <a:bodyPr>
            <a:normAutofit lnSpcReduction="10000"/>
          </a:bodyPr>
          <a:lstStyle/>
          <a:p>
            <a:r>
              <a:rPr lang="en-GB" sz="3200" dirty="0">
                <a:solidFill>
                  <a:schemeClr val="bg1"/>
                </a:solidFill>
              </a:rPr>
              <a:t>Key Debate 1: </a:t>
            </a:r>
          </a:p>
          <a:p>
            <a:pPr algn="ctr"/>
            <a:r>
              <a:rPr lang="en-GB" sz="3200" i="1" dirty="0">
                <a:solidFill>
                  <a:schemeClr val="bg1"/>
                </a:solidFill>
              </a:rPr>
              <a:t>Did Augustus actually restore the republic? </a:t>
            </a:r>
          </a:p>
        </p:txBody>
      </p:sp>
      <p:pic>
        <p:nvPicPr>
          <p:cNvPr id="1026" name="Picture 2" descr="See the source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87282" y="868867"/>
            <a:ext cx="3387458" cy="510111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175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a:t>
            </a:r>
            <a:r>
              <a:rPr lang="en-GB" dirty="0" err="1"/>
              <a:t>BAsics</a:t>
            </a:r>
            <a:endParaRPr lang="en-GB" dirty="0"/>
          </a:p>
        </p:txBody>
      </p:sp>
      <p:sp>
        <p:nvSpPr>
          <p:cNvPr id="3" name="Content Placeholder 2"/>
          <p:cNvSpPr>
            <a:spLocks noGrp="1"/>
          </p:cNvSpPr>
          <p:nvPr>
            <p:ph idx="1"/>
          </p:nvPr>
        </p:nvSpPr>
        <p:spPr>
          <a:xfrm>
            <a:off x="581192" y="2180496"/>
            <a:ext cx="11029615" cy="4000848"/>
          </a:xfrm>
        </p:spPr>
        <p:txBody>
          <a:bodyPr/>
          <a:lstStyle/>
          <a:p>
            <a:r>
              <a:rPr lang="en-GB" dirty="0"/>
              <a:t>There are </a:t>
            </a:r>
            <a:r>
              <a:rPr lang="en-GB" b="1" dirty="0"/>
              <a:t>three key debate topics </a:t>
            </a:r>
            <a:r>
              <a:rPr lang="en-GB" dirty="0"/>
              <a:t>for the Roman Period study and </a:t>
            </a:r>
            <a:r>
              <a:rPr lang="en-GB" b="1" dirty="0"/>
              <a:t>three</a:t>
            </a:r>
            <a:r>
              <a:rPr lang="en-GB" dirty="0"/>
              <a:t> for the Greek</a:t>
            </a:r>
          </a:p>
          <a:p>
            <a:r>
              <a:rPr lang="en-GB" dirty="0"/>
              <a:t>These are areas where there is considerable historical discussion and argument</a:t>
            </a:r>
          </a:p>
          <a:p>
            <a:r>
              <a:rPr lang="en-GB" dirty="0"/>
              <a:t>You will be given an unseen </a:t>
            </a:r>
            <a:r>
              <a:rPr lang="en-GB" b="1" dirty="0"/>
              <a:t>20 mark interpretation question t</a:t>
            </a:r>
            <a:r>
              <a:rPr lang="en-GB" dirty="0"/>
              <a:t>hat comes from one of these key debates</a:t>
            </a:r>
          </a:p>
          <a:p>
            <a:r>
              <a:rPr lang="en-GB" dirty="0"/>
              <a:t>All of the content is also valid in a 30 mark essay</a:t>
            </a:r>
          </a:p>
          <a:p>
            <a:r>
              <a:rPr lang="en-GB" dirty="0"/>
              <a:t>In the interpretation question you are being assessed on your ability to use your knowledge of the topic and the sources to analyse the argument of a modern historian (</a:t>
            </a:r>
            <a:r>
              <a:rPr lang="en-GB" b="1" dirty="0"/>
              <a:t>A01=5 marks,  A04=15 marks</a:t>
            </a:r>
            <a:r>
              <a:rPr lang="en-GB" dirty="0"/>
              <a:t>)</a:t>
            </a:r>
          </a:p>
          <a:p>
            <a:r>
              <a:rPr lang="en-GB" b="1" dirty="0">
                <a:solidFill>
                  <a:srgbClr val="A80000"/>
                </a:solidFill>
              </a:rPr>
              <a:t>The big question for this key debate is whether Octavian/Augustus, following his defeat of Mark Antony and victory in the civil war, restored the traditional form of government, based around the Senate and magistrates, or if he went on to take absolute power in Rome. </a:t>
            </a:r>
          </a:p>
        </p:txBody>
      </p:sp>
    </p:spTree>
    <p:extLst>
      <p:ext uri="{BB962C8B-B14F-4D97-AF65-F5344CB8AC3E}">
        <p14:creationId xmlns:p14="http://schemas.microsoft.com/office/powerpoint/2010/main" val="4044076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p:txBody>
          <a:bodyPr/>
          <a:lstStyle/>
          <a:p>
            <a:r>
              <a:rPr lang="en-GB" dirty="0"/>
              <a:t>Did Augustus actually restore the republic? – </a:t>
            </a:r>
            <a:r>
              <a:rPr lang="en-GB" u="sng" dirty="0"/>
              <a:t>yes</a:t>
            </a:r>
            <a:r>
              <a:rPr lang="en-GB" dirty="0"/>
              <a:t> (OK)</a:t>
            </a:r>
          </a:p>
        </p:txBody>
      </p:sp>
      <p:sp>
        <p:nvSpPr>
          <p:cNvPr id="3" name="Content Placeholder 2"/>
          <p:cNvSpPr>
            <a:spLocks noGrp="1"/>
          </p:cNvSpPr>
          <p:nvPr>
            <p:ph idx="1"/>
          </p:nvPr>
        </p:nvSpPr>
        <p:spPr>
          <a:xfrm>
            <a:off x="581192" y="2089056"/>
            <a:ext cx="11029615" cy="4549488"/>
          </a:xfrm>
        </p:spPr>
        <p:txBody>
          <a:bodyPr>
            <a:normAutofit/>
          </a:bodyPr>
          <a:lstStyle/>
          <a:p>
            <a:pPr marL="285750" indent="-285750">
              <a:buFont typeface="Arial" panose="020B0604020202020204" pitchFamily="34" charset="0"/>
              <a:buChar char="•"/>
            </a:pPr>
            <a:r>
              <a:rPr lang="en-GB" sz="2000" dirty="0"/>
              <a:t>Augustus styled his regime as the restoration of the Roman Republic and this is supported to an extent by the terms of the </a:t>
            </a:r>
            <a:r>
              <a:rPr lang="en-GB" sz="2000" b="1" dirty="0"/>
              <a:t>First Constitutional Settlement in 27 BC</a:t>
            </a:r>
            <a:r>
              <a:rPr lang="en-GB" sz="2000" dirty="0"/>
              <a:t>. Here Augustus assumed existing, traditional titles to confirm his position as </a:t>
            </a:r>
            <a:r>
              <a:rPr lang="en-GB" sz="2000" i="1" dirty="0" err="1"/>
              <a:t>Princeps</a:t>
            </a:r>
            <a:r>
              <a:rPr lang="en-GB" sz="2000" i="1" dirty="0"/>
              <a:t> </a:t>
            </a:r>
            <a:r>
              <a:rPr lang="en-GB" sz="2000" dirty="0"/>
              <a:t>e.g.</a:t>
            </a:r>
          </a:p>
          <a:p>
            <a:pPr marL="609750" lvl="1" indent="-285750">
              <a:buFont typeface="Arial" panose="020B0604020202020204" pitchFamily="34" charset="0"/>
              <a:buChar char="•"/>
            </a:pPr>
            <a:r>
              <a:rPr lang="en-GB" sz="1800" dirty="0"/>
              <a:t>Laurels on his doorposts </a:t>
            </a:r>
          </a:p>
          <a:p>
            <a:pPr marL="609750" lvl="1" indent="-285750">
              <a:buFont typeface="Arial" panose="020B0604020202020204" pitchFamily="34" charset="0"/>
              <a:buChar char="•"/>
            </a:pPr>
            <a:r>
              <a:rPr lang="en-GB" sz="1800" dirty="0"/>
              <a:t>Award of the civic crown</a:t>
            </a:r>
          </a:p>
          <a:p>
            <a:pPr marL="609750" lvl="1" indent="-285750">
              <a:buFont typeface="Arial" panose="020B0604020202020204" pitchFamily="34" charset="0"/>
              <a:buChar char="•"/>
            </a:pPr>
            <a:r>
              <a:rPr lang="en-GB" sz="1800" dirty="0"/>
              <a:t>A Shield of Virtue in the Senate building</a:t>
            </a:r>
          </a:p>
          <a:p>
            <a:pPr marL="285750" indent="-285750">
              <a:buFont typeface="Arial" panose="020B0604020202020204" pitchFamily="34" charset="0"/>
              <a:buChar char="•"/>
            </a:pPr>
            <a:r>
              <a:rPr lang="en-GB" sz="2000" dirty="0"/>
              <a:t>Augustus would occupy one of the two </a:t>
            </a:r>
            <a:r>
              <a:rPr lang="en-GB" sz="2000" b="1" dirty="0"/>
              <a:t>consulships</a:t>
            </a:r>
            <a:r>
              <a:rPr lang="en-GB" sz="2000" dirty="0"/>
              <a:t> for a period of ten years. This was a traditional position, as was the practice of time-limiting power</a:t>
            </a:r>
          </a:p>
          <a:p>
            <a:pPr marL="285750" indent="-285750">
              <a:buFont typeface="Arial" panose="020B0604020202020204" pitchFamily="34" charset="0"/>
              <a:buChar char="•"/>
            </a:pPr>
            <a:r>
              <a:rPr lang="en-GB" sz="2000" dirty="0"/>
              <a:t>The </a:t>
            </a:r>
            <a:r>
              <a:rPr lang="en-GB" sz="2000" b="1" dirty="0"/>
              <a:t>Senate</a:t>
            </a:r>
            <a:r>
              <a:rPr lang="en-GB" sz="2000" dirty="0"/>
              <a:t> asked Octavian to take these powers.  Augustus then retained the Senate even after his position was secure and carried out reforms to improve its standards </a:t>
            </a:r>
          </a:p>
          <a:p>
            <a:pPr marL="285750" indent="-285750">
              <a:buFont typeface="Arial" panose="020B0604020202020204" pitchFamily="34" charset="0"/>
              <a:buChar char="•"/>
            </a:pPr>
            <a:r>
              <a:rPr lang="en-GB" sz="2000" dirty="0"/>
              <a:t>Even after the Second Constitutional Settlement, the traditional ‘</a:t>
            </a:r>
            <a:r>
              <a:rPr lang="en-GB" sz="2000" b="1" dirty="0"/>
              <a:t>tribunician</a:t>
            </a:r>
            <a:r>
              <a:rPr lang="en-GB" sz="2000" dirty="0"/>
              <a:t>’ power given to Augustus was the basis of his power</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3684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a:xfrm>
            <a:off x="581192" y="702156"/>
            <a:ext cx="11223712" cy="1013800"/>
          </a:xfrm>
        </p:spPr>
        <p:txBody>
          <a:bodyPr/>
          <a:lstStyle/>
          <a:p>
            <a:r>
              <a:rPr lang="en-GB" dirty="0"/>
              <a:t>Did Augustus actually restore the republic? – </a:t>
            </a:r>
            <a:r>
              <a:rPr lang="en-GB" u="sng" dirty="0"/>
              <a:t>yes</a:t>
            </a:r>
            <a:r>
              <a:rPr lang="en-GB" dirty="0"/>
              <a:t> (Sources)</a:t>
            </a:r>
          </a:p>
        </p:txBody>
      </p:sp>
      <p:sp>
        <p:nvSpPr>
          <p:cNvPr id="3" name="Content Placeholder 2"/>
          <p:cNvSpPr>
            <a:spLocks noGrp="1"/>
          </p:cNvSpPr>
          <p:nvPr>
            <p:ph idx="1"/>
          </p:nvPr>
        </p:nvSpPr>
        <p:spPr>
          <a:xfrm>
            <a:off x="489752" y="1842169"/>
            <a:ext cx="11214568" cy="1577687"/>
          </a:xfrm>
        </p:spPr>
        <p:style>
          <a:lnRef idx="2">
            <a:schemeClr val="accent6"/>
          </a:lnRef>
          <a:fillRef idx="1">
            <a:schemeClr val="lt1"/>
          </a:fillRef>
          <a:effectRef idx="0">
            <a:schemeClr val="accent6"/>
          </a:effectRef>
          <a:fontRef idx="minor">
            <a:schemeClr val="dk1"/>
          </a:fontRef>
        </p:style>
        <p:txBody>
          <a:bodyPr>
            <a:normAutofit/>
          </a:bodyPr>
          <a:lstStyle/>
          <a:p>
            <a:pPr marL="0" indent="0">
              <a:buNone/>
            </a:pPr>
            <a:r>
              <a:rPr lang="en-GB" sz="1600" b="1" dirty="0"/>
              <a:t>Res Gestae </a:t>
            </a:r>
            <a:r>
              <a:rPr lang="en-GB" sz="1600" b="1" dirty="0" err="1"/>
              <a:t>Divi</a:t>
            </a:r>
            <a:r>
              <a:rPr lang="en-GB" sz="1600" b="1" dirty="0"/>
              <a:t> </a:t>
            </a:r>
            <a:r>
              <a:rPr lang="en-GB" sz="1600" b="1" dirty="0" err="1"/>
              <a:t>Augusti</a:t>
            </a:r>
            <a:endParaRPr lang="en-GB" sz="1600" b="1" dirty="0"/>
          </a:p>
          <a:p>
            <a:r>
              <a:rPr lang="en-GB" sz="1600" dirty="0"/>
              <a:t>“…even though the senate and people of Rome were in agreement that I should be appointed on my own as guardian of laws and customs with supreme power. I accepted no magistracy conferred upon me that contravened ancestral custom.” </a:t>
            </a:r>
          </a:p>
          <a:p>
            <a:r>
              <a:rPr lang="en-GB" sz="1600" dirty="0"/>
              <a:t>“In my sixth and seventh consulships [28-27 BC], after I had put an end to civil wars, although by everyone’s agreement I had power over everything, I transferred the state from my power into the control of the Roman senate and people.”  </a:t>
            </a:r>
          </a:p>
        </p:txBody>
      </p:sp>
      <p:sp>
        <p:nvSpPr>
          <p:cNvPr id="4" name="Content Placeholder 2"/>
          <p:cNvSpPr txBox="1">
            <a:spLocks/>
          </p:cNvSpPr>
          <p:nvPr/>
        </p:nvSpPr>
        <p:spPr>
          <a:xfrm>
            <a:off x="488716" y="3546069"/>
            <a:ext cx="11214568" cy="1099083"/>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dk1"/>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dk1"/>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dk1"/>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9pPr>
          </a:lstStyle>
          <a:p>
            <a:pPr marL="0" indent="0">
              <a:buFont typeface="Wingdings 2" panose="05020102010507070707" pitchFamily="18" charset="2"/>
              <a:buNone/>
            </a:pPr>
            <a:r>
              <a:rPr lang="en-GB" sz="1600" b="1" dirty="0"/>
              <a:t>Velleius Paterculus</a:t>
            </a:r>
          </a:p>
          <a:p>
            <a:r>
              <a:rPr lang="en-GB" sz="1600" dirty="0"/>
              <a:t>“Force was restored to the laws, authority to the courts, majesty to the senate; the power of the magistrates was reduced to its former limits, except that two praetors were added to the eight; the ancient, traditional form of the republic was brought back”</a:t>
            </a:r>
            <a:endParaRPr lang="en-GB" sz="1400" dirty="0"/>
          </a:p>
        </p:txBody>
      </p:sp>
      <p:grpSp>
        <p:nvGrpSpPr>
          <p:cNvPr id="9" name="Group 8"/>
          <p:cNvGrpSpPr/>
          <p:nvPr/>
        </p:nvGrpSpPr>
        <p:grpSpPr>
          <a:xfrm>
            <a:off x="488716" y="4771365"/>
            <a:ext cx="5491460" cy="1823382"/>
            <a:chOff x="488716" y="4771365"/>
            <a:chExt cx="5491460" cy="1823382"/>
          </a:xfrm>
        </p:grpSpPr>
        <p:pic>
          <p:nvPicPr>
            <p:cNvPr id="5" name="Picture 4" descr="Gold aureus coin of Octavian Roman, 28 BC Probably minted in Asia Minor (modern Turkey)"/>
            <p:cNvPicPr/>
            <p:nvPr/>
          </p:nvPicPr>
          <p:blipFill>
            <a:blip r:embed="rId2">
              <a:extLst>
                <a:ext uri="{28A0092B-C50C-407E-A947-70E740481C1C}">
                  <a14:useLocalDpi xmlns:a14="http://schemas.microsoft.com/office/drawing/2010/main" val="0"/>
                </a:ext>
              </a:extLst>
            </a:blip>
            <a:srcRect/>
            <a:stretch>
              <a:fillRect/>
            </a:stretch>
          </p:blipFill>
          <p:spPr bwMode="auto">
            <a:xfrm>
              <a:off x="488716" y="4771365"/>
              <a:ext cx="2413214" cy="1327255"/>
            </a:xfrm>
            <a:prstGeom prst="rect">
              <a:avLst/>
            </a:prstGeom>
            <a:noFill/>
            <a:ln>
              <a:noFill/>
            </a:ln>
          </p:spPr>
        </p:pic>
        <p:sp>
          <p:nvSpPr>
            <p:cNvPr id="6" name="Text Box 2"/>
            <p:cNvSpPr txBox="1">
              <a:spLocks noChangeArrowheads="1"/>
            </p:cNvSpPr>
            <p:nvPr/>
          </p:nvSpPr>
          <p:spPr bwMode="auto">
            <a:xfrm>
              <a:off x="3023959" y="4771365"/>
              <a:ext cx="2956217" cy="182338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6000"/>
                </a:lnSpc>
                <a:spcAft>
                  <a:spcPts val="800"/>
                </a:spcAft>
              </a:pPr>
              <a:r>
                <a:rPr lang="en-GB" sz="1200" b="1" u="sng" dirty="0">
                  <a:solidFill>
                    <a:srgbClr val="002060"/>
                  </a:solidFill>
                </a:rPr>
                <a:t>Prescribed Source – New </a:t>
              </a:r>
              <a:r>
                <a:rPr lang="en-GB" sz="1200" b="1" i="1" u="sng" dirty="0">
                  <a:solidFill>
                    <a:srgbClr val="002060"/>
                  </a:solidFill>
                </a:rPr>
                <a:t>aureus </a:t>
              </a:r>
              <a:r>
                <a:rPr lang="en-GB" sz="1200" b="1" u="sng" dirty="0">
                  <a:solidFill>
                    <a:srgbClr val="002060"/>
                  </a:solidFill>
                </a:rPr>
                <a:t>28 BC </a:t>
              </a:r>
              <a:endParaRPr lang="en-GB" sz="1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en-GB" sz="1200" b="1" dirty="0" err="1">
                  <a:effectLst/>
                  <a:latin typeface="Calibri" panose="020F0502020204030204" pitchFamily="34" charset="0"/>
                  <a:ea typeface="Calibri" panose="020F0502020204030204" pitchFamily="34" charset="0"/>
                  <a:cs typeface="Times New Roman" panose="02020603050405020304" pitchFamily="18" charset="0"/>
                </a:rPr>
                <a:t>Obv</a:t>
              </a:r>
              <a:r>
                <a:rPr lang="en-GB" sz="1200" b="1" dirty="0">
                  <a:effectLst/>
                  <a:latin typeface="Calibri" panose="020F0502020204030204" pitchFamily="34" charset="0"/>
                  <a:ea typeface="Calibri" panose="020F0502020204030204" pitchFamily="34" charset="0"/>
                  <a:cs typeface="Times New Roman" panose="02020603050405020304" pitchFamily="18" charset="0"/>
                </a:rPr>
                <a:t>.:</a:t>
              </a:r>
              <a:r>
                <a:rPr lang="en-GB" sz="1200" dirty="0">
                  <a:effectLst/>
                  <a:latin typeface="Calibri" panose="020F0502020204030204" pitchFamily="34" charset="0"/>
                  <a:ea typeface="Calibri" panose="020F0502020204030204" pitchFamily="34" charset="0"/>
                  <a:cs typeface="Times New Roman" panose="02020603050405020304" pitchFamily="18" charset="0"/>
                </a:rPr>
                <a:t> Head of Octavian, wearing laurel wreath “Commander Caesar, Son of the Deified, consul for the sixth time”</a:t>
              </a:r>
            </a:p>
            <a:p>
              <a:pPr>
                <a:lnSpc>
                  <a:spcPct val="106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Rev.:</a:t>
              </a:r>
              <a:r>
                <a:rPr lang="en-GB" sz="1200" dirty="0">
                  <a:effectLst/>
                  <a:latin typeface="Calibri" panose="020F0502020204030204" pitchFamily="34" charset="0"/>
                  <a:ea typeface="Calibri" panose="020F0502020204030204" pitchFamily="34" charset="0"/>
                  <a:cs typeface="Times New Roman" panose="02020603050405020304" pitchFamily="18" charset="0"/>
                </a:rPr>
                <a:t> Octavian seated on magistrate’s chair wearing toga, holding out scroll in right hand “He has restored to the Roman People their laws and rights”</a:t>
              </a: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p:txBody>
        </p:sp>
      </p:grpSp>
      <p:grpSp>
        <p:nvGrpSpPr>
          <p:cNvPr id="10" name="Group 9"/>
          <p:cNvGrpSpPr/>
          <p:nvPr/>
        </p:nvGrpSpPr>
        <p:grpSpPr>
          <a:xfrm>
            <a:off x="6376357" y="4771365"/>
            <a:ext cx="5326927" cy="1823382"/>
            <a:chOff x="6376357" y="4771365"/>
            <a:chExt cx="5326927" cy="1823382"/>
          </a:xfrm>
        </p:grpSpPr>
        <p:pic>
          <p:nvPicPr>
            <p:cNvPr id="7" name="Picture 6" descr="https://www.cointalk.com/attachments/image-png.46969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76357" y="4771365"/>
              <a:ext cx="2267137" cy="1224999"/>
            </a:xfrm>
            <a:prstGeom prst="rect">
              <a:avLst/>
            </a:prstGeom>
            <a:noFill/>
            <a:ln>
              <a:solidFill>
                <a:schemeClr val="tx1"/>
              </a:solidFill>
            </a:ln>
          </p:spPr>
        </p:pic>
        <p:sp>
          <p:nvSpPr>
            <p:cNvPr id="8" name="Text Box 2"/>
            <p:cNvSpPr txBox="1">
              <a:spLocks noChangeArrowheads="1"/>
            </p:cNvSpPr>
            <p:nvPr/>
          </p:nvSpPr>
          <p:spPr bwMode="auto">
            <a:xfrm>
              <a:off x="8747067" y="4771365"/>
              <a:ext cx="2956217" cy="182338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6000"/>
                </a:lnSpc>
                <a:spcAft>
                  <a:spcPts val="800"/>
                </a:spcAft>
              </a:pPr>
              <a:r>
                <a:rPr lang="en-GB" sz="1200" b="1" u="sng" dirty="0">
                  <a:solidFill>
                    <a:srgbClr val="002060"/>
                  </a:solidFill>
                  <a:ea typeface="Calibri" panose="020F0502020204030204" pitchFamily="34" charset="0"/>
                  <a:cs typeface="Times New Roman" panose="02020603050405020304" pitchFamily="18" charset="0"/>
                </a:rPr>
                <a:t>Prescribed Source – Coin portrait of Augustus, aged 73 AD 11-12 </a:t>
              </a:r>
              <a:endParaRPr lang="en-GB" sz="1100" dirty="0">
                <a:ea typeface="Calibri" panose="020F0502020204030204" pitchFamily="34" charset="0"/>
                <a:cs typeface="Times New Roman" panose="02020603050405020304" pitchFamily="18" charset="0"/>
              </a:endParaRPr>
            </a:p>
            <a:p>
              <a:r>
                <a:rPr lang="en-GB" sz="1200" b="1" dirty="0" err="1">
                  <a:latin typeface="Calibri" panose="020F0502020204030204" pitchFamily="34" charset="0"/>
                  <a:cs typeface="Calibri" panose="020F0502020204030204" pitchFamily="34" charset="0"/>
                </a:rPr>
                <a:t>Obv</a:t>
              </a:r>
              <a:r>
                <a:rPr lang="en-GB" sz="1200" b="1" dirty="0">
                  <a:latin typeface="Calibri" panose="020F0502020204030204" pitchFamily="34" charset="0"/>
                  <a:cs typeface="Calibri" panose="020F0502020204030204" pitchFamily="34" charset="0"/>
                </a:rPr>
                <a:t>.:</a:t>
              </a:r>
              <a:r>
                <a:rPr lang="en-GB" sz="1200" dirty="0">
                  <a:latin typeface="Calibri" panose="020F0502020204030204" pitchFamily="34" charset="0"/>
                  <a:cs typeface="Calibri" panose="020F0502020204030204" pitchFamily="34" charset="0"/>
                </a:rPr>
                <a:t> Augustus, “Imperator Caesar Augustus, Son of the </a:t>
              </a:r>
              <a:r>
                <a:rPr lang="en-GB" sz="1200" dirty="0" err="1">
                  <a:latin typeface="Calibri" panose="020F0502020204030204" pitchFamily="34" charset="0"/>
                  <a:cs typeface="Calibri" panose="020F0502020204030204" pitchFamily="34" charset="0"/>
                </a:rPr>
                <a:t>Deifie</a:t>
              </a:r>
              <a:r>
                <a:rPr lang="en-GB" sz="1200" dirty="0">
                  <a:latin typeface="Calibri" panose="020F0502020204030204" pitchFamily="34" charset="0"/>
                  <a:cs typeface="Calibri" panose="020F0502020204030204" pitchFamily="34" charset="0"/>
                </a:rPr>
                <a:t>, hailed victorious general twenty times”</a:t>
              </a:r>
            </a:p>
            <a:p>
              <a:endParaRPr lang="en-GB" sz="1200" dirty="0">
                <a:latin typeface="Calibri" panose="020F0502020204030204" pitchFamily="34" charset="0"/>
                <a:cs typeface="Calibri" panose="020F0502020204030204" pitchFamily="34" charset="0"/>
              </a:endParaRPr>
            </a:p>
            <a:p>
              <a:r>
                <a:rPr lang="en-GB" sz="1200" b="1" dirty="0">
                  <a:latin typeface="Calibri" panose="020F0502020204030204" pitchFamily="34" charset="0"/>
                  <a:cs typeface="Calibri" panose="020F0502020204030204" pitchFamily="34" charset="0"/>
                </a:rPr>
                <a:t>Rev.:</a:t>
              </a:r>
              <a:r>
                <a:rPr lang="en-GB" sz="1200" dirty="0">
                  <a:latin typeface="Calibri" panose="020F0502020204030204" pitchFamily="34" charset="0"/>
                  <a:cs typeface="Calibri" panose="020F0502020204030204" pitchFamily="34" charset="0"/>
                </a:rPr>
                <a:t> SC (by decree of the Senate), “Pontifex Maximus, </a:t>
              </a:r>
              <a:r>
                <a:rPr lang="en-GB" sz="1200" dirty="0" err="1">
                  <a:latin typeface="Calibri" panose="020F0502020204030204" pitchFamily="34" charset="0"/>
                  <a:cs typeface="Calibri" panose="020F0502020204030204" pitchFamily="34" charset="0"/>
                </a:rPr>
                <a:t>Tribunician</a:t>
              </a:r>
              <a:r>
                <a:rPr lang="en-GB" sz="1200" dirty="0">
                  <a:latin typeface="Calibri" panose="020F0502020204030204" pitchFamily="34" charset="0"/>
                  <a:cs typeface="Calibri" panose="020F0502020204030204" pitchFamily="34" charset="0"/>
                </a:rPr>
                <a:t> power for the </a:t>
              </a:r>
              <a:r>
                <a:rPr lang="en-GB" sz="1200" dirty="0" err="1">
                  <a:latin typeface="Calibri" panose="020F0502020204030204" pitchFamily="34" charset="0"/>
                  <a:cs typeface="Calibri" panose="020F0502020204030204" pitchFamily="34" charset="0"/>
                </a:rPr>
                <a:t>thity</a:t>
              </a:r>
              <a:r>
                <a:rPr lang="en-GB" sz="1200" dirty="0">
                  <a:latin typeface="Calibri" panose="020F0502020204030204" pitchFamily="34" charset="0"/>
                  <a:cs typeface="Calibri" panose="020F0502020204030204" pitchFamily="34" charset="0"/>
                </a:rPr>
                <a:t>-fourth time’</a:t>
              </a:r>
            </a:p>
            <a:p>
              <a:pPr>
                <a:lnSpc>
                  <a:spcPct val="106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p:txBody>
        </p:sp>
      </p:grpSp>
    </p:spTree>
    <p:extLst>
      <p:ext uri="{BB962C8B-B14F-4D97-AF65-F5344CB8AC3E}">
        <p14:creationId xmlns:p14="http://schemas.microsoft.com/office/powerpoint/2010/main" val="1916069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p:txBody>
          <a:bodyPr/>
          <a:lstStyle/>
          <a:p>
            <a:r>
              <a:rPr lang="en-GB" dirty="0"/>
              <a:t>Did Augustus actually restore the republic? – </a:t>
            </a:r>
            <a:r>
              <a:rPr lang="en-GB" u="sng" dirty="0"/>
              <a:t>NO</a:t>
            </a:r>
            <a:r>
              <a:rPr lang="en-GB" dirty="0"/>
              <a:t> (OK)</a:t>
            </a:r>
          </a:p>
        </p:txBody>
      </p:sp>
      <p:sp>
        <p:nvSpPr>
          <p:cNvPr id="3" name="Content Placeholder 2"/>
          <p:cNvSpPr>
            <a:spLocks noGrp="1"/>
          </p:cNvSpPr>
          <p:nvPr>
            <p:ph idx="1"/>
          </p:nvPr>
        </p:nvSpPr>
        <p:spPr>
          <a:xfrm>
            <a:off x="182880" y="1920240"/>
            <a:ext cx="11814048" cy="4718304"/>
          </a:xfrm>
        </p:spPr>
        <p:txBody>
          <a:bodyPr>
            <a:normAutofit fontScale="92500"/>
          </a:bodyPr>
          <a:lstStyle/>
          <a:p>
            <a:pPr marL="285750" indent="-285750">
              <a:buFont typeface="Arial" panose="020B0604020202020204" pitchFamily="34" charset="0"/>
              <a:buChar char="•"/>
            </a:pPr>
            <a:r>
              <a:rPr lang="en-GB" dirty="0"/>
              <a:t>The appearance of the traditional republic was a </a:t>
            </a:r>
            <a:r>
              <a:rPr lang="en-GB" b="1" dirty="0"/>
              <a:t>façade</a:t>
            </a:r>
            <a:r>
              <a:rPr lang="en-GB" dirty="0"/>
              <a:t> designed to hide Augustus’ absolute power and prevent him suffering the same fate as Julius Caesar</a:t>
            </a:r>
          </a:p>
          <a:p>
            <a:pPr marL="285750" indent="-285750">
              <a:buFont typeface="Arial" panose="020B0604020202020204" pitchFamily="34" charset="0"/>
              <a:buChar char="•"/>
            </a:pPr>
            <a:r>
              <a:rPr lang="en-GB" dirty="0"/>
              <a:t>Augustus’ power at the First Constitutional Settlement was absolute but informal. In the </a:t>
            </a:r>
            <a:r>
              <a:rPr lang="en-GB" b="1" dirty="0"/>
              <a:t>Second Constitutional Settlement </a:t>
            </a:r>
            <a:r>
              <a:rPr lang="en-GB" dirty="0"/>
              <a:t>(23 BC) this power was made formal through the award of </a:t>
            </a:r>
            <a:r>
              <a:rPr lang="en-GB" i="1" dirty="0" err="1">
                <a:solidFill>
                  <a:srgbClr val="A80000"/>
                </a:solidFill>
              </a:rPr>
              <a:t>tribunicia</a:t>
            </a:r>
            <a:r>
              <a:rPr lang="en-GB" i="1" dirty="0">
                <a:solidFill>
                  <a:srgbClr val="A80000"/>
                </a:solidFill>
              </a:rPr>
              <a:t> </a:t>
            </a:r>
            <a:r>
              <a:rPr lang="en-GB" i="1" dirty="0" err="1">
                <a:solidFill>
                  <a:srgbClr val="A80000"/>
                </a:solidFill>
              </a:rPr>
              <a:t>potestas</a:t>
            </a:r>
            <a:r>
              <a:rPr lang="en-GB" dirty="0">
                <a:solidFill>
                  <a:srgbClr val="A80000"/>
                </a:solidFill>
              </a:rPr>
              <a:t> </a:t>
            </a:r>
            <a:r>
              <a:rPr lang="en-GB" dirty="0"/>
              <a:t>and the creation of the title </a:t>
            </a:r>
            <a:r>
              <a:rPr lang="en-GB" i="1" dirty="0">
                <a:solidFill>
                  <a:srgbClr val="A80000"/>
                </a:solidFill>
              </a:rPr>
              <a:t>Imperium </a:t>
            </a:r>
            <a:r>
              <a:rPr lang="en-GB" i="1" dirty="0" err="1">
                <a:solidFill>
                  <a:srgbClr val="A80000"/>
                </a:solidFill>
              </a:rPr>
              <a:t>Proconsulare</a:t>
            </a:r>
            <a:r>
              <a:rPr lang="en-GB" i="1" dirty="0">
                <a:solidFill>
                  <a:srgbClr val="A80000"/>
                </a:solidFill>
              </a:rPr>
              <a:t> </a:t>
            </a:r>
            <a:r>
              <a:rPr lang="en-GB" i="1" dirty="0" err="1">
                <a:solidFill>
                  <a:srgbClr val="A80000"/>
                </a:solidFill>
              </a:rPr>
              <a:t>Maius</a:t>
            </a:r>
            <a:r>
              <a:rPr lang="en-GB" i="1" dirty="0"/>
              <a:t>. </a:t>
            </a:r>
            <a:r>
              <a:rPr lang="en-GB" dirty="0"/>
              <a:t>Augustus made his power explicit as he potentially now felt strong enough to do and also because it would make succession easier. This was made more important with the death in 23 BC of his heir apparent Claudius Marcellus </a:t>
            </a:r>
          </a:p>
          <a:p>
            <a:pPr marL="285750" indent="-285750">
              <a:buFont typeface="Arial" panose="020B0604020202020204" pitchFamily="34" charset="0"/>
              <a:buChar char="•"/>
            </a:pPr>
            <a:r>
              <a:rPr lang="en-GB" dirty="0"/>
              <a:t>Augustus ensured that he retained full control of the </a:t>
            </a:r>
            <a:r>
              <a:rPr lang="en-GB" b="1" dirty="0"/>
              <a:t>army</a:t>
            </a:r>
            <a:r>
              <a:rPr lang="en-GB" dirty="0"/>
              <a:t>. The FCS gave him control of the provinces on the edge of the empire (Strabo), where most legions were. The SCS ensured he could overrule any provincial governor and control the legions </a:t>
            </a:r>
          </a:p>
          <a:p>
            <a:pPr marL="285750" indent="-285750">
              <a:buFont typeface="Arial" panose="020B0604020202020204" pitchFamily="34" charset="0"/>
              <a:buChar char="•"/>
            </a:pPr>
            <a:r>
              <a:rPr lang="en-GB" dirty="0"/>
              <a:t>The Senate was kept to ‘</a:t>
            </a:r>
            <a:r>
              <a:rPr lang="en-GB" b="1" dirty="0"/>
              <a:t>rubber-stamp</a:t>
            </a:r>
            <a:r>
              <a:rPr lang="en-GB" dirty="0"/>
              <a:t>’ Augustus’ decisions and Augustus’ reforms ensured that its members were loyal to him. He reduced the size of the Senate and then, according to </a:t>
            </a:r>
            <a:r>
              <a:rPr lang="en-GB" dirty="0" err="1"/>
              <a:t>Macrobius</a:t>
            </a:r>
            <a:r>
              <a:rPr lang="en-GB" dirty="0"/>
              <a:t>, paid off 4 million sesterces worth of senators’ debts</a:t>
            </a:r>
          </a:p>
          <a:p>
            <a:pPr marL="285750" indent="-285750">
              <a:buFont typeface="Arial" panose="020B0604020202020204" pitchFamily="34" charset="0"/>
              <a:buChar char="•"/>
            </a:pPr>
            <a:r>
              <a:rPr lang="en-GB" dirty="0"/>
              <a:t>Augustus encouraged the development of the </a:t>
            </a:r>
            <a:r>
              <a:rPr lang="en-GB" b="1" dirty="0"/>
              <a:t>imperial cult </a:t>
            </a:r>
            <a:r>
              <a:rPr lang="en-GB" dirty="0"/>
              <a:t>as it arrived from the east of the empire – this is at odds with the impression of restoring the republic (Tacitus, “There were no honours left for the gods…”)</a:t>
            </a:r>
          </a:p>
          <a:p>
            <a:pPr marL="285750" indent="-285750">
              <a:buFont typeface="Arial" panose="020B0604020202020204" pitchFamily="34" charset="0"/>
              <a:buChar char="•"/>
            </a:pPr>
            <a:r>
              <a:rPr lang="en-GB" b="1" dirty="0"/>
              <a:t>Succession</a:t>
            </a:r>
            <a:r>
              <a:rPr lang="en-GB" dirty="0"/>
              <a:t> was of paramount importance to Augustus which contradicted the idea of a republic</a:t>
            </a:r>
          </a:p>
          <a:p>
            <a:pPr marL="285750" indent="-285750">
              <a:buFont typeface="Arial" panose="020B0604020202020204" pitchFamily="34" charset="0"/>
              <a:buChar char="•"/>
            </a:pPr>
            <a:r>
              <a:rPr lang="en-GB" dirty="0"/>
              <a:t>The sources which argue most clearly that Augustus restored the republic are either sympathetic to him or direct </a:t>
            </a:r>
            <a:r>
              <a:rPr lang="en-GB" b="1" dirty="0"/>
              <a:t>propaganda</a:t>
            </a:r>
            <a:r>
              <a:rPr lang="en-GB" dirty="0"/>
              <a:t> </a:t>
            </a:r>
          </a:p>
        </p:txBody>
      </p:sp>
    </p:spTree>
    <p:extLst>
      <p:ext uri="{BB962C8B-B14F-4D97-AF65-F5344CB8AC3E}">
        <p14:creationId xmlns:p14="http://schemas.microsoft.com/office/powerpoint/2010/main" val="1557758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a:xfrm>
            <a:off x="581192" y="702156"/>
            <a:ext cx="11232856" cy="1013800"/>
          </a:xfrm>
        </p:spPr>
        <p:txBody>
          <a:bodyPr/>
          <a:lstStyle/>
          <a:p>
            <a:r>
              <a:rPr lang="en-GB" dirty="0"/>
              <a:t>Did Augustus actually restore the republic? – </a:t>
            </a:r>
            <a:r>
              <a:rPr lang="en-GB" u="sng" dirty="0"/>
              <a:t>NO</a:t>
            </a:r>
            <a:r>
              <a:rPr lang="en-GB" dirty="0"/>
              <a:t> (Sources)</a:t>
            </a:r>
          </a:p>
        </p:txBody>
      </p:sp>
      <p:sp>
        <p:nvSpPr>
          <p:cNvPr id="3" name="Content Placeholder 2"/>
          <p:cNvSpPr>
            <a:spLocks noGrp="1"/>
          </p:cNvSpPr>
          <p:nvPr>
            <p:ph idx="1"/>
          </p:nvPr>
        </p:nvSpPr>
        <p:spPr>
          <a:xfrm>
            <a:off x="489752" y="1842169"/>
            <a:ext cx="11214568" cy="1285079"/>
          </a:xfrm>
        </p:spPr>
        <p:style>
          <a:lnRef idx="2">
            <a:schemeClr val="accent6"/>
          </a:lnRef>
          <a:fillRef idx="1">
            <a:schemeClr val="lt1"/>
          </a:fillRef>
          <a:effectRef idx="0">
            <a:schemeClr val="accent6"/>
          </a:effectRef>
          <a:fontRef idx="minor">
            <a:schemeClr val="dk1"/>
          </a:fontRef>
        </p:style>
        <p:txBody>
          <a:bodyPr>
            <a:normAutofit/>
          </a:bodyPr>
          <a:lstStyle/>
          <a:p>
            <a:pPr marL="0" indent="0">
              <a:buNone/>
            </a:pPr>
            <a:r>
              <a:rPr lang="en-GB" sz="1600" b="1" dirty="0" err="1"/>
              <a:t>Dio</a:t>
            </a:r>
            <a:endParaRPr lang="en-GB" sz="1600" b="1" dirty="0"/>
          </a:p>
          <a:p>
            <a:r>
              <a:rPr lang="en-GB" sz="1600" dirty="0"/>
              <a:t>“Through this process the power both of the people and of the Senate was wholly transferred into the hands of Augustus, and it was from this time that a monarchy, strictly speaking, was established. It would certainly be most truthful to describe it as a monarchy”</a:t>
            </a:r>
          </a:p>
        </p:txBody>
      </p:sp>
      <p:sp>
        <p:nvSpPr>
          <p:cNvPr id="4" name="Content Placeholder 2"/>
          <p:cNvSpPr txBox="1">
            <a:spLocks/>
          </p:cNvSpPr>
          <p:nvPr/>
        </p:nvSpPr>
        <p:spPr>
          <a:xfrm>
            <a:off x="488716" y="3253461"/>
            <a:ext cx="11214568" cy="1099083"/>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chor="ctr">
            <a:normAutofit fontScale="925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dk1"/>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dk1"/>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dk1"/>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9pPr>
          </a:lstStyle>
          <a:p>
            <a:pPr marL="0" indent="0">
              <a:buFont typeface="Wingdings 2" panose="05020102010507070707" pitchFamily="18" charset="2"/>
              <a:buNone/>
            </a:pPr>
            <a:r>
              <a:rPr lang="en-GB" sz="1600" b="1" dirty="0"/>
              <a:t>Tacitus </a:t>
            </a:r>
            <a:r>
              <a:rPr lang="en-GB" sz="1600" b="1" i="1" dirty="0"/>
              <a:t>Annals</a:t>
            </a:r>
            <a:endParaRPr lang="en-GB" sz="1600" b="1" dirty="0"/>
          </a:p>
          <a:p>
            <a:r>
              <a:rPr lang="en-GB" dirty="0"/>
              <a:t>Thereafter, once he had seduced the soldiery with gifts, the people with corn, and everyone with the delights of peace, he gradually increased his power, arrogating to himself the functions of the senate, the magistrates and the law.</a:t>
            </a:r>
            <a:endParaRPr lang="en-GB" sz="1400" dirty="0"/>
          </a:p>
        </p:txBody>
      </p:sp>
      <p:sp>
        <p:nvSpPr>
          <p:cNvPr id="11" name="Content Placeholder 2"/>
          <p:cNvSpPr txBox="1">
            <a:spLocks/>
          </p:cNvSpPr>
          <p:nvPr/>
        </p:nvSpPr>
        <p:spPr>
          <a:xfrm>
            <a:off x="488716" y="4478757"/>
            <a:ext cx="5784068" cy="2004339"/>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dk1"/>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dk1"/>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dk1"/>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9pPr>
          </a:lstStyle>
          <a:p>
            <a:pPr marL="0" indent="0">
              <a:buFont typeface="Wingdings 2" panose="05020102010507070707" pitchFamily="18" charset="2"/>
              <a:buNone/>
            </a:pPr>
            <a:r>
              <a:rPr lang="en-GB" sz="1600" b="1" dirty="0"/>
              <a:t>Suetonius</a:t>
            </a:r>
          </a:p>
          <a:p>
            <a:r>
              <a:rPr lang="en-GB" sz="1600" dirty="0"/>
              <a:t>“Twice Augustus seriously thought of restoring the republic: immediately after the fall of Antony, when he remembered that Antony had often accused him of being the one obstacle to such a change, and again when he could not shake off an exhausting illness”</a:t>
            </a:r>
            <a:endParaRPr lang="en-GB" sz="1200" dirty="0"/>
          </a:p>
        </p:txBody>
      </p:sp>
      <p:grpSp>
        <p:nvGrpSpPr>
          <p:cNvPr id="14" name="Group 13"/>
          <p:cNvGrpSpPr/>
          <p:nvPr/>
        </p:nvGrpSpPr>
        <p:grpSpPr>
          <a:xfrm>
            <a:off x="6313027" y="4478757"/>
            <a:ext cx="5838730" cy="2059346"/>
            <a:chOff x="6313027" y="4478757"/>
            <a:chExt cx="5838730" cy="2059346"/>
          </a:xfrm>
        </p:grpSpPr>
        <p:pic>
          <p:nvPicPr>
            <p:cNvPr id="12" name="Picture 11" descr="coin_of_augustus"/>
            <p:cNvPicPr/>
            <p:nvPr/>
          </p:nvPicPr>
          <p:blipFill>
            <a:blip r:embed="rId2">
              <a:extLst>
                <a:ext uri="{28A0092B-C50C-407E-A947-70E740481C1C}">
                  <a14:useLocalDpi xmlns:a14="http://schemas.microsoft.com/office/drawing/2010/main" val="0"/>
                </a:ext>
              </a:extLst>
            </a:blip>
            <a:srcRect/>
            <a:stretch>
              <a:fillRect/>
            </a:stretch>
          </p:blipFill>
          <p:spPr bwMode="auto">
            <a:xfrm>
              <a:off x="6313027" y="4787900"/>
              <a:ext cx="2359724" cy="1256284"/>
            </a:xfrm>
            <a:prstGeom prst="rect">
              <a:avLst/>
            </a:prstGeom>
            <a:noFill/>
            <a:ln>
              <a:noFill/>
            </a:ln>
          </p:spPr>
        </p:pic>
        <p:sp>
          <p:nvSpPr>
            <p:cNvPr id="13" name="Rectangle 12"/>
            <p:cNvSpPr/>
            <p:nvPr/>
          </p:nvSpPr>
          <p:spPr>
            <a:xfrm>
              <a:off x="8672751" y="4478757"/>
              <a:ext cx="3479006" cy="2059346"/>
            </a:xfrm>
            <a:prstGeom prst="rect">
              <a:avLst/>
            </a:prstGeom>
          </p:spPr>
          <p:txBody>
            <a:bodyPr wrap="square">
              <a:spAutoFit/>
            </a:bodyPr>
            <a:lstStyle/>
            <a:p>
              <a:pPr>
                <a:lnSpc>
                  <a:spcPct val="106000"/>
                </a:lnSpc>
                <a:spcAft>
                  <a:spcPts val="800"/>
                </a:spcAft>
              </a:pPr>
              <a:r>
                <a:rPr lang="en-GB" sz="1200" b="1" u="sng" dirty="0">
                  <a:solidFill>
                    <a:srgbClr val="002060"/>
                  </a:solidFill>
                </a:rPr>
                <a:t>Prescribed Source – Public vows for Augustus’ safety, </a:t>
              </a:r>
              <a:r>
                <a:rPr lang="en-GB" sz="1200" b="1" i="1" u="sng" dirty="0">
                  <a:solidFill>
                    <a:srgbClr val="002060"/>
                  </a:solidFill>
                </a:rPr>
                <a:t>denarius</a:t>
              </a:r>
              <a:r>
                <a:rPr lang="en-GB" sz="1200" b="1" u="sng" dirty="0">
                  <a:solidFill>
                    <a:srgbClr val="002060"/>
                  </a:solidFill>
                </a:rPr>
                <a:t>, 16 BC </a:t>
              </a:r>
              <a:endParaRPr lang="en-GB" sz="1200" dirty="0">
                <a:solidFill>
                  <a:srgbClr val="002060"/>
                </a:solidFill>
              </a:endParaRPr>
            </a:p>
            <a:p>
              <a:pPr>
                <a:lnSpc>
                  <a:spcPct val="106000"/>
                </a:lnSpc>
                <a:spcAft>
                  <a:spcPts val="800"/>
                </a:spcAft>
              </a:pPr>
              <a:r>
                <a:rPr lang="en-GB" sz="1200" b="1" dirty="0" err="1">
                  <a:latin typeface="Calibri" panose="020F0502020204030204" pitchFamily="34" charset="0"/>
                  <a:ea typeface="Calibri" panose="020F0502020204030204" pitchFamily="34" charset="0"/>
                  <a:cs typeface="Times New Roman" panose="02020603050405020304" pitchFamily="18" charset="0"/>
                </a:rPr>
                <a:t>Obv</a:t>
              </a:r>
              <a:r>
                <a:rPr lang="en-GB" sz="1200" b="1" dirty="0">
                  <a:latin typeface="Calibri" panose="020F0502020204030204" pitchFamily="34" charset="0"/>
                  <a:ea typeface="Calibri" panose="020F0502020204030204" pitchFamily="34" charset="0"/>
                  <a:cs typeface="Times New Roman" panose="02020603050405020304" pitchFamily="18" charset="0"/>
                </a:rPr>
                <a:t>.:</a:t>
              </a:r>
              <a:r>
                <a:rPr lang="en-GB" sz="1200" dirty="0">
                  <a:latin typeface="Calibri" panose="020F0502020204030204" pitchFamily="34" charset="0"/>
                  <a:ea typeface="Calibri" panose="020F0502020204030204" pitchFamily="34" charset="0"/>
                  <a:cs typeface="Times New Roman" panose="02020603050405020304" pitchFamily="18" charset="0"/>
                </a:rPr>
                <a:t> Inscription within oak-wreath “To Jupiter Greatest and Best the Senate and People of Rome took vows for the safety of Imperator Caesar because through him the state is in a more expansive and peaceful condition”</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en-GB" sz="1200" b="1" dirty="0">
                  <a:latin typeface="Calibri" panose="020F0502020204030204" pitchFamily="34" charset="0"/>
                  <a:ea typeface="Calibri" panose="020F0502020204030204" pitchFamily="34" charset="0"/>
                  <a:cs typeface="Times New Roman" panose="02020603050405020304" pitchFamily="18" charset="0"/>
                </a:rPr>
                <a:t>Rev.:</a:t>
              </a:r>
              <a:r>
                <a:rPr lang="en-GB" sz="1200" dirty="0">
                  <a:latin typeface="Calibri" panose="020F0502020204030204" pitchFamily="34" charset="0"/>
                  <a:ea typeface="Calibri" panose="020F0502020204030204" pitchFamily="34" charset="0"/>
                  <a:cs typeface="Times New Roman" panose="02020603050405020304" pitchFamily="18" charset="0"/>
                </a:rPr>
                <a:t> Pillar inscribed “to Imperator Caesar Augustus by common consensus” (By decree of the Senate)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183006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p:txBody>
          <a:bodyPr/>
          <a:lstStyle/>
          <a:p>
            <a:r>
              <a:rPr lang="en-GB" dirty="0"/>
              <a:t>Other Arguments </a:t>
            </a:r>
          </a:p>
        </p:txBody>
      </p:sp>
      <p:sp>
        <p:nvSpPr>
          <p:cNvPr id="5" name="Rectangle 4"/>
          <p:cNvSpPr/>
          <p:nvPr/>
        </p:nvSpPr>
        <p:spPr>
          <a:xfrm>
            <a:off x="438912" y="2066544"/>
            <a:ext cx="11100816" cy="4524315"/>
          </a:xfrm>
          <a:prstGeom prst="rect">
            <a:avLst/>
          </a:prstGeom>
        </p:spPr>
        <p:txBody>
          <a:bodyPr wrap="square">
            <a:spAutoFit/>
          </a:bodyPr>
          <a:lstStyle/>
          <a:p>
            <a:pPr marL="285750" indent="-285750">
              <a:buFont typeface="Arial" panose="020B0604020202020204" pitchFamily="34" charset="0"/>
              <a:buChar char="•"/>
            </a:pPr>
            <a:r>
              <a:rPr lang="en-GB" dirty="0"/>
              <a:t>Augustus did not originally intend to end the republic and replace it with the </a:t>
            </a:r>
            <a:r>
              <a:rPr lang="en-GB" dirty="0" err="1"/>
              <a:t>Principate</a:t>
            </a:r>
            <a:r>
              <a:rPr lang="en-GB" dirty="0"/>
              <a:t> but this </a:t>
            </a:r>
            <a:r>
              <a:rPr lang="en-GB" b="1" dirty="0"/>
              <a:t>evolved</a:t>
            </a:r>
            <a:r>
              <a:rPr lang="en-GB" dirty="0"/>
              <a:t> during his reign as his power adapted to different situations. For example, he formalised his power in 23 BC not because of a master plan to destroy the republic but because his health had suddenly declined and he needed clearer powers to be able to pass on to a successor (</a:t>
            </a:r>
            <a:r>
              <a:rPr lang="en-GB" dirty="0" err="1"/>
              <a:t>Dio</a:t>
            </a:r>
            <a:r>
              <a:rPr lang="en-GB" dirty="0"/>
              <a:t> challenges this by claiming he had a masterplan)</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Augustus created a </a:t>
            </a:r>
            <a:r>
              <a:rPr lang="en-GB" b="1" dirty="0"/>
              <a:t>hybrid</a:t>
            </a:r>
            <a:r>
              <a:rPr lang="en-GB" dirty="0"/>
              <a:t> form of government that kept some elements of the Republic and combined these with new powers under the </a:t>
            </a:r>
            <a:r>
              <a:rPr lang="en-GB" dirty="0" err="1"/>
              <a:t>Principate</a:t>
            </a:r>
            <a:r>
              <a:rPr lang="en-GB" dirty="0"/>
              <a:t>. It is too simplistic to think of him restoring the Republic or abandoning it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Augustus did end the Republic but because it was no longer possible for this form of government to control Rome after the civil wars (Tacitus and Suetonius both suggest this – Tacitus: </a:t>
            </a:r>
            <a:r>
              <a:rPr lang="en-GB" dirty="0">
                <a:solidFill>
                  <a:srgbClr val="002060"/>
                </a:solidFill>
              </a:rPr>
              <a:t>“The younger generation had been born after the victory at Actium, and most of their elders during the civil wars. How many remained who had seen the republic?”</a:t>
            </a:r>
            <a:r>
              <a:rPr lang="en-GB" dirty="0"/>
              <a:t>)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The sources most certain that he did end the Republic (Tacitus and </a:t>
            </a:r>
            <a:r>
              <a:rPr lang="en-GB" dirty="0" err="1"/>
              <a:t>Dio</a:t>
            </a:r>
            <a:r>
              <a:rPr lang="en-GB" dirty="0"/>
              <a:t>) were written at least a century later when the power of emperors had grown and become clear. Hindsight possibly leads them to exaggerate the extent to which Augustus caused this change. Writers at the time were much less aware of a significant change</a:t>
            </a:r>
          </a:p>
        </p:txBody>
      </p:sp>
    </p:spTree>
    <p:extLst>
      <p:ext uri="{BB962C8B-B14F-4D97-AF65-F5344CB8AC3E}">
        <p14:creationId xmlns:p14="http://schemas.microsoft.com/office/powerpoint/2010/main" val="2877690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question</a:t>
            </a:r>
          </a:p>
        </p:txBody>
      </p:sp>
      <p:sp>
        <p:nvSpPr>
          <p:cNvPr id="4" name="Rectangle 3"/>
          <p:cNvSpPr/>
          <p:nvPr/>
        </p:nvSpPr>
        <p:spPr>
          <a:xfrm>
            <a:off x="256032" y="2132600"/>
            <a:ext cx="11501080" cy="4524315"/>
          </a:xfrm>
          <a:prstGeom prst="rect">
            <a:avLst/>
          </a:prstGeom>
        </p:spPr>
        <p:txBody>
          <a:bodyPr wrap="square">
            <a:spAutoFit/>
          </a:bodyPr>
          <a:lstStyle/>
          <a:p>
            <a:pPr fontAlgn="base"/>
            <a:r>
              <a:rPr lang="en-GB" dirty="0">
                <a:solidFill>
                  <a:srgbClr val="000000"/>
                </a:solidFill>
                <a:latin typeface="Calibri" panose="020F0502020204030204" pitchFamily="34" charset="0"/>
              </a:rPr>
              <a:t>Whether people liked (Augustus) or loathed him, he was in many ways a puzzling contradictory revolutionary. He was one of the most radical innovators Rome ever saw. … </a:t>
            </a:r>
            <a:endParaRPr lang="en-GB" dirty="0">
              <a:solidFill>
                <a:srgbClr val="000000"/>
              </a:solidFill>
              <a:latin typeface="Segoe UI" panose="020B0502040204020203" pitchFamily="34" charset="0"/>
            </a:endParaRPr>
          </a:p>
          <a:p>
            <a:pPr fontAlgn="base"/>
            <a:r>
              <a:rPr lang="en-GB" dirty="0">
                <a:solidFill>
                  <a:srgbClr val="000000"/>
                </a:solidFill>
                <a:latin typeface="Calibri" panose="020F0502020204030204" pitchFamily="34" charset="0"/>
              </a:rPr>
              <a:t> </a:t>
            </a:r>
            <a:endParaRPr lang="en-GB" dirty="0">
              <a:solidFill>
                <a:srgbClr val="000000"/>
              </a:solidFill>
              <a:latin typeface="Segoe UI" panose="020B0502040204020203" pitchFamily="34" charset="0"/>
            </a:endParaRPr>
          </a:p>
          <a:p>
            <a:pPr fontAlgn="base"/>
            <a:r>
              <a:rPr lang="en-GB" dirty="0">
                <a:solidFill>
                  <a:srgbClr val="000000"/>
                </a:solidFill>
                <a:latin typeface="Calibri" panose="020F0502020204030204" pitchFamily="34" charset="0"/>
              </a:rPr>
              <a:t>Yet Augustus appears to have abolished nothing. The governing class remained the same (this was no revolution in the strict sense of the word), the privileges of the senate were in many ways enhanced, not removed, and the old offices of state, consulships and praetorships and so on, continued to be coveted and filled. Much of the legislation that is usually ascribed to Augustus was formally introduced, or at least fronted, by those regular officials…Most of his formal powers were officially voted to him by the senate and cast almost entirely in traditional Republican format, his continued use of the title ‘son of a god’ being the only important exception. And he lived in no grand palace, but in the sort of house on the Palatine Hill where you would expect to find a senator, and where his wife Livia could occasionally be spotted working her wool. The word that Romans most often used to describe his position was </a:t>
            </a:r>
            <a:r>
              <a:rPr lang="en-GB" i="1" dirty="0" err="1">
                <a:solidFill>
                  <a:srgbClr val="000000"/>
                </a:solidFill>
                <a:latin typeface="Calibri" panose="020F0502020204030204" pitchFamily="34" charset="0"/>
              </a:rPr>
              <a:t>princeps</a:t>
            </a:r>
            <a:r>
              <a:rPr lang="en-GB" dirty="0">
                <a:solidFill>
                  <a:srgbClr val="000000"/>
                </a:solidFill>
                <a:latin typeface="Calibri" panose="020F0502020204030204" pitchFamily="34" charset="0"/>
              </a:rPr>
              <a:t>, meaning ‘first citizen’ rather than ‘emperor’ as we choose to call him, and one of his most famous watchwords was </a:t>
            </a:r>
            <a:r>
              <a:rPr lang="en-GB" i="1" dirty="0" err="1">
                <a:solidFill>
                  <a:srgbClr val="000000"/>
                </a:solidFill>
                <a:latin typeface="Calibri" panose="020F0502020204030204" pitchFamily="34" charset="0"/>
              </a:rPr>
              <a:t>civilitas</a:t>
            </a:r>
            <a:r>
              <a:rPr lang="en-GB" dirty="0">
                <a:solidFill>
                  <a:srgbClr val="000000"/>
                </a:solidFill>
                <a:latin typeface="Calibri" panose="020F0502020204030204" pitchFamily="34" charset="0"/>
              </a:rPr>
              <a:t> – ‘we’re all citizens together’.  </a:t>
            </a:r>
            <a:endParaRPr lang="en-GB" dirty="0">
              <a:solidFill>
                <a:srgbClr val="000000"/>
              </a:solidFill>
              <a:latin typeface="Segoe UI" panose="020B0502040204020203" pitchFamily="34" charset="0"/>
            </a:endParaRPr>
          </a:p>
          <a:p>
            <a:pPr algn="r" fontAlgn="base"/>
            <a:endParaRPr lang="en-GB" dirty="0">
              <a:solidFill>
                <a:srgbClr val="000000"/>
              </a:solidFill>
              <a:latin typeface="Calibri" panose="020F0502020204030204" pitchFamily="34" charset="0"/>
            </a:endParaRPr>
          </a:p>
          <a:p>
            <a:pPr algn="r" fontAlgn="base"/>
            <a:r>
              <a:rPr lang="en-GB" dirty="0">
                <a:solidFill>
                  <a:srgbClr val="000000"/>
                </a:solidFill>
                <a:latin typeface="Calibri" panose="020F0502020204030204" pitchFamily="34" charset="0"/>
              </a:rPr>
              <a:t> M. Beard, </a:t>
            </a:r>
            <a:r>
              <a:rPr lang="en-GB" i="1" dirty="0">
                <a:solidFill>
                  <a:srgbClr val="000000"/>
                </a:solidFill>
                <a:latin typeface="Calibri" panose="020F0502020204030204" pitchFamily="34" charset="0"/>
              </a:rPr>
              <a:t>SPQR A History of Ancient Rome</a:t>
            </a:r>
            <a:r>
              <a:rPr lang="en-GB" dirty="0">
                <a:solidFill>
                  <a:srgbClr val="000000"/>
                </a:solidFill>
                <a:latin typeface="Calibri" panose="020F0502020204030204" pitchFamily="34" charset="0"/>
              </a:rPr>
              <a:t> </a:t>
            </a:r>
            <a:endParaRPr lang="en-GB" dirty="0">
              <a:solidFill>
                <a:srgbClr val="000000"/>
              </a:solidFill>
              <a:latin typeface="Segoe UI" panose="020B0502040204020203" pitchFamily="34" charset="0"/>
            </a:endParaRPr>
          </a:p>
          <a:p>
            <a:pPr fontAlgn="base"/>
            <a:r>
              <a:rPr lang="en-GB" dirty="0">
                <a:solidFill>
                  <a:srgbClr val="000000"/>
                </a:solidFill>
                <a:latin typeface="Calibri" panose="020F0502020204030204" pitchFamily="34" charset="0"/>
              </a:rPr>
              <a:t> </a:t>
            </a:r>
            <a:endParaRPr lang="en-GB" dirty="0">
              <a:solidFill>
                <a:srgbClr val="000000"/>
              </a:solidFill>
              <a:latin typeface="Segoe UI" panose="020B0502040204020203" pitchFamily="34" charset="0"/>
            </a:endParaRPr>
          </a:p>
          <a:p>
            <a:pPr fontAlgn="base"/>
            <a:r>
              <a:rPr lang="en-GB" b="1" dirty="0">
                <a:solidFill>
                  <a:srgbClr val="000000"/>
                </a:solidFill>
                <a:latin typeface="Calibri" panose="020F0502020204030204" pitchFamily="34" charset="0"/>
              </a:rPr>
              <a:t>How convincing do you find Beard’s interpretation that ‘Augustus appears to have abolished nothing’?</a:t>
            </a:r>
            <a:r>
              <a:rPr lang="en-GB" dirty="0">
                <a:solidFill>
                  <a:srgbClr val="000000"/>
                </a:solidFill>
                <a:latin typeface="Calibri" panose="020F0502020204030204" pitchFamily="34" charset="0"/>
              </a:rPr>
              <a:t> </a:t>
            </a:r>
            <a:endParaRPr lang="en-GB"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3101122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3E138C1C8532B4EAD06D432F42E94D6" ma:contentTypeVersion="12" ma:contentTypeDescription="Create a new document." ma:contentTypeScope="" ma:versionID="8a93f12c9b464d72202e5b4e5d0c5151">
  <xsd:schema xmlns:xsd="http://www.w3.org/2001/XMLSchema" xmlns:xs="http://www.w3.org/2001/XMLSchema" xmlns:p="http://schemas.microsoft.com/office/2006/metadata/properties" xmlns:ns3="0d4d5fc0-1959-4fec-8c88-ae7e0415351c" xmlns:ns4="8fb3d260-e002-40f2-b710-4aeef26faa1b" targetNamespace="http://schemas.microsoft.com/office/2006/metadata/properties" ma:root="true" ma:fieldsID="8d3693671cb5bd85e05c2caaccaaee27" ns3:_="" ns4:_="">
    <xsd:import namespace="0d4d5fc0-1959-4fec-8c88-ae7e0415351c"/>
    <xsd:import namespace="8fb3d260-e002-40f2-b710-4aeef26faa1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4d5fc0-1959-4fec-8c88-ae7e041535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fb3d260-e002-40f2-b710-4aeef26faa1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F1DCC7-49EB-4A57-8CBA-9004244454BC}">
  <ds:schemaRefs>
    <ds:schemaRef ds:uri="http://www.w3.org/XML/1998/namespace"/>
    <ds:schemaRef ds:uri="http://purl.org/dc/elements/1.1/"/>
    <ds:schemaRef ds:uri="http://schemas.microsoft.com/office/2006/metadata/properties"/>
    <ds:schemaRef ds:uri="8fb3d260-e002-40f2-b710-4aeef26faa1b"/>
    <ds:schemaRef ds:uri="http://schemas.microsoft.com/office/2006/documentManagement/types"/>
    <ds:schemaRef ds:uri="0d4d5fc0-1959-4fec-8c88-ae7e0415351c"/>
    <ds:schemaRef ds:uri="http://schemas.microsoft.com/office/infopath/2007/PartnerControls"/>
    <ds:schemaRef ds:uri="http://schemas.openxmlformats.org/package/2006/metadata/core-properties"/>
    <ds:schemaRef ds:uri="http://purl.org/dc/dcmitype/"/>
    <ds:schemaRef ds:uri="http://purl.org/dc/terms/"/>
  </ds:schemaRefs>
</ds:datastoreItem>
</file>

<file path=customXml/itemProps2.xml><?xml version="1.0" encoding="utf-8"?>
<ds:datastoreItem xmlns:ds="http://schemas.openxmlformats.org/officeDocument/2006/customXml" ds:itemID="{5330F383-1B87-4226-93D7-174C68EBE8FB}">
  <ds:schemaRefs>
    <ds:schemaRef ds:uri="http://schemas.microsoft.com/sharepoint/v3/contenttype/forms"/>
  </ds:schemaRefs>
</ds:datastoreItem>
</file>

<file path=customXml/itemProps3.xml><?xml version="1.0" encoding="utf-8"?>
<ds:datastoreItem xmlns:ds="http://schemas.openxmlformats.org/officeDocument/2006/customXml" ds:itemID="{20EDF517-1910-4982-BDB0-02802FD3C9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4d5fc0-1959-4fec-8c88-ae7e0415351c"/>
    <ds:schemaRef ds:uri="8fb3d260-e002-40f2-b710-4aeef26faa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0</TotalTime>
  <Words>1649</Words>
  <Application>Microsoft Office PowerPoint</Application>
  <PresentationFormat>Widescreen</PresentationFormat>
  <Paragraphs>68</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Gill Sans MT</vt:lpstr>
      <vt:lpstr>Segoe UI</vt:lpstr>
      <vt:lpstr>Wingdings 2</vt:lpstr>
      <vt:lpstr>Dividend</vt:lpstr>
      <vt:lpstr>Roman Period Study – The Julio Claudians, 31 BC – 68 AD</vt:lpstr>
      <vt:lpstr>Some BAsics</vt:lpstr>
      <vt:lpstr>Did Augustus actually restore the republic? – yes (OK)</vt:lpstr>
      <vt:lpstr>Did Augustus actually restore the republic? – yes (Sources)</vt:lpstr>
      <vt:lpstr>Did Augustus actually restore the republic? – NO (OK)</vt:lpstr>
      <vt:lpstr>Did Augustus actually restore the republic? – NO (Sources)</vt:lpstr>
      <vt:lpstr>Other Arguments </vt:lpstr>
      <vt:lpstr>Example question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 Period Study</dc:title>
  <dc:creator>Jonathan Sparshott</dc:creator>
  <cp:lastModifiedBy>Jonathan Sparshott</cp:lastModifiedBy>
  <cp:revision>20</cp:revision>
  <cp:lastPrinted>2021-04-21T10:07:13Z</cp:lastPrinted>
  <dcterms:created xsi:type="dcterms:W3CDTF">2021-04-20T14:35:38Z</dcterms:created>
  <dcterms:modified xsi:type="dcterms:W3CDTF">2023-04-21T11:32:18Z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0x01010033E138C1C8532B4EAD06D432F42E94D6</vt:lpwstr>
  </property>
</Properties>
</file>