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handoutMasterIdLst>
    <p:handoutMasterId r:id="rId26"/>
  </p:handoutMasterIdLst>
  <p:sldIdLst>
    <p:sldId id="260" r:id="rId2"/>
    <p:sldId id="261" r:id="rId3"/>
    <p:sldId id="286" r:id="rId4"/>
    <p:sldId id="287" r:id="rId5"/>
    <p:sldId id="288" r:id="rId6"/>
    <p:sldId id="289" r:id="rId7"/>
    <p:sldId id="305" r:id="rId8"/>
    <p:sldId id="307" r:id="rId9"/>
    <p:sldId id="291" r:id="rId10"/>
    <p:sldId id="292" r:id="rId11"/>
    <p:sldId id="295" r:id="rId12"/>
    <p:sldId id="296" r:id="rId13"/>
    <p:sldId id="293" r:id="rId14"/>
    <p:sldId id="294" r:id="rId15"/>
    <p:sldId id="297" r:id="rId16"/>
    <p:sldId id="298" r:id="rId17"/>
    <p:sldId id="285" r:id="rId18"/>
    <p:sldId id="300" r:id="rId19"/>
    <p:sldId id="299" r:id="rId20"/>
    <p:sldId id="306" r:id="rId21"/>
    <p:sldId id="301" r:id="rId22"/>
    <p:sldId id="304" r:id="rId23"/>
    <p:sldId id="303" r:id="rId24"/>
  </p:sldIdLst>
  <p:sldSz cx="9144000" cy="6858000" type="screen4x3"/>
  <p:notesSz cx="6834188" cy="9979025"/>
  <p:embeddedFontLst>
    <p:embeddedFont>
      <p:font typeface="Calibri" panose="020F0502020204030204" pitchFamily="34" charset="0"/>
      <p:regular r:id="rId27"/>
      <p:bold r:id="rId28"/>
      <p:italic r:id="rId29"/>
      <p:boldItalic r:id="rId30"/>
    </p:embeddedFont>
    <p:embeddedFont>
      <p:font typeface="Museo 700" panose="02000000000000000000" pitchFamily="2" charset="0"/>
      <p:bold r:id="rId31"/>
    </p:embeddedFont>
    <p:embeddedFont>
      <p:font typeface="Museo 500" panose="02000000000000000000" pitchFamily="2" charset="0"/>
      <p:regular r:id="rId32"/>
    </p:embeddedFont>
    <p:embeddedFont>
      <p:font typeface="Museo900-Regular" panose="02000000000000000000" pitchFamily="2" charset="0"/>
      <p:bold r:id="rId33"/>
    </p:embeddedFont>
    <p:embeddedFont>
      <p:font typeface="Museo 100" panose="02000000000000000000" pitchFamily="2" charset="0"/>
      <p:regular r:id="rId34"/>
    </p:embeddedFont>
    <p:embeddedFont>
      <p:font typeface="Museo 900" panose="02000000000000000000" pitchFamily="2" charset="0"/>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3" clrIdx="0">
    <p:extLst/>
  </p:cmAuthor>
  <p:cmAuthor id="2" name="Jane Evans" initials="JCE" lastIdx="27" clrIdx="1"/>
  <p:cmAuthor id="3" name="Patricia Heathcote" initials="PH" lastIdx="1" clrIdx="2">
    <p:extLst>
      <p:ext uri="{19B8F6BF-5375-455C-9EA6-DF929625EA0E}">
        <p15:presenceInfo xmlns:p15="http://schemas.microsoft.com/office/powerpoint/2012/main" userId="f91a954299b6cd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328"/>
    <a:srgbClr val="D7A764"/>
    <a:srgbClr val="0C4B7F"/>
    <a:srgbClr val="223E7A"/>
    <a:srgbClr val="B9D769"/>
    <a:srgbClr val="70BC22"/>
    <a:srgbClr val="F68D21"/>
    <a:srgbClr val="636466"/>
    <a:srgbClr val="646363"/>
    <a:srgbClr val="FEB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5072" autoAdjust="0"/>
  </p:normalViewPr>
  <p:slideViewPr>
    <p:cSldViewPr snapToGrid="0" snapToObjects="1" showGuides="1">
      <p:cViewPr varScale="1">
        <p:scale>
          <a:sx n="104" d="100"/>
          <a:sy n="104" d="100"/>
        </p:scale>
        <p:origin x="954"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5006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71125" y="0"/>
            <a:ext cx="2961481" cy="500684"/>
          </a:xfrm>
          <a:prstGeom prst="rect">
            <a:avLst/>
          </a:prstGeom>
        </p:spPr>
        <p:txBody>
          <a:bodyPr vert="horz" lIns="91440" tIns="45720" rIns="91440" bIns="45720" rtlCol="0"/>
          <a:lstStyle>
            <a:lvl1pPr algn="r">
              <a:defRPr sz="1200"/>
            </a:lvl1pPr>
          </a:lstStyle>
          <a:p>
            <a:fld id="{DA03A70A-5A93-4BDB-A3F6-2527A524E151}" type="datetimeFigureOut">
              <a:rPr lang="en-GB" smtClean="0"/>
              <a:t>01/08/2016</a:t>
            </a:fld>
            <a:endParaRPr lang="en-GB" dirty="0"/>
          </a:p>
        </p:txBody>
      </p:sp>
      <p:sp>
        <p:nvSpPr>
          <p:cNvPr id="4" name="Footer Placeholder 3"/>
          <p:cNvSpPr>
            <a:spLocks noGrp="1"/>
          </p:cNvSpPr>
          <p:nvPr>
            <p:ph type="ftr" sz="quarter" idx="2"/>
          </p:nvPr>
        </p:nvSpPr>
        <p:spPr>
          <a:xfrm>
            <a:off x="0" y="9478342"/>
            <a:ext cx="2961481" cy="50068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71125" y="9478342"/>
            <a:ext cx="2961481" cy="500683"/>
          </a:xfrm>
          <a:prstGeom prst="rect">
            <a:avLst/>
          </a:prstGeom>
        </p:spPr>
        <p:txBody>
          <a:bodyPr vert="horz" lIns="91440" tIns="45720" rIns="91440" bIns="45720" rtlCol="0" anchor="b"/>
          <a:lstStyle>
            <a:lvl1pPr algn="r">
              <a:defRPr sz="1200"/>
            </a:lvl1pPr>
          </a:lstStyle>
          <a:p>
            <a:fld id="{2D0A5EC0-5055-49EC-A564-4ED712FD423E}" type="slidenum">
              <a:rPr lang="en-GB" smtClean="0"/>
              <a:t>‹#›</a:t>
            </a:fld>
            <a:endParaRPr lang="en-GB" dirty="0"/>
          </a:p>
        </p:txBody>
      </p:sp>
    </p:spTree>
    <p:extLst>
      <p:ext uri="{BB962C8B-B14F-4D97-AF65-F5344CB8AC3E}">
        <p14:creationId xmlns:p14="http://schemas.microsoft.com/office/powerpoint/2010/main" val="3383004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5006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71125" y="0"/>
            <a:ext cx="2961481" cy="500684"/>
          </a:xfrm>
          <a:prstGeom prst="rect">
            <a:avLst/>
          </a:prstGeom>
        </p:spPr>
        <p:txBody>
          <a:bodyPr vert="horz" lIns="91440" tIns="45720" rIns="91440" bIns="45720" rtlCol="0"/>
          <a:lstStyle>
            <a:lvl1pPr algn="r">
              <a:defRPr sz="1200"/>
            </a:lvl1pPr>
          </a:lstStyle>
          <a:p>
            <a:fld id="{3756C703-0827-4D98-8015-40DEE3C186A7}" type="datetimeFigureOut">
              <a:rPr lang="en-GB" smtClean="0"/>
              <a:t>01/08/2016</a:t>
            </a:fld>
            <a:endParaRPr lang="en-GB" dirty="0"/>
          </a:p>
        </p:txBody>
      </p:sp>
      <p:sp>
        <p:nvSpPr>
          <p:cNvPr id="4" name="Slide Image Placeholder 3"/>
          <p:cNvSpPr>
            <a:spLocks noGrp="1" noRot="1" noChangeAspect="1"/>
          </p:cNvSpPr>
          <p:nvPr>
            <p:ph type="sldImg" idx="2"/>
          </p:nvPr>
        </p:nvSpPr>
        <p:spPr>
          <a:xfrm>
            <a:off x="1173163" y="1247775"/>
            <a:ext cx="4487862" cy="33670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3419" y="4802406"/>
            <a:ext cx="5467350" cy="39292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78342"/>
            <a:ext cx="2961481" cy="50068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71125" y="9478342"/>
            <a:ext cx="2961481" cy="500683"/>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a:t>
            </a:fld>
            <a:endParaRPr lang="en-GB" dirty="0"/>
          </a:p>
        </p:txBody>
      </p:sp>
    </p:spTree>
    <p:extLst>
      <p:ext uri="{BB962C8B-B14F-4D97-AF65-F5344CB8AC3E}">
        <p14:creationId xmlns:p14="http://schemas.microsoft.com/office/powerpoint/2010/main" val="3807309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D6832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D7A76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7A764"/>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6832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99926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3" name="Title 2"/>
          <p:cNvSpPr>
            <a:spLocks noGrp="1"/>
          </p:cNvSpPr>
          <p:nvPr>
            <p:ph type="title"/>
          </p:nvPr>
        </p:nvSpPr>
        <p:spPr>
          <a:xfrm>
            <a:off x="628650" y="365125"/>
            <a:ext cx="7692390" cy="1325563"/>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4400" b="1" kern="1200" dirty="0">
                <a:solidFill>
                  <a:schemeClr val="bg1"/>
                </a:solidFill>
                <a:latin typeface="Arial" panose="020B0604020202020204" pitchFamily="34" charset="0"/>
                <a:ea typeface="+mj-ea"/>
                <a:cs typeface="Arial" panose="020B0604020202020204" pitchFamily="34" charset="0"/>
              </a:defRPr>
            </a:lvl1pPr>
          </a:lstStyle>
          <a:p>
            <a:pPr lvl="0"/>
            <a:r>
              <a:rPr lang="en-US" dirty="0"/>
              <a:t>Click to edit Master title</a:t>
            </a:r>
            <a:endParaRPr lang="en-GB" dirty="0"/>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Entity relationship modelling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4" name="Title 6"/>
          <p:cNvSpPr>
            <a:spLocks noGrp="1"/>
          </p:cNvSpPr>
          <p:nvPr>
            <p:ph type="title"/>
          </p:nvPr>
        </p:nvSpPr>
        <p:spPr>
          <a:xfrm>
            <a:off x="628650" y="917358"/>
            <a:ext cx="7912100" cy="659647"/>
          </a:xfrm>
          <a:prstGeom prst="rect">
            <a:avLst/>
          </a:prstGeom>
        </p:spPr>
        <p:txBody>
          <a:bodyPr/>
          <a:lstStyle>
            <a:lvl1pPr marL="0" indent="0" algn="l">
              <a:buFont typeface="Arial" panose="020B0604020202020204" pitchFamily="34" charset="0"/>
              <a:buNone/>
              <a:defRPr lang="en-GB" sz="4000" b="1" i="0" kern="1200" dirty="0">
                <a:solidFill>
                  <a:schemeClr val="tx1"/>
                </a:solidFill>
                <a:latin typeface="Arial"/>
                <a:ea typeface="+mn-ea"/>
                <a:cs typeface="Arial"/>
              </a:defRPr>
            </a:lvl1pPr>
          </a:lstStyle>
          <a:p>
            <a:pPr marL="0" lvl="0" indent="0" algn="l" defTabSz="457200" rtl="0" eaLnBrk="1" latinLnBrk="0" hangingPunct="1">
              <a:lnSpc>
                <a:spcPts val="3900"/>
              </a:lnSpc>
              <a:spcBef>
                <a:spcPts val="0"/>
              </a:spcBef>
              <a:spcAft>
                <a:spcPts val="1500"/>
              </a:spcAft>
              <a:buFont typeface="Arial"/>
              <a:buNone/>
            </a:pPr>
            <a:r>
              <a:rPr lang="en-US" dirty="0"/>
              <a:t>Click to edit Master title</a:t>
            </a:r>
            <a:endParaRPr lang="en-GB" dirty="0"/>
          </a:p>
        </p:txBody>
      </p:sp>
    </p:spTree>
    <p:extLst>
      <p:ext uri="{BB962C8B-B14F-4D97-AF65-F5344CB8AC3E}">
        <p14:creationId xmlns:p14="http://schemas.microsoft.com/office/powerpoint/2010/main" val="284972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9" name="Title 6"/>
          <p:cNvSpPr>
            <a:spLocks noGrp="1"/>
          </p:cNvSpPr>
          <p:nvPr>
            <p:ph type="title"/>
          </p:nvPr>
        </p:nvSpPr>
        <p:spPr>
          <a:xfrm>
            <a:off x="628650" y="917358"/>
            <a:ext cx="7912100" cy="659647"/>
          </a:xfrm>
          <a:prstGeom prst="rect">
            <a:avLst/>
          </a:prstGeom>
        </p:spPr>
        <p:txBody>
          <a:bodyPr/>
          <a:lstStyle>
            <a:lvl1pPr marL="0" indent="0" algn="l">
              <a:buFont typeface="Arial" panose="020B0604020202020204" pitchFamily="34" charset="0"/>
              <a:buNone/>
              <a:defRPr lang="en-GB" sz="4000" b="1" i="0" kern="1200" dirty="0">
                <a:solidFill>
                  <a:schemeClr val="tx1"/>
                </a:solidFill>
                <a:latin typeface="Arial"/>
                <a:ea typeface="+mn-ea"/>
                <a:cs typeface="Arial"/>
              </a:defRPr>
            </a:lvl1pPr>
          </a:lstStyle>
          <a:p>
            <a:pPr marL="0" lvl="0" indent="0" algn="l" defTabSz="457200" rtl="0" eaLnBrk="1" latinLnBrk="0" hangingPunct="1">
              <a:lnSpc>
                <a:spcPts val="3900"/>
              </a:lnSpc>
              <a:spcBef>
                <a:spcPts val="0"/>
              </a:spcBef>
              <a:spcAft>
                <a:spcPts val="1500"/>
              </a:spcAft>
              <a:buFont typeface="Arial"/>
              <a:buNone/>
            </a:pPr>
            <a:r>
              <a:rPr lang="en-US" dirty="0"/>
              <a:t>Click to edit Master title</a:t>
            </a:r>
            <a:endParaRPr lang="en-GB" dirty="0"/>
          </a:p>
        </p:txBody>
      </p:sp>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Entity relationship modelling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45791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Entity relationship modelling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itle 6"/>
          <p:cNvSpPr>
            <a:spLocks noGrp="1"/>
          </p:cNvSpPr>
          <p:nvPr>
            <p:ph type="title"/>
          </p:nvPr>
        </p:nvSpPr>
        <p:spPr>
          <a:xfrm>
            <a:off x="628650" y="917358"/>
            <a:ext cx="7912100" cy="659647"/>
          </a:xfrm>
          <a:prstGeom prst="rect">
            <a:avLst/>
          </a:prstGeom>
        </p:spPr>
        <p:txBody>
          <a:bodyPr/>
          <a:lstStyle>
            <a:lvl1pPr marL="0" indent="0" algn="l">
              <a:buFont typeface="Arial" panose="020B0604020202020204" pitchFamily="34" charset="0"/>
              <a:buNone/>
              <a:defRPr lang="en-GB" sz="4000" b="1" i="0" kern="1200" dirty="0">
                <a:solidFill>
                  <a:schemeClr val="tx1"/>
                </a:solidFill>
                <a:latin typeface="Arial"/>
                <a:ea typeface="+mn-ea"/>
                <a:cs typeface="Arial"/>
              </a:defRPr>
            </a:lvl1pPr>
          </a:lstStyle>
          <a:p>
            <a:pPr marL="0" lvl="0" indent="0" algn="l" defTabSz="457200" rtl="0" eaLnBrk="1" latinLnBrk="0" hangingPunct="1">
              <a:lnSpc>
                <a:spcPts val="3900"/>
              </a:lnSpc>
              <a:spcBef>
                <a:spcPts val="0"/>
              </a:spcBef>
              <a:spcAft>
                <a:spcPts val="1500"/>
              </a:spcAft>
              <a:buFont typeface="Arial"/>
              <a:buNone/>
            </a:pPr>
            <a:r>
              <a:rPr lang="en-US" dirty="0"/>
              <a:t>Click to edit Master title</a:t>
            </a:r>
            <a:endParaRPr lang="en-GB" dirty="0"/>
          </a:p>
        </p:txBody>
      </p:sp>
    </p:spTree>
    <p:extLst>
      <p:ext uri="{BB962C8B-B14F-4D97-AF65-F5344CB8AC3E}">
        <p14:creationId xmlns:p14="http://schemas.microsoft.com/office/powerpoint/2010/main" val="82485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Entity relationship modelling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itle 6"/>
          <p:cNvSpPr>
            <a:spLocks noGrp="1"/>
          </p:cNvSpPr>
          <p:nvPr>
            <p:ph type="title"/>
          </p:nvPr>
        </p:nvSpPr>
        <p:spPr>
          <a:xfrm>
            <a:off x="628650" y="917358"/>
            <a:ext cx="7912100" cy="659647"/>
          </a:xfrm>
          <a:prstGeom prst="rect">
            <a:avLst/>
          </a:prstGeom>
        </p:spPr>
        <p:txBody>
          <a:bodyPr/>
          <a:lstStyle>
            <a:lvl1pPr marL="0" indent="0" algn="l">
              <a:buFont typeface="Arial" panose="020B0604020202020204" pitchFamily="34" charset="0"/>
              <a:buNone/>
              <a:defRPr lang="en-GB" sz="4000" b="1" i="0" kern="1200" dirty="0">
                <a:solidFill>
                  <a:schemeClr val="tx1"/>
                </a:solidFill>
                <a:latin typeface="Arial"/>
                <a:ea typeface="+mn-ea"/>
                <a:cs typeface="Arial"/>
              </a:defRPr>
            </a:lvl1pPr>
          </a:lstStyle>
          <a:p>
            <a:pPr marL="0" lvl="0" indent="0" algn="l" defTabSz="457200" rtl="0" eaLnBrk="1" latinLnBrk="0" hangingPunct="1">
              <a:lnSpc>
                <a:spcPts val="3900"/>
              </a:lnSpc>
              <a:spcBef>
                <a:spcPts val="0"/>
              </a:spcBef>
              <a:spcAft>
                <a:spcPts val="1500"/>
              </a:spcAft>
              <a:buFont typeface="Arial"/>
              <a:buNone/>
            </a:pPr>
            <a:r>
              <a:rPr lang="en-US" dirty="0"/>
              <a:t>Click to edit Master title</a:t>
            </a:r>
            <a:endParaRPr lang="en-GB" dirty="0"/>
          </a:p>
        </p:txBody>
      </p:sp>
    </p:spTree>
    <p:extLst>
      <p:ext uri="{BB962C8B-B14F-4D97-AF65-F5344CB8AC3E}">
        <p14:creationId xmlns:p14="http://schemas.microsoft.com/office/powerpoint/2010/main" val="298506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tx1"/>
        </a:solidFill>
        <a:effectLst/>
      </p:bgPr>
    </p:bg>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Entity relationship modelling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33714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6" r:id="rId4"/>
    <p:sldLayoutId id="2147483658" r:id="rId5"/>
    <p:sldLayoutId id="2147483659" r:id="rId6"/>
    <p:sldLayoutId id="2147483660"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solidFill>
                  <a:schemeClr val="accent6">
                    <a:lumMod val="60000"/>
                    <a:lumOff val="40000"/>
                  </a:schemeClr>
                </a:solidFill>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10" name="Text Placeholder 5"/>
          <p:cNvSpPr>
            <a:spLocks noGrp="1"/>
          </p:cNvSpPr>
          <p:nvPr>
            <p:ph type="body" sz="quarter" idx="11"/>
          </p:nvPr>
        </p:nvSpPr>
        <p:spPr>
          <a:xfrm>
            <a:off x="4800600" y="1860085"/>
            <a:ext cx="2768600" cy="2201863"/>
          </a:xfrm>
        </p:spPr>
        <p:txBody>
          <a:bodyPr/>
          <a:lstStyle/>
          <a:p>
            <a:r>
              <a:rPr lang="en-US">
                <a:latin typeface="Museo 900" panose="02000000000000000000" pitchFamily="50" charset="0"/>
              </a:rPr>
              <a:t>Entity relationship modelling</a:t>
            </a:r>
            <a:endParaRPr lang="en-US" dirty="0">
              <a:latin typeface="Museo 100" panose="02000000000000000000" pitchFamily="50" charset="0"/>
            </a:endParaRPr>
          </a:p>
          <a:p>
            <a:pPr lvl="1">
              <a:spcBef>
                <a:spcPts val="1200"/>
              </a:spcBef>
            </a:pPr>
            <a:r>
              <a:rPr lang="en-US" sz="2000" dirty="0">
                <a:latin typeface="Museo 100" panose="02000000000000000000" pitchFamily="50" charset="0"/>
              </a:rPr>
              <a:t>Unit 11</a:t>
            </a:r>
          </a:p>
          <a:p>
            <a:pPr lvl="1"/>
            <a:r>
              <a:rPr lang="en-US" sz="2000" dirty="0">
                <a:latin typeface="Museo 100" panose="02000000000000000000" pitchFamily="50" charset="0"/>
              </a:rPr>
              <a:t>Databases and software development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An entity relationship (E-R) diagram is a graphical way of representing the relationships between entities</a:t>
            </a:r>
          </a:p>
          <a:p>
            <a:endParaRPr lang="en-GB" dirty="0"/>
          </a:p>
          <a:p>
            <a:endParaRPr lang="en-GB" dirty="0"/>
          </a:p>
          <a:p>
            <a:endParaRPr lang="en-GB" dirty="0"/>
          </a:p>
          <a:p>
            <a:endParaRPr lang="en-GB" dirty="0"/>
          </a:p>
          <a:p>
            <a:r>
              <a:rPr lang="en-GB"/>
              <a:t>We </a:t>
            </a:r>
            <a:r>
              <a:rPr lang="en-GB" dirty="0"/>
              <a:t>can say, for example, that one school has many pupils, or many pupils attend one school</a:t>
            </a:r>
          </a:p>
          <a:p>
            <a:endParaRPr lang="en-GB" dirty="0"/>
          </a:p>
        </p:txBody>
      </p:sp>
      <p:sp>
        <p:nvSpPr>
          <p:cNvPr id="3" name="Title 2"/>
          <p:cNvSpPr>
            <a:spLocks noGrp="1"/>
          </p:cNvSpPr>
          <p:nvPr>
            <p:ph type="title"/>
          </p:nvPr>
        </p:nvSpPr>
        <p:spPr/>
        <p:txBody>
          <a:bodyPr/>
          <a:lstStyle/>
          <a:p>
            <a:r>
              <a:rPr lang="en-GB" dirty="0"/>
              <a:t>Entity relationship diagrams</a:t>
            </a:r>
          </a:p>
        </p:txBody>
      </p:sp>
      <p:sp>
        <p:nvSpPr>
          <p:cNvPr id="6" name="TextBox 5"/>
          <p:cNvSpPr txBox="1"/>
          <p:nvPr/>
        </p:nvSpPr>
        <p:spPr>
          <a:xfrm>
            <a:off x="6767561" y="3161264"/>
            <a:ext cx="16458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One-to-One</a:t>
            </a:r>
          </a:p>
        </p:txBody>
      </p:sp>
      <p:sp>
        <p:nvSpPr>
          <p:cNvPr id="15" name="TextBox 14"/>
          <p:cNvSpPr txBox="1"/>
          <p:nvPr/>
        </p:nvSpPr>
        <p:spPr>
          <a:xfrm>
            <a:off x="6767561" y="3914145"/>
            <a:ext cx="16458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One-to-Many</a:t>
            </a:r>
          </a:p>
        </p:txBody>
      </p:sp>
      <p:sp>
        <p:nvSpPr>
          <p:cNvPr id="16" name="TextBox 15"/>
          <p:cNvSpPr txBox="1"/>
          <p:nvPr/>
        </p:nvSpPr>
        <p:spPr>
          <a:xfrm>
            <a:off x="6767561" y="4622203"/>
            <a:ext cx="16458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Many-to-Many</a:t>
            </a:r>
          </a:p>
        </p:txBody>
      </p:sp>
      <p:pic>
        <p:nvPicPr>
          <p:cNvPr id="2050" name="Picture 2" descr="C:\Users\Rob\AppData\Roaming\PixelMetrics\CaptureWiz\Temp\1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816" y="3027484"/>
            <a:ext cx="4570601" cy="212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64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There is a one-to many relationship between Customer and Subscription </a:t>
            </a:r>
          </a:p>
          <a:p>
            <a:pPr lvl="1"/>
            <a:r>
              <a:rPr lang="en-GB" dirty="0"/>
              <a:t>One customer may have several subscriptions, but a subscription belongs to only one customer</a:t>
            </a:r>
          </a:p>
          <a:p>
            <a:r>
              <a:rPr lang="en-GB" dirty="0"/>
              <a:t>There is a one-to-many relationship between Product and Subscription</a:t>
            </a:r>
          </a:p>
          <a:p>
            <a:pPr lvl="1"/>
            <a:r>
              <a:rPr lang="en-GB" dirty="0"/>
              <a:t>One product may appear on several subscriptions, but a subscription is for only one product</a:t>
            </a:r>
          </a:p>
          <a:p>
            <a:pPr lvl="1"/>
            <a:endParaRPr lang="en-GB" dirty="0"/>
          </a:p>
        </p:txBody>
      </p:sp>
      <p:sp>
        <p:nvSpPr>
          <p:cNvPr id="3" name="Title 2"/>
          <p:cNvSpPr>
            <a:spLocks noGrp="1"/>
          </p:cNvSpPr>
          <p:nvPr>
            <p:ph type="title"/>
          </p:nvPr>
        </p:nvSpPr>
        <p:spPr/>
        <p:txBody>
          <a:bodyPr/>
          <a:lstStyle/>
          <a:p>
            <a:r>
              <a:rPr lang="en-GB" dirty="0"/>
              <a:t>E-R diagram</a:t>
            </a:r>
          </a:p>
        </p:txBody>
      </p:sp>
      <p:pic>
        <p:nvPicPr>
          <p:cNvPr id="2050" name="Picture 2"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82" y="5264207"/>
            <a:ext cx="7278236" cy="75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00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Each entity is represented by a table</a:t>
            </a:r>
          </a:p>
          <a:p>
            <a:r>
              <a:rPr lang="en-US" altLang="en-US" dirty="0"/>
              <a:t>Tables in a relational database are commonly referred to as </a:t>
            </a:r>
            <a:r>
              <a:rPr lang="en-US" altLang="en-US" dirty="0">
                <a:solidFill>
                  <a:srgbClr val="D68328"/>
                </a:solidFill>
              </a:rPr>
              <a:t>relations</a:t>
            </a:r>
            <a:endParaRPr lang="en-GB" altLang="en-US" dirty="0">
              <a:solidFill>
                <a:srgbClr val="D68328"/>
              </a:solidFill>
            </a:endParaRPr>
          </a:p>
          <a:p>
            <a:r>
              <a:rPr lang="en-GB" altLang="en-US" dirty="0"/>
              <a:t>A database contains one or more relations</a:t>
            </a:r>
          </a:p>
          <a:p>
            <a:r>
              <a:rPr lang="en-GB" altLang="en-US" dirty="0"/>
              <a:t>A relation has rows, each row containing one record</a:t>
            </a:r>
          </a:p>
          <a:p>
            <a:r>
              <a:rPr lang="en-GB" altLang="en-US" dirty="0"/>
              <a:t>The columns in the </a:t>
            </a:r>
            <a:r>
              <a:rPr lang="en-US" altLang="en-US" dirty="0"/>
              <a:t>relation each contain one field (i.e. attribute) belonging to the records</a:t>
            </a:r>
          </a:p>
          <a:p>
            <a:endParaRPr lang="en-GB" dirty="0"/>
          </a:p>
          <a:p>
            <a:endParaRPr lang="en-GB" dirty="0"/>
          </a:p>
        </p:txBody>
      </p:sp>
      <p:sp>
        <p:nvSpPr>
          <p:cNvPr id="3" name="Title 2"/>
          <p:cNvSpPr>
            <a:spLocks noGrp="1"/>
          </p:cNvSpPr>
          <p:nvPr>
            <p:ph type="title"/>
          </p:nvPr>
        </p:nvSpPr>
        <p:spPr/>
        <p:txBody>
          <a:bodyPr/>
          <a:lstStyle/>
          <a:p>
            <a:r>
              <a:rPr lang="en-GB" dirty="0"/>
              <a:t>Database structure</a:t>
            </a:r>
          </a:p>
        </p:txBody>
      </p:sp>
    </p:spTree>
    <p:extLst>
      <p:ext uri="{BB962C8B-B14F-4D97-AF65-F5344CB8AC3E}">
        <p14:creationId xmlns:p14="http://schemas.microsoft.com/office/powerpoint/2010/main" val="278858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To create a relationship between Customer and Subscription, we need to include custID in the entity description of Subscription </a:t>
            </a:r>
          </a:p>
          <a:p>
            <a:pPr lvl="1"/>
            <a:r>
              <a:rPr lang="en-GB" dirty="0"/>
              <a:t>Subscription (</a:t>
            </a:r>
            <a:r>
              <a:rPr lang="en-GB" u="sng" dirty="0"/>
              <a:t>subID</a:t>
            </a:r>
            <a:r>
              <a:rPr lang="en-GB" dirty="0"/>
              <a:t>, startDate, endDate, custID )</a:t>
            </a:r>
          </a:p>
          <a:p>
            <a:r>
              <a:rPr lang="en-GB" dirty="0"/>
              <a:t>ProductId also needs to be included in the entity description of Subscription</a:t>
            </a:r>
          </a:p>
          <a:p>
            <a:pPr lvl="1"/>
            <a:r>
              <a:rPr lang="en-GB" dirty="0"/>
              <a:t>Subscription (</a:t>
            </a:r>
            <a:r>
              <a:rPr lang="en-GB" u="sng" dirty="0"/>
              <a:t>subID</a:t>
            </a:r>
            <a:r>
              <a:rPr lang="en-GB" dirty="0"/>
              <a:t>, startDate, endDate, </a:t>
            </a:r>
            <a:r>
              <a:rPr lang="en-GB" i="1" dirty="0"/>
              <a:t>custID</a:t>
            </a:r>
            <a:r>
              <a:rPr lang="en-GB" dirty="0"/>
              <a:t>, </a:t>
            </a:r>
            <a:r>
              <a:rPr lang="en-GB" i="1" dirty="0"/>
              <a:t>productID</a:t>
            </a:r>
            <a:r>
              <a:rPr lang="en-GB" dirty="0"/>
              <a:t>)</a:t>
            </a:r>
          </a:p>
          <a:p>
            <a:r>
              <a:rPr lang="en-GB" dirty="0"/>
              <a:t>custID and productID are foreign keys in Subscription, shown in italics</a:t>
            </a:r>
          </a:p>
          <a:p>
            <a:pPr lvl="1"/>
            <a:r>
              <a:rPr lang="en-GB" dirty="0"/>
              <a:t>A foreign key always goes on the “many” side of a relationship</a:t>
            </a:r>
          </a:p>
          <a:p>
            <a:endParaRPr lang="en-GB" dirty="0"/>
          </a:p>
          <a:p>
            <a:endParaRPr lang="en-GB" dirty="0"/>
          </a:p>
        </p:txBody>
      </p:sp>
      <p:sp>
        <p:nvSpPr>
          <p:cNvPr id="3" name="Title 2"/>
          <p:cNvSpPr>
            <a:spLocks noGrp="1"/>
          </p:cNvSpPr>
          <p:nvPr>
            <p:ph type="title"/>
          </p:nvPr>
        </p:nvSpPr>
        <p:spPr/>
        <p:txBody>
          <a:bodyPr/>
          <a:lstStyle/>
          <a:p>
            <a:r>
              <a:rPr lang="en-GB" dirty="0"/>
              <a:t>Creating a relationship</a:t>
            </a:r>
          </a:p>
        </p:txBody>
      </p:sp>
    </p:spTree>
    <p:extLst>
      <p:ext uri="{BB962C8B-B14F-4D97-AF65-F5344CB8AC3E}">
        <p14:creationId xmlns:p14="http://schemas.microsoft.com/office/powerpoint/2010/main" val="216846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A foreign key is an attribute that creates a join between two tables (relations)</a:t>
            </a:r>
          </a:p>
          <a:p>
            <a:r>
              <a:rPr lang="en-GB" dirty="0"/>
              <a:t>It is the primary key in the first relation</a:t>
            </a:r>
          </a:p>
          <a:p>
            <a:endParaRPr lang="en-GB" dirty="0"/>
          </a:p>
          <a:p>
            <a:endParaRPr lang="en-GB" dirty="0"/>
          </a:p>
          <a:p>
            <a:endParaRPr lang="en-GB" dirty="0"/>
          </a:p>
          <a:p>
            <a:endParaRPr lang="en-GB" dirty="0"/>
          </a:p>
          <a:p>
            <a:r>
              <a:rPr lang="en-GB" dirty="0"/>
              <a:t>Draw an entity relationship diagram to show the relationships between the three entities</a:t>
            </a:r>
          </a:p>
        </p:txBody>
      </p:sp>
      <p:sp>
        <p:nvSpPr>
          <p:cNvPr id="3" name="Title 2"/>
          <p:cNvSpPr>
            <a:spLocks noGrp="1"/>
          </p:cNvSpPr>
          <p:nvPr>
            <p:ph type="title"/>
          </p:nvPr>
        </p:nvSpPr>
        <p:spPr/>
        <p:txBody>
          <a:bodyPr/>
          <a:lstStyle/>
          <a:p>
            <a:r>
              <a:rPr lang="en-GB" dirty="0"/>
              <a:t>Foreign key: definition</a:t>
            </a:r>
          </a:p>
        </p:txBody>
      </p:sp>
      <p:pic>
        <p:nvPicPr>
          <p:cNvPr id="4" name="Picture 3"/>
          <p:cNvPicPr>
            <a:picLocks noChangeAspect="1"/>
          </p:cNvPicPr>
          <p:nvPr/>
        </p:nvPicPr>
        <p:blipFill>
          <a:blip r:embed="rId2"/>
          <a:stretch>
            <a:fillRect/>
          </a:stretch>
        </p:blipFill>
        <p:spPr>
          <a:xfrm>
            <a:off x="1554350" y="3282890"/>
            <a:ext cx="6053773" cy="1900316"/>
          </a:xfrm>
          <a:prstGeom prst="rect">
            <a:avLst/>
          </a:prstGeom>
        </p:spPr>
      </p:pic>
    </p:spTree>
    <p:extLst>
      <p:ext uri="{BB962C8B-B14F-4D97-AF65-F5344CB8AC3E}">
        <p14:creationId xmlns:p14="http://schemas.microsoft.com/office/powerpoint/2010/main" val="140044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The tables (relations) on the next slide represent the three entities described, each with its own attributes</a:t>
            </a:r>
          </a:p>
          <a:p>
            <a:r>
              <a:rPr lang="en-GB" dirty="0"/>
              <a:t>We will use the convention of giving each table name the prefix </a:t>
            </a:r>
            <a:r>
              <a:rPr lang="en-GB" b="1" dirty="0">
                <a:solidFill>
                  <a:srgbClr val="D68328"/>
                </a:solidFill>
              </a:rPr>
              <a:t>tbl</a:t>
            </a:r>
          </a:p>
          <a:p>
            <a:pPr lvl="1"/>
            <a:r>
              <a:rPr lang="en-GB" dirty="0"/>
              <a:t>Each table contains some sample data</a:t>
            </a:r>
          </a:p>
          <a:p>
            <a:endParaRPr lang="en-GB" dirty="0"/>
          </a:p>
          <a:p>
            <a:endParaRPr lang="en-GB" dirty="0"/>
          </a:p>
        </p:txBody>
      </p:sp>
      <p:sp>
        <p:nvSpPr>
          <p:cNvPr id="3" name="Title 2"/>
          <p:cNvSpPr>
            <a:spLocks noGrp="1"/>
          </p:cNvSpPr>
          <p:nvPr>
            <p:ph type="title"/>
          </p:nvPr>
        </p:nvSpPr>
        <p:spPr/>
        <p:txBody>
          <a:bodyPr/>
          <a:lstStyle/>
          <a:p>
            <a:r>
              <a:rPr lang="en-GB" dirty="0"/>
              <a:t>The RevisionSubs database</a:t>
            </a:r>
          </a:p>
        </p:txBody>
      </p:sp>
    </p:spTree>
    <p:extLst>
      <p:ext uri="{BB962C8B-B14F-4D97-AF65-F5344CB8AC3E}">
        <p14:creationId xmlns:p14="http://schemas.microsoft.com/office/powerpoint/2010/main" val="78743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749928"/>
              </p:ext>
            </p:extLst>
          </p:nvPr>
        </p:nvGraphicFramePr>
        <p:xfrm>
          <a:off x="2444750" y="3315110"/>
          <a:ext cx="6096000" cy="1341120"/>
        </p:xfrm>
        <a:graphic>
          <a:graphicData uri="http://schemas.openxmlformats.org/drawingml/2006/table">
            <a:tbl>
              <a:tblPr firstRow="1" bandRow="1">
                <a:tableStyleId>{5C22544A-7EE6-4342-B048-85BDC9FD1C3A}</a:tableStyleId>
              </a:tblPr>
              <a:tblGrid>
                <a:gridCol w="8509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0">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subID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startdate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endDate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custID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productID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S1211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25/02/2016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24/02/2017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S1212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01/02/2016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31/01/2017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S1213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04/02/2016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03/02/2017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C245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94833293"/>
              </p:ext>
            </p:extLst>
          </p:nvPr>
        </p:nvGraphicFramePr>
        <p:xfrm>
          <a:off x="2444750" y="4840281"/>
          <a:ext cx="6096000" cy="13411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603062">
                  <a:extLst>
                    <a:ext uri="{9D8B030D-6E8A-4147-A177-3AD203B41FA5}">
                      <a16:colId xmlns:a16="http://schemas.microsoft.com/office/drawing/2014/main" val="20001"/>
                    </a:ext>
                  </a:extLst>
                </a:gridCol>
                <a:gridCol w="1571938">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tblGrid>
              <a:tr h="0">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productID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productName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subject</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level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price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P24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Equations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Maths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£12.00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Programming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£25.00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Database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£25.00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55011739"/>
              </p:ext>
            </p:extLst>
          </p:nvPr>
        </p:nvGraphicFramePr>
        <p:xfrm>
          <a:off x="2444750" y="1800096"/>
          <a:ext cx="6096000" cy="1341120"/>
        </p:xfrm>
        <a:graphic>
          <a:graphicData uri="http://schemas.openxmlformats.org/drawingml/2006/table">
            <a:tbl>
              <a:tblPr firstRow="1" bandRow="1">
                <a:tableStyleId>{5C22544A-7EE6-4342-B048-85BDC9FD1C3A}</a:tableStyleId>
              </a:tblPr>
              <a:tblGrid>
                <a:gridCol w="9017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2298700">
                  <a:extLst>
                    <a:ext uri="{9D8B030D-6E8A-4147-A177-3AD203B41FA5}">
                      <a16:colId xmlns:a16="http://schemas.microsoft.com/office/drawing/2014/main" val="20004"/>
                    </a:ext>
                  </a:extLst>
                </a:gridCol>
              </a:tblGrid>
              <a:tr h="0">
                <a:tc>
                  <a:txBody>
                    <a:bodyPr/>
                    <a:lstStyle/>
                    <a:p>
                      <a:r>
                        <a:rPr lang="en-GB" sz="1600" dirty="0">
                          <a:latin typeface="Arial" panose="020B0604020202020204" pitchFamily="34" charset="0"/>
                          <a:cs typeface="Arial" panose="020B0604020202020204" pitchFamily="34" charset="0"/>
                        </a:rPr>
                        <a:t>custID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title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email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C111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Fred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Carr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a:latin typeface="Arial" panose="020B0604020202020204" pitchFamily="34" charset="0"/>
                          <a:cs typeface="Arial" panose="020B0604020202020204" pitchFamily="34" charset="0"/>
                        </a:rPr>
                        <a:t>fcarr53@gmail.com</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C245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Jenkins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mabel777@bt.com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C364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Jasmine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Kumar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jkumar@icloud.com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TextBox 8"/>
          <p:cNvSpPr txBox="1"/>
          <p:nvPr/>
        </p:nvSpPr>
        <p:spPr>
          <a:xfrm>
            <a:off x="579580" y="1800096"/>
            <a:ext cx="1632023"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tblCustomer</a:t>
            </a:r>
          </a:p>
        </p:txBody>
      </p:sp>
      <p:sp>
        <p:nvSpPr>
          <p:cNvPr id="10" name="TextBox 9"/>
          <p:cNvSpPr txBox="1"/>
          <p:nvPr/>
        </p:nvSpPr>
        <p:spPr>
          <a:xfrm>
            <a:off x="579580" y="3306477"/>
            <a:ext cx="1865169"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tblSubscription</a:t>
            </a:r>
          </a:p>
        </p:txBody>
      </p:sp>
      <p:sp>
        <p:nvSpPr>
          <p:cNvPr id="11" name="TextBox 10"/>
          <p:cNvSpPr txBox="1"/>
          <p:nvPr/>
        </p:nvSpPr>
        <p:spPr>
          <a:xfrm>
            <a:off x="579581" y="4859041"/>
            <a:ext cx="179416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tblProduct</a:t>
            </a:r>
          </a:p>
        </p:txBody>
      </p:sp>
      <p:sp>
        <p:nvSpPr>
          <p:cNvPr id="2" name="Title 1"/>
          <p:cNvSpPr>
            <a:spLocks noGrp="1"/>
          </p:cNvSpPr>
          <p:nvPr>
            <p:ph type="title"/>
          </p:nvPr>
        </p:nvSpPr>
        <p:spPr/>
        <p:txBody>
          <a:bodyPr/>
          <a:lstStyle/>
          <a:p>
            <a:r>
              <a:rPr lang="en-GB" dirty="0"/>
              <a:t>RevisionSubs tables</a:t>
            </a:r>
          </a:p>
        </p:txBody>
      </p:sp>
    </p:spTree>
    <p:extLst>
      <p:ext uri="{BB962C8B-B14F-4D97-AF65-F5344CB8AC3E}">
        <p14:creationId xmlns:p14="http://schemas.microsoft.com/office/powerpoint/2010/main" val="315258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r>
              <a:rPr lang="en-GB" dirty="0"/>
              <a:t>Do </a:t>
            </a:r>
            <a:r>
              <a:rPr lang="en-GB" b="1" dirty="0"/>
              <a:t>Task 1</a:t>
            </a:r>
            <a:r>
              <a:rPr lang="en-GB" dirty="0"/>
              <a:t> and </a:t>
            </a:r>
            <a:r>
              <a:rPr lang="en-GB" b="1" dirty="0"/>
              <a:t>Task 2</a:t>
            </a:r>
            <a:r>
              <a:rPr lang="en-GB" dirty="0"/>
              <a:t> on the worksheet</a:t>
            </a:r>
          </a:p>
        </p:txBody>
      </p:sp>
      <p:sp>
        <p:nvSpPr>
          <p:cNvPr id="5" name="Title 4"/>
          <p:cNvSpPr>
            <a:spLocks noGrp="1"/>
          </p:cNvSpPr>
          <p:nvPr>
            <p:ph type="title"/>
          </p:nvPr>
        </p:nvSpPr>
        <p:spPr/>
        <p:txBody>
          <a:bodyPr/>
          <a:lstStyle/>
          <a:p>
            <a:r>
              <a:rPr lang="en-GB" dirty="0"/>
              <a:t>Worksheet 1</a:t>
            </a:r>
          </a:p>
        </p:txBody>
      </p:sp>
    </p:spTree>
    <p:extLst>
      <p:ext uri="{BB962C8B-B14F-4D97-AF65-F5344CB8AC3E}">
        <p14:creationId xmlns:p14="http://schemas.microsoft.com/office/powerpoint/2010/main" val="272779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When there is a many-to-many relationship between tables, they cannot be directly linked</a:t>
            </a:r>
          </a:p>
          <a:p>
            <a:pPr lvl="1"/>
            <a:r>
              <a:rPr lang="en-GB" dirty="0"/>
              <a:t>For example, you cannot link the entities Customer and Product directly</a:t>
            </a:r>
          </a:p>
          <a:p>
            <a:pPr lvl="1"/>
            <a:endParaRPr lang="en-GB" dirty="0"/>
          </a:p>
          <a:p>
            <a:pPr lvl="1"/>
            <a:endParaRPr lang="en-GB" dirty="0"/>
          </a:p>
          <a:p>
            <a:pPr lvl="1"/>
            <a:endParaRPr lang="en-GB" dirty="0"/>
          </a:p>
          <a:p>
            <a:r>
              <a:rPr lang="en-GB" dirty="0"/>
              <a:t>Why not?</a:t>
            </a:r>
          </a:p>
        </p:txBody>
      </p:sp>
      <p:sp>
        <p:nvSpPr>
          <p:cNvPr id="4" name="Title 3"/>
          <p:cNvSpPr>
            <a:spLocks noGrp="1"/>
          </p:cNvSpPr>
          <p:nvPr>
            <p:ph type="title"/>
          </p:nvPr>
        </p:nvSpPr>
        <p:spPr/>
        <p:txBody>
          <a:bodyPr/>
          <a:lstStyle/>
          <a:p>
            <a:r>
              <a:rPr lang="en-GB" dirty="0"/>
              <a:t>Many-to-many relationships</a:t>
            </a:r>
          </a:p>
        </p:txBody>
      </p:sp>
      <p:pic>
        <p:nvPicPr>
          <p:cNvPr id="3074" name="Picture 2" descr="C:\Users\Rob\AppData\Roaming\PixelMetrics\CaptureWiz\Temp\1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131" y="3511835"/>
            <a:ext cx="6123528" cy="88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574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24279" y="1704179"/>
            <a:ext cx="7920099" cy="3453607"/>
          </a:xfrm>
        </p:spPr>
        <p:txBody>
          <a:bodyPr/>
          <a:lstStyle/>
          <a:p>
            <a:r>
              <a:rPr lang="en-GB" dirty="0"/>
              <a:t>You would need several fields in tblCustomer to hold the ProductID of each product a customer has subscribed to</a:t>
            </a:r>
          </a:p>
          <a:p>
            <a:r>
              <a:rPr lang="en-GB" dirty="0"/>
              <a:t>But how many fields would you allow?</a:t>
            </a:r>
          </a:p>
          <a:p>
            <a:pPr lvl="1"/>
            <a:r>
              <a:rPr lang="en-GB" dirty="0"/>
              <a:t>How would you find all customers who had subscribed to a particular product?</a:t>
            </a:r>
          </a:p>
        </p:txBody>
      </p:sp>
      <p:sp>
        <p:nvSpPr>
          <p:cNvPr id="4" name="Title 3"/>
          <p:cNvSpPr>
            <a:spLocks noGrp="1"/>
          </p:cNvSpPr>
          <p:nvPr>
            <p:ph type="title"/>
          </p:nvPr>
        </p:nvSpPr>
        <p:spPr/>
        <p:txBody>
          <a:bodyPr/>
          <a:lstStyle/>
          <a:p>
            <a:r>
              <a:rPr lang="en-GB" dirty="0"/>
              <a:t>Many-to-many relationships</a:t>
            </a:r>
          </a:p>
        </p:txBody>
      </p:sp>
      <p:graphicFrame>
        <p:nvGraphicFramePr>
          <p:cNvPr id="7" name="Table 6"/>
          <p:cNvGraphicFramePr>
            <a:graphicFrameLocks noGrp="1"/>
          </p:cNvGraphicFramePr>
          <p:nvPr>
            <p:extLst>
              <p:ext uri="{D42A27DB-BD31-4B8C-83A1-F6EECF244321}">
                <p14:modId xmlns:p14="http://schemas.microsoft.com/office/powerpoint/2010/main" val="844679383"/>
              </p:ext>
            </p:extLst>
          </p:nvPr>
        </p:nvGraphicFramePr>
        <p:xfrm>
          <a:off x="724279" y="4487226"/>
          <a:ext cx="7812857" cy="1341120"/>
        </p:xfrm>
        <a:graphic>
          <a:graphicData uri="http://schemas.openxmlformats.org/drawingml/2006/table">
            <a:tbl>
              <a:tblPr firstRow="1" bandRow="1">
                <a:tableStyleId>{5C22544A-7EE6-4342-B048-85BDC9FD1C3A}</a:tableStyleId>
              </a:tblPr>
              <a:tblGrid>
                <a:gridCol w="860743">
                  <a:extLst>
                    <a:ext uri="{9D8B030D-6E8A-4147-A177-3AD203B41FA5}">
                      <a16:colId xmlns:a16="http://schemas.microsoft.com/office/drawing/2014/main" val="20000"/>
                    </a:ext>
                  </a:extLst>
                </a:gridCol>
                <a:gridCol w="657543">
                  <a:extLst>
                    <a:ext uri="{9D8B030D-6E8A-4147-A177-3AD203B41FA5}">
                      <a16:colId xmlns:a16="http://schemas.microsoft.com/office/drawing/2014/main" val="20001"/>
                    </a:ext>
                  </a:extLst>
                </a:gridCol>
                <a:gridCol w="1156018">
                  <a:extLst>
                    <a:ext uri="{9D8B030D-6E8A-4147-A177-3AD203B41FA5}">
                      <a16:colId xmlns:a16="http://schemas.microsoft.com/office/drawing/2014/main" val="20002"/>
                    </a:ext>
                  </a:extLst>
                </a:gridCol>
                <a:gridCol w="1086168">
                  <a:extLst>
                    <a:ext uri="{9D8B030D-6E8A-4147-A177-3AD203B41FA5}">
                      <a16:colId xmlns:a16="http://schemas.microsoft.com/office/drawing/2014/main" val="20003"/>
                    </a:ext>
                  </a:extLst>
                </a:gridCol>
                <a:gridCol w="2062480">
                  <a:extLst>
                    <a:ext uri="{9D8B030D-6E8A-4147-A177-3AD203B41FA5}">
                      <a16:colId xmlns:a16="http://schemas.microsoft.com/office/drawing/2014/main" val="20004"/>
                    </a:ext>
                  </a:extLst>
                </a:gridCol>
                <a:gridCol w="1017905">
                  <a:extLst>
                    <a:ext uri="{9D8B030D-6E8A-4147-A177-3AD203B41FA5}">
                      <a16:colId xmlns:a16="http://schemas.microsoft.com/office/drawing/2014/main" val="2745420227"/>
                    </a:ext>
                  </a:extLst>
                </a:gridCol>
                <a:gridCol w="972000">
                  <a:extLst>
                    <a:ext uri="{9D8B030D-6E8A-4147-A177-3AD203B41FA5}">
                      <a16:colId xmlns:a16="http://schemas.microsoft.com/office/drawing/2014/main" val="329621356"/>
                    </a:ext>
                  </a:extLst>
                </a:gridCol>
              </a:tblGrid>
              <a:tr h="0">
                <a:tc>
                  <a:txBody>
                    <a:bodyPr/>
                    <a:lstStyle/>
                    <a:p>
                      <a:r>
                        <a:rPr lang="en-GB" sz="1600" dirty="0">
                          <a:latin typeface="Arial" panose="020B0604020202020204" pitchFamily="34" charset="0"/>
                          <a:cs typeface="Arial" panose="020B0604020202020204" pitchFamily="34" charset="0"/>
                        </a:rPr>
                        <a:t>custID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title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email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ProdID1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ProdID2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C111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Fred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Carr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a:latin typeface="Arial" panose="020B0604020202020204" pitchFamily="34" charset="0"/>
                          <a:cs typeface="Arial" panose="020B0604020202020204" pitchFamily="34" charset="0"/>
                        </a:rPr>
                        <a:t>fcarr53@gmail.com</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C245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Jenkins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mabel777@bt.com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endParaRPr lang="en-GB" sz="16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C364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Jasmine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Kumar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jkumar@icloud.com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P25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3126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lvl="0"/>
            <a:r>
              <a:rPr lang="en-GB" dirty="0"/>
              <a:t>Produce a data model from given data requirements for a simple scenario involving multiple entities</a:t>
            </a:r>
          </a:p>
          <a:p>
            <a:pPr lvl="0"/>
            <a:r>
              <a:rPr lang="en-GB" dirty="0"/>
              <a:t>Produce entity descriptions representing a data model in the form </a:t>
            </a:r>
            <a:br>
              <a:rPr lang="en-GB" dirty="0"/>
            </a:br>
            <a:r>
              <a:rPr lang="en-GB" dirty="0"/>
              <a:t>Entity1 (Attribute1, Attribute2…)</a:t>
            </a:r>
          </a:p>
          <a:p>
            <a:pPr lvl="0"/>
            <a:r>
              <a:rPr lang="en-GB" dirty="0"/>
              <a:t>Produce entity relationship diagrams representing a data model</a:t>
            </a:r>
          </a:p>
          <a:p>
            <a:pPr lvl="0"/>
            <a:r>
              <a:rPr lang="en-GB" dirty="0"/>
              <a:t>Be able to define the terms relation, attribute, primary key, composite primary key, foreign key</a:t>
            </a:r>
          </a:p>
          <a:p>
            <a:endParaRPr lang="en-GB" dirty="0"/>
          </a:p>
        </p:txBody>
      </p:sp>
      <p:sp>
        <p:nvSpPr>
          <p:cNvPr id="3" name="Title 2"/>
          <p:cNvSpPr>
            <a:spLocks noGrp="1"/>
          </p:cNvSpPr>
          <p:nvPr>
            <p:ph type="title"/>
          </p:nvPr>
        </p:nvSpPr>
        <p:spPr/>
        <p:txBody>
          <a:bodyPr/>
          <a:lstStyle/>
          <a:p>
            <a:r>
              <a:rPr lang="en-GB" dirty="0"/>
              <a:t>Objectives</a:t>
            </a:r>
          </a:p>
        </p:txBody>
      </p:sp>
    </p:spTree>
    <p:extLst>
      <p:ext uri="{BB962C8B-B14F-4D97-AF65-F5344CB8AC3E}">
        <p14:creationId xmlns:p14="http://schemas.microsoft.com/office/powerpoint/2010/main" val="330948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24279" y="1704179"/>
            <a:ext cx="7920099" cy="4565992"/>
          </a:xfrm>
        </p:spPr>
        <p:txBody>
          <a:bodyPr/>
          <a:lstStyle/>
          <a:p>
            <a:r>
              <a:rPr lang="en-GB" dirty="0"/>
              <a:t>This configuration does not work</a:t>
            </a:r>
          </a:p>
          <a:p>
            <a:r>
              <a:rPr lang="en-GB" dirty="0"/>
              <a:t>It is impractical to allow several fields ProdID1, ProdID2, etc.</a:t>
            </a:r>
          </a:p>
          <a:p>
            <a:r>
              <a:rPr lang="en-GB" dirty="0"/>
              <a:t>You cannot easily extract information from this table</a:t>
            </a:r>
          </a:p>
          <a:p>
            <a:r>
              <a:rPr lang="en-GB" dirty="0"/>
              <a:t>An alternative way of organising the data is required</a:t>
            </a:r>
          </a:p>
        </p:txBody>
      </p:sp>
      <p:sp>
        <p:nvSpPr>
          <p:cNvPr id="4" name="Title 3"/>
          <p:cNvSpPr>
            <a:spLocks noGrp="1"/>
          </p:cNvSpPr>
          <p:nvPr>
            <p:ph type="title"/>
          </p:nvPr>
        </p:nvSpPr>
        <p:spPr/>
        <p:txBody>
          <a:bodyPr/>
          <a:lstStyle/>
          <a:p>
            <a:r>
              <a:rPr lang="en-GB" dirty="0"/>
              <a:t>Many-to-many relationships</a:t>
            </a:r>
          </a:p>
        </p:txBody>
      </p:sp>
      <p:graphicFrame>
        <p:nvGraphicFramePr>
          <p:cNvPr id="7" name="Table 6"/>
          <p:cNvGraphicFramePr>
            <a:graphicFrameLocks noGrp="1"/>
          </p:cNvGraphicFramePr>
          <p:nvPr>
            <p:extLst>
              <p:ext uri="{D42A27DB-BD31-4B8C-83A1-F6EECF244321}">
                <p14:modId xmlns:p14="http://schemas.microsoft.com/office/powerpoint/2010/main" val="2944835187"/>
              </p:ext>
            </p:extLst>
          </p:nvPr>
        </p:nvGraphicFramePr>
        <p:xfrm>
          <a:off x="724279" y="4487226"/>
          <a:ext cx="7812857" cy="1341120"/>
        </p:xfrm>
        <a:graphic>
          <a:graphicData uri="http://schemas.openxmlformats.org/drawingml/2006/table">
            <a:tbl>
              <a:tblPr firstRow="1" bandRow="1">
                <a:tableStyleId>{5C22544A-7EE6-4342-B048-85BDC9FD1C3A}</a:tableStyleId>
              </a:tblPr>
              <a:tblGrid>
                <a:gridCol w="860743">
                  <a:extLst>
                    <a:ext uri="{9D8B030D-6E8A-4147-A177-3AD203B41FA5}">
                      <a16:colId xmlns:a16="http://schemas.microsoft.com/office/drawing/2014/main" val="20000"/>
                    </a:ext>
                  </a:extLst>
                </a:gridCol>
                <a:gridCol w="657543">
                  <a:extLst>
                    <a:ext uri="{9D8B030D-6E8A-4147-A177-3AD203B41FA5}">
                      <a16:colId xmlns:a16="http://schemas.microsoft.com/office/drawing/2014/main" val="20001"/>
                    </a:ext>
                  </a:extLst>
                </a:gridCol>
                <a:gridCol w="1156018">
                  <a:extLst>
                    <a:ext uri="{9D8B030D-6E8A-4147-A177-3AD203B41FA5}">
                      <a16:colId xmlns:a16="http://schemas.microsoft.com/office/drawing/2014/main" val="20002"/>
                    </a:ext>
                  </a:extLst>
                </a:gridCol>
                <a:gridCol w="1086168">
                  <a:extLst>
                    <a:ext uri="{9D8B030D-6E8A-4147-A177-3AD203B41FA5}">
                      <a16:colId xmlns:a16="http://schemas.microsoft.com/office/drawing/2014/main" val="20003"/>
                    </a:ext>
                  </a:extLst>
                </a:gridCol>
                <a:gridCol w="2062480">
                  <a:extLst>
                    <a:ext uri="{9D8B030D-6E8A-4147-A177-3AD203B41FA5}">
                      <a16:colId xmlns:a16="http://schemas.microsoft.com/office/drawing/2014/main" val="20004"/>
                    </a:ext>
                  </a:extLst>
                </a:gridCol>
                <a:gridCol w="1017905">
                  <a:extLst>
                    <a:ext uri="{9D8B030D-6E8A-4147-A177-3AD203B41FA5}">
                      <a16:colId xmlns:a16="http://schemas.microsoft.com/office/drawing/2014/main" val="2745420227"/>
                    </a:ext>
                  </a:extLst>
                </a:gridCol>
                <a:gridCol w="972000">
                  <a:extLst>
                    <a:ext uri="{9D8B030D-6E8A-4147-A177-3AD203B41FA5}">
                      <a16:colId xmlns:a16="http://schemas.microsoft.com/office/drawing/2014/main" val="329621356"/>
                    </a:ext>
                  </a:extLst>
                </a:gridCol>
              </a:tblGrid>
              <a:tr h="0">
                <a:tc>
                  <a:txBody>
                    <a:bodyPr/>
                    <a:lstStyle/>
                    <a:p>
                      <a:r>
                        <a:rPr lang="en-GB" sz="1600" dirty="0">
                          <a:latin typeface="Arial" panose="020B0604020202020204" pitchFamily="34" charset="0"/>
                          <a:cs typeface="Arial" panose="020B0604020202020204" pitchFamily="34" charset="0"/>
                        </a:rPr>
                        <a:t>custID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title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email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ProdID1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ProdID2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C111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Fred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Carr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a:latin typeface="Arial" panose="020B0604020202020204" pitchFamily="34" charset="0"/>
                          <a:cs typeface="Arial" panose="020B0604020202020204" pitchFamily="34" charset="0"/>
                        </a:rPr>
                        <a:t>fcarr53@gmail.com</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C245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Jenkins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mabel777@bt.com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endParaRPr lang="en-GB" sz="16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C364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Jasmine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Kumar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jkumar@icloud.com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P25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5919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Suppose you have a table holding details of gym members and the classes they take – yoga, indoor cycling, pilates, interval training, etc.</a:t>
            </a:r>
          </a:p>
          <a:p>
            <a:endParaRPr lang="en-GB" dirty="0"/>
          </a:p>
          <a:p>
            <a:endParaRPr lang="en-GB" dirty="0"/>
          </a:p>
          <a:p>
            <a:r>
              <a:rPr lang="en-GB" dirty="0"/>
              <a:t>You need a link table “in the middle” just as the entity Subscription was between Customer and Product</a:t>
            </a:r>
          </a:p>
        </p:txBody>
      </p:sp>
      <p:sp>
        <p:nvSpPr>
          <p:cNvPr id="3" name="Title 2"/>
          <p:cNvSpPr>
            <a:spLocks noGrp="1"/>
          </p:cNvSpPr>
          <p:nvPr>
            <p:ph type="title"/>
          </p:nvPr>
        </p:nvSpPr>
        <p:spPr/>
        <p:txBody>
          <a:bodyPr/>
          <a:lstStyle/>
          <a:p>
            <a:r>
              <a:rPr lang="en-GB" dirty="0"/>
              <a:t>Linking tables</a:t>
            </a:r>
          </a:p>
        </p:txBody>
      </p:sp>
      <p:pic>
        <p:nvPicPr>
          <p:cNvPr id="5122" name="Picture 2" descr="C:\Users\Rob\AppData\Roaming\PixelMetrics\CaptureWiz\Tem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7" y="3109046"/>
            <a:ext cx="5076825" cy="7905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Rob\AppData\Roaming\PixelMetrics\CaptureWiz\Temp\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6" y="5183361"/>
            <a:ext cx="7400925" cy="80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91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24280" y="1704179"/>
            <a:ext cx="7797230" cy="3670254"/>
          </a:xfrm>
        </p:spPr>
        <p:txBody>
          <a:bodyPr/>
          <a:lstStyle/>
          <a:p>
            <a:r>
              <a:rPr lang="en-GB" dirty="0"/>
              <a:t>Identifying entities and drawing an entity relationship diagram is the first step in designing a database</a:t>
            </a:r>
          </a:p>
          <a:p>
            <a:r>
              <a:rPr lang="en-GB" dirty="0"/>
              <a:t>Many-to-many relationships cannot be represented in database tables; an extra table is required</a:t>
            </a:r>
          </a:p>
          <a:p>
            <a:pPr lvl="1"/>
            <a:r>
              <a:rPr lang="en-GB" dirty="0"/>
              <a:t>Note that the “many” side of the two resulting one-to-many relationships is always the link table </a:t>
            </a:r>
          </a:p>
          <a:p>
            <a:pPr lvl="1"/>
            <a:r>
              <a:rPr lang="en-GB" dirty="0"/>
              <a:t>The link table will contain the primary keys of the other tables as foreign keys</a:t>
            </a:r>
          </a:p>
        </p:txBody>
      </p:sp>
      <p:sp>
        <p:nvSpPr>
          <p:cNvPr id="4" name="Title 3"/>
          <p:cNvSpPr>
            <a:spLocks noGrp="1"/>
          </p:cNvSpPr>
          <p:nvPr>
            <p:ph type="title"/>
          </p:nvPr>
        </p:nvSpPr>
        <p:spPr/>
        <p:txBody>
          <a:bodyPr/>
          <a:lstStyle/>
          <a:p>
            <a:r>
              <a:rPr lang="en-GB" dirty="0"/>
              <a:t>Plenary</a:t>
            </a:r>
          </a:p>
        </p:txBody>
      </p:sp>
      <p:pic>
        <p:nvPicPr>
          <p:cNvPr id="16" name="Picture 6" descr="C:\Users\Rob\AppData\Roaming\PixelMetrics\CaptureWiz\Temp\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00" y="5159750"/>
            <a:ext cx="7439025"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13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92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Suppose you are going to design a new system for a company selling subscriptions for online revision guides</a:t>
            </a:r>
          </a:p>
          <a:p>
            <a:pPr lvl="1"/>
            <a:r>
              <a:rPr lang="en-GB" dirty="0"/>
              <a:t>Where do you start?</a:t>
            </a:r>
          </a:p>
          <a:p>
            <a:endParaRPr lang="en-GB" dirty="0"/>
          </a:p>
          <a:p>
            <a:endParaRPr lang="en-GB" dirty="0"/>
          </a:p>
        </p:txBody>
      </p:sp>
      <p:sp>
        <p:nvSpPr>
          <p:cNvPr id="4" name="Title 3"/>
          <p:cNvSpPr>
            <a:spLocks noGrp="1"/>
          </p:cNvSpPr>
          <p:nvPr>
            <p:ph type="title"/>
          </p:nvPr>
        </p:nvSpPr>
        <p:spPr/>
        <p:txBody>
          <a:bodyPr/>
          <a:lstStyle/>
          <a:p>
            <a:r>
              <a:rPr lang="en-GB" dirty="0"/>
              <a:t>Designing a new system</a:t>
            </a:r>
          </a:p>
        </p:txBody>
      </p:sp>
      <p:pic>
        <p:nvPicPr>
          <p:cNvPr id="1026" name="Picture 2" descr="C:\Users\Rob\AppData\Roaming\PixelMetrics\CaptureWiz\Temp\1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78" y="3459914"/>
            <a:ext cx="6260743" cy="280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80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One of the first things you need to do is look at </a:t>
            </a:r>
            <a:br>
              <a:rPr lang="en-GB" dirty="0"/>
            </a:br>
            <a:r>
              <a:rPr lang="en-GB" dirty="0"/>
              <a:t>the data</a:t>
            </a:r>
          </a:p>
          <a:p>
            <a:r>
              <a:rPr lang="en-GB" dirty="0"/>
              <a:t>What entities are involved?</a:t>
            </a:r>
          </a:p>
          <a:p>
            <a:pPr lvl="1"/>
            <a:r>
              <a:rPr lang="en-GB" dirty="0"/>
              <a:t>Definition: An entity is a category of object, person, event or thing of interest about which data needs to be recorded</a:t>
            </a:r>
          </a:p>
          <a:p>
            <a:r>
              <a:rPr lang="en-GB" dirty="0"/>
              <a:t>What entities are there in a system that will keep records of subscriptions for revision guides?</a:t>
            </a:r>
          </a:p>
        </p:txBody>
      </p:sp>
      <p:sp>
        <p:nvSpPr>
          <p:cNvPr id="3" name="Title 2"/>
          <p:cNvSpPr>
            <a:spLocks noGrp="1"/>
          </p:cNvSpPr>
          <p:nvPr>
            <p:ph type="title"/>
          </p:nvPr>
        </p:nvSpPr>
        <p:spPr/>
        <p:txBody>
          <a:bodyPr/>
          <a:lstStyle/>
          <a:p>
            <a:r>
              <a:rPr lang="en-GB" dirty="0"/>
              <a:t>Looking at the data</a:t>
            </a:r>
          </a:p>
        </p:txBody>
      </p:sp>
    </p:spTree>
    <p:extLst>
      <p:ext uri="{BB962C8B-B14F-4D97-AF65-F5344CB8AC3E}">
        <p14:creationId xmlns:p14="http://schemas.microsoft.com/office/powerpoint/2010/main" val="358354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You may have thought of these entities:</a:t>
            </a:r>
          </a:p>
          <a:p>
            <a:pPr lvl="1"/>
            <a:r>
              <a:rPr lang="en-GB" dirty="0"/>
              <a:t>Customer</a:t>
            </a:r>
          </a:p>
          <a:p>
            <a:pPr lvl="1"/>
            <a:r>
              <a:rPr lang="en-GB" dirty="0"/>
              <a:t>Guide or Product</a:t>
            </a:r>
          </a:p>
          <a:p>
            <a:pPr lvl="1"/>
            <a:r>
              <a:rPr lang="en-GB" dirty="0"/>
              <a:t>Subscription</a:t>
            </a:r>
          </a:p>
          <a:p>
            <a:r>
              <a:rPr lang="en-GB" dirty="0"/>
              <a:t>Other entities that could be considered include customer order, subject, author (of a revision guide)</a:t>
            </a:r>
          </a:p>
          <a:p>
            <a:r>
              <a:rPr lang="en-GB" dirty="0"/>
              <a:t>We will keep it simple and just consider </a:t>
            </a:r>
            <a:r>
              <a:rPr lang="en-GB" b="1" dirty="0">
                <a:solidFill>
                  <a:srgbClr val="D68328"/>
                </a:solidFill>
              </a:rPr>
              <a:t>Customer</a:t>
            </a:r>
            <a:r>
              <a:rPr lang="en-GB" dirty="0"/>
              <a:t>, </a:t>
            </a:r>
            <a:r>
              <a:rPr lang="en-GB" b="1" dirty="0">
                <a:solidFill>
                  <a:srgbClr val="D68328"/>
                </a:solidFill>
              </a:rPr>
              <a:t>Product</a:t>
            </a:r>
            <a:r>
              <a:rPr lang="en-GB" dirty="0"/>
              <a:t> and </a:t>
            </a:r>
            <a:r>
              <a:rPr lang="en-GB" b="1" dirty="0">
                <a:solidFill>
                  <a:srgbClr val="D68328"/>
                </a:solidFill>
              </a:rPr>
              <a:t>Subscription</a:t>
            </a:r>
          </a:p>
          <a:p>
            <a:r>
              <a:rPr lang="en-GB" dirty="0"/>
              <a:t>What data would you keep about each of these entities?</a:t>
            </a:r>
          </a:p>
          <a:p>
            <a:pPr lvl="1"/>
            <a:endParaRPr lang="en-GB" dirty="0"/>
          </a:p>
          <a:p>
            <a:pPr lvl="2"/>
            <a:endParaRPr lang="en-GB" dirty="0"/>
          </a:p>
        </p:txBody>
      </p:sp>
      <p:sp>
        <p:nvSpPr>
          <p:cNvPr id="3" name="Title 2"/>
          <p:cNvSpPr>
            <a:spLocks noGrp="1"/>
          </p:cNvSpPr>
          <p:nvPr>
            <p:ph type="title"/>
          </p:nvPr>
        </p:nvSpPr>
        <p:spPr/>
        <p:txBody>
          <a:bodyPr/>
          <a:lstStyle/>
          <a:p>
            <a:r>
              <a:rPr lang="en-GB" dirty="0"/>
              <a:t>Entities</a:t>
            </a:r>
          </a:p>
        </p:txBody>
      </p:sp>
    </p:spTree>
    <p:extLst>
      <p:ext uri="{BB962C8B-B14F-4D97-AF65-F5344CB8AC3E}">
        <p14:creationId xmlns:p14="http://schemas.microsoft.com/office/powerpoint/2010/main" val="296861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This will be a database system, called </a:t>
            </a:r>
            <a:r>
              <a:rPr lang="en-GB" b="1" dirty="0">
                <a:solidFill>
                  <a:srgbClr val="D68328"/>
                </a:solidFill>
              </a:rPr>
              <a:t>RevisionSubs</a:t>
            </a:r>
          </a:p>
          <a:p>
            <a:r>
              <a:rPr lang="en-GB" dirty="0"/>
              <a:t>Each entity in the database has attributes</a:t>
            </a:r>
          </a:p>
          <a:p>
            <a:r>
              <a:rPr lang="en-GB" dirty="0"/>
              <a:t>The entity descriptions can be written in this format:</a:t>
            </a:r>
          </a:p>
          <a:p>
            <a:pPr lvl="1"/>
            <a:r>
              <a:rPr lang="en-GB" dirty="0"/>
              <a:t>Customer (custID, title, firstname, surname, email)</a:t>
            </a:r>
          </a:p>
          <a:p>
            <a:pPr lvl="1"/>
            <a:r>
              <a:rPr lang="en-GB" dirty="0"/>
              <a:t>Product (productID, title, subject, level, price)</a:t>
            </a:r>
          </a:p>
          <a:p>
            <a:pPr lvl="1"/>
            <a:r>
              <a:rPr lang="en-GB" dirty="0"/>
              <a:t>Subscription (subID, startDate, endDate)</a:t>
            </a:r>
          </a:p>
          <a:p>
            <a:endParaRPr lang="en-GB" dirty="0"/>
          </a:p>
        </p:txBody>
      </p:sp>
      <p:sp>
        <p:nvSpPr>
          <p:cNvPr id="3" name="Title 2"/>
          <p:cNvSpPr>
            <a:spLocks noGrp="1"/>
          </p:cNvSpPr>
          <p:nvPr>
            <p:ph type="title"/>
          </p:nvPr>
        </p:nvSpPr>
        <p:spPr/>
        <p:txBody>
          <a:bodyPr/>
          <a:lstStyle/>
          <a:p>
            <a:r>
              <a:rPr lang="en-GB" dirty="0"/>
              <a:t>Writing an entity description</a:t>
            </a:r>
          </a:p>
        </p:txBody>
      </p:sp>
    </p:spTree>
    <p:extLst>
      <p:ext uri="{BB962C8B-B14F-4D97-AF65-F5344CB8AC3E}">
        <p14:creationId xmlns:p14="http://schemas.microsoft.com/office/powerpoint/2010/main" val="369709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4280" y="1704179"/>
            <a:ext cx="7797230" cy="4347486"/>
          </a:xfrm>
        </p:spPr>
        <p:txBody>
          <a:bodyPr/>
          <a:lstStyle/>
          <a:p>
            <a:r>
              <a:rPr lang="en-GB" dirty="0"/>
              <a:t>Each entity needs an </a:t>
            </a:r>
            <a:r>
              <a:rPr lang="en-GB" b="1" dirty="0">
                <a:solidFill>
                  <a:srgbClr val="D7A764"/>
                </a:solidFill>
              </a:rPr>
              <a:t>identifier</a:t>
            </a:r>
            <a:r>
              <a:rPr lang="en-GB" dirty="0">
                <a:solidFill>
                  <a:srgbClr val="D7A764"/>
                </a:solidFill>
              </a:rPr>
              <a:t> </a:t>
            </a:r>
            <a:r>
              <a:rPr lang="en-GB" dirty="0"/>
              <a:t>which uniquely identifies a particular record</a:t>
            </a:r>
          </a:p>
          <a:p>
            <a:r>
              <a:rPr lang="en-GB" dirty="0"/>
              <a:t>In a relational database, the identifier is known as the primary key</a:t>
            </a:r>
          </a:p>
          <a:p>
            <a:r>
              <a:rPr lang="en-GB" dirty="0"/>
              <a:t>It is underlined in the entity description:</a:t>
            </a:r>
          </a:p>
          <a:p>
            <a:pPr lvl="1"/>
            <a:r>
              <a:rPr lang="en-GB" dirty="0"/>
              <a:t>Customer (</a:t>
            </a:r>
            <a:r>
              <a:rPr lang="en-GB" u="sng" dirty="0"/>
              <a:t>custID</a:t>
            </a:r>
            <a:r>
              <a:rPr lang="en-GB" dirty="0"/>
              <a:t>, title, firstname, surname, email)</a:t>
            </a:r>
          </a:p>
          <a:p>
            <a:pPr lvl="1"/>
            <a:r>
              <a:rPr lang="en-GB" dirty="0"/>
              <a:t>Product (</a:t>
            </a:r>
            <a:r>
              <a:rPr lang="en-GB" u="sng" dirty="0"/>
              <a:t>productID</a:t>
            </a:r>
            <a:r>
              <a:rPr lang="en-GB" dirty="0"/>
              <a:t>, title, subject, level, price)</a:t>
            </a:r>
          </a:p>
          <a:p>
            <a:pPr lvl="1"/>
            <a:r>
              <a:rPr lang="en-GB" dirty="0"/>
              <a:t>Subscription (</a:t>
            </a:r>
            <a:r>
              <a:rPr lang="en-GB" u="sng" dirty="0"/>
              <a:t>subID</a:t>
            </a:r>
            <a:r>
              <a:rPr lang="en-GB" dirty="0"/>
              <a:t>, startDate, endDate)</a:t>
            </a:r>
          </a:p>
          <a:p>
            <a:pPr marL="334963" indent="-342900"/>
            <a:r>
              <a:rPr lang="en-GB" dirty="0"/>
              <a:t>If there is no natural attribute for a primary key, one should be introduced</a:t>
            </a:r>
          </a:p>
          <a:p>
            <a:pPr lvl="1"/>
            <a:endParaRPr lang="en-GB" dirty="0"/>
          </a:p>
          <a:p>
            <a:endParaRPr lang="en-GB" dirty="0"/>
          </a:p>
        </p:txBody>
      </p:sp>
      <p:sp>
        <p:nvSpPr>
          <p:cNvPr id="3" name="Title 2"/>
          <p:cNvSpPr>
            <a:spLocks noGrp="1"/>
          </p:cNvSpPr>
          <p:nvPr>
            <p:ph type="title"/>
          </p:nvPr>
        </p:nvSpPr>
        <p:spPr/>
        <p:txBody>
          <a:bodyPr/>
          <a:lstStyle/>
          <a:p>
            <a:r>
              <a:rPr lang="en-GB" dirty="0"/>
              <a:t>Entity identifier (primary key)</a:t>
            </a:r>
          </a:p>
        </p:txBody>
      </p:sp>
    </p:spTree>
    <p:extLst>
      <p:ext uri="{BB962C8B-B14F-4D97-AF65-F5344CB8AC3E}">
        <p14:creationId xmlns:p14="http://schemas.microsoft.com/office/powerpoint/2010/main" val="223051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4280" y="1704179"/>
            <a:ext cx="7797230" cy="3875527"/>
          </a:xfrm>
        </p:spPr>
        <p:txBody>
          <a:bodyPr/>
          <a:lstStyle/>
          <a:p>
            <a:r>
              <a:rPr lang="en-GB" dirty="0"/>
              <a:t>Sometimes two or even more attributes are needed to uniquely define a record</a:t>
            </a:r>
          </a:p>
          <a:p>
            <a:r>
              <a:rPr lang="en-GB" dirty="0"/>
              <a:t>For example, in a customer order consisting of many different order lines, each order line may be uniquely identified by the two attributes orderNumber and orderLine</a:t>
            </a:r>
          </a:p>
          <a:p>
            <a:r>
              <a:rPr lang="en-GB" dirty="0"/>
              <a:t>OrderLine (</a:t>
            </a:r>
            <a:r>
              <a:rPr lang="en-GB" u="sng" dirty="0"/>
              <a:t>OrderNumber</a:t>
            </a:r>
            <a:r>
              <a:rPr lang="en-GB" dirty="0"/>
              <a:t>, </a:t>
            </a:r>
            <a:r>
              <a:rPr lang="en-GB" u="sng" dirty="0"/>
              <a:t>OrderLine</a:t>
            </a:r>
            <a:r>
              <a:rPr lang="en-GB" dirty="0"/>
              <a:t>, ProductID, …)</a:t>
            </a:r>
          </a:p>
          <a:p>
            <a:r>
              <a:rPr lang="en-GB" u="sng" dirty="0"/>
              <a:t>OrderNumber</a:t>
            </a:r>
            <a:r>
              <a:rPr lang="en-GB" dirty="0"/>
              <a:t>, </a:t>
            </a:r>
            <a:r>
              <a:rPr lang="en-GB" u="sng" dirty="0"/>
              <a:t>OrderLine</a:t>
            </a:r>
            <a:r>
              <a:rPr lang="en-GB" dirty="0"/>
              <a:t> is a </a:t>
            </a:r>
            <a:r>
              <a:rPr lang="en-GB" dirty="0">
                <a:solidFill>
                  <a:srgbClr val="D7A764"/>
                </a:solidFill>
              </a:rPr>
              <a:t>composite primary key</a:t>
            </a:r>
          </a:p>
        </p:txBody>
      </p:sp>
      <p:sp>
        <p:nvSpPr>
          <p:cNvPr id="3" name="Title 2"/>
          <p:cNvSpPr>
            <a:spLocks noGrp="1"/>
          </p:cNvSpPr>
          <p:nvPr>
            <p:ph type="title"/>
          </p:nvPr>
        </p:nvSpPr>
        <p:spPr/>
        <p:txBody>
          <a:bodyPr/>
          <a:lstStyle/>
          <a:p>
            <a:r>
              <a:rPr lang="en-GB" dirty="0"/>
              <a:t>Composite primary key</a:t>
            </a:r>
          </a:p>
        </p:txBody>
      </p:sp>
    </p:spTree>
    <p:extLst>
      <p:ext uri="{BB962C8B-B14F-4D97-AF65-F5344CB8AC3E}">
        <p14:creationId xmlns:p14="http://schemas.microsoft.com/office/powerpoint/2010/main" val="331000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The three entities are linked, or related</a:t>
            </a:r>
          </a:p>
          <a:p>
            <a:r>
              <a:rPr lang="en-GB" dirty="0"/>
              <a:t>There are three possible ways in which two entities may be related:</a:t>
            </a:r>
          </a:p>
          <a:p>
            <a:pPr lvl="1"/>
            <a:r>
              <a:rPr lang="en-GB" dirty="0"/>
              <a:t>One-to-one		e.g. Husband and Wife</a:t>
            </a:r>
          </a:p>
          <a:p>
            <a:pPr lvl="1"/>
            <a:r>
              <a:rPr lang="en-GB" dirty="0"/>
              <a:t>One-to-many 		e.g. Mother and Child, School and Pupil</a:t>
            </a:r>
          </a:p>
          <a:p>
            <a:pPr lvl="1"/>
            <a:r>
              <a:rPr lang="en-GB" dirty="0"/>
              <a:t>Many-to-many	e.g. Actor and Film, Recipe and Ingredient</a:t>
            </a:r>
          </a:p>
          <a:p>
            <a:r>
              <a:rPr lang="en-GB" dirty="0"/>
              <a:t>What is the relationship between </a:t>
            </a:r>
            <a:r>
              <a:rPr lang="en-GB" dirty="0">
                <a:solidFill>
                  <a:srgbClr val="D7A764"/>
                </a:solidFill>
              </a:rPr>
              <a:t>Customer</a:t>
            </a:r>
            <a:r>
              <a:rPr lang="en-GB" dirty="0"/>
              <a:t> and </a:t>
            </a:r>
            <a:r>
              <a:rPr lang="en-GB" dirty="0">
                <a:solidFill>
                  <a:srgbClr val="D7A764"/>
                </a:solidFill>
              </a:rPr>
              <a:t>Subscription</a:t>
            </a:r>
            <a:r>
              <a:rPr lang="en-GB" dirty="0"/>
              <a:t>?</a:t>
            </a:r>
          </a:p>
          <a:p>
            <a:r>
              <a:rPr lang="en-GB" dirty="0"/>
              <a:t>What is the relationship between </a:t>
            </a:r>
            <a:r>
              <a:rPr lang="en-GB" dirty="0">
                <a:solidFill>
                  <a:srgbClr val="D7A764"/>
                </a:solidFill>
              </a:rPr>
              <a:t>Product </a:t>
            </a:r>
            <a:r>
              <a:rPr lang="en-GB" dirty="0"/>
              <a:t> and </a:t>
            </a:r>
            <a:r>
              <a:rPr lang="en-GB" dirty="0">
                <a:solidFill>
                  <a:srgbClr val="D7A764"/>
                </a:solidFill>
              </a:rPr>
              <a:t>Subscription</a:t>
            </a:r>
            <a:r>
              <a:rPr lang="en-GB" dirty="0"/>
              <a:t>?	 </a:t>
            </a:r>
          </a:p>
        </p:txBody>
      </p:sp>
      <p:sp>
        <p:nvSpPr>
          <p:cNvPr id="3" name="Title 2"/>
          <p:cNvSpPr>
            <a:spLocks noGrp="1"/>
          </p:cNvSpPr>
          <p:nvPr>
            <p:ph type="title"/>
          </p:nvPr>
        </p:nvSpPr>
        <p:spPr/>
        <p:txBody>
          <a:bodyPr/>
          <a:lstStyle/>
          <a:p>
            <a:r>
              <a:rPr lang="en-GB" dirty="0"/>
              <a:t>Relationships between entities</a:t>
            </a:r>
          </a:p>
        </p:txBody>
      </p:sp>
    </p:spTree>
    <p:extLst>
      <p:ext uri="{BB962C8B-B14F-4D97-AF65-F5344CB8AC3E}">
        <p14:creationId xmlns:p14="http://schemas.microsoft.com/office/powerpoint/2010/main" val="504762754"/>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727D8F-A51E-4C0A-BF28-80BDCCDB3317}"/>
</file>

<file path=customXml/itemProps2.xml><?xml version="1.0" encoding="utf-8"?>
<ds:datastoreItem xmlns:ds="http://schemas.openxmlformats.org/officeDocument/2006/customXml" ds:itemID="{D16926C2-7425-4178-8F24-3AFD499B929B}"/>
</file>

<file path=customXml/itemProps3.xml><?xml version="1.0" encoding="utf-8"?>
<ds:datastoreItem xmlns:ds="http://schemas.openxmlformats.org/officeDocument/2006/customXml" ds:itemID="{64FDFB87-C909-4D40-96AF-E8906BC03A32}"/>
</file>

<file path=docProps/app.xml><?xml version="1.0" encoding="utf-8"?>
<Properties xmlns="http://schemas.openxmlformats.org/officeDocument/2006/extended-properties" xmlns:vt="http://schemas.openxmlformats.org/officeDocument/2006/docPropsVTypes">
  <Template>Unit 11</Template>
  <TotalTime>5200</TotalTime>
  <Words>1053</Words>
  <Application>Microsoft Office PowerPoint</Application>
  <PresentationFormat>On-screen Show (4:3)</PresentationFormat>
  <Paragraphs>243</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Museo 700</vt:lpstr>
      <vt:lpstr>Museo 500</vt:lpstr>
      <vt:lpstr>Arial</vt:lpstr>
      <vt:lpstr>Museo900-Regular</vt:lpstr>
      <vt:lpstr>Museo 100</vt:lpstr>
      <vt:lpstr>Museo 900</vt:lpstr>
      <vt:lpstr>Unit 1</vt:lpstr>
      <vt:lpstr>PowerPoint Presentation</vt:lpstr>
      <vt:lpstr>Objectives</vt:lpstr>
      <vt:lpstr>Designing a new system</vt:lpstr>
      <vt:lpstr>Looking at the data</vt:lpstr>
      <vt:lpstr>Entities</vt:lpstr>
      <vt:lpstr>Writing an entity description</vt:lpstr>
      <vt:lpstr>Entity identifier (primary key)</vt:lpstr>
      <vt:lpstr>Composite primary key</vt:lpstr>
      <vt:lpstr>Relationships between entities</vt:lpstr>
      <vt:lpstr>Entity relationship diagrams</vt:lpstr>
      <vt:lpstr>E-R diagram</vt:lpstr>
      <vt:lpstr>Database structure</vt:lpstr>
      <vt:lpstr>Creating a relationship</vt:lpstr>
      <vt:lpstr>Foreign key: definition</vt:lpstr>
      <vt:lpstr>The RevisionSubs database</vt:lpstr>
      <vt:lpstr>RevisionSubs tables</vt:lpstr>
      <vt:lpstr>Worksheet 1</vt:lpstr>
      <vt:lpstr>Many-to-many relationships</vt:lpstr>
      <vt:lpstr>Many-to-many relationships</vt:lpstr>
      <vt:lpstr>Many-to-many relationships</vt:lpstr>
      <vt:lpstr>Linking tables</vt:lpstr>
      <vt:lpstr>Plenary</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135</cp:revision>
  <cp:lastPrinted>2016-01-19T12:16:41Z</cp:lastPrinted>
  <dcterms:created xsi:type="dcterms:W3CDTF">2015-10-07T10:27:47Z</dcterms:created>
  <dcterms:modified xsi:type="dcterms:W3CDTF">2016-08-01T13:47:54Z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