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60" r:id="rId2"/>
    <p:sldId id="261" r:id="rId3"/>
    <p:sldId id="262" r:id="rId4"/>
    <p:sldId id="266" r:id="rId5"/>
    <p:sldId id="268" r:id="rId6"/>
    <p:sldId id="267" r:id="rId7"/>
    <p:sldId id="274" r:id="rId8"/>
    <p:sldId id="264" r:id="rId9"/>
    <p:sldId id="270" r:id="rId10"/>
    <p:sldId id="265" r:id="rId11"/>
    <p:sldId id="275" r:id="rId12"/>
    <p:sldId id="263" r:id="rId13"/>
    <p:sldId id="269" r:id="rId14"/>
    <p:sldId id="271" r:id="rId15"/>
    <p:sldId id="279" r:id="rId16"/>
    <p:sldId id="272" r:id="rId17"/>
    <p:sldId id="273" r:id="rId18"/>
    <p:sldId id="278" r:id="rId19"/>
    <p:sldId id="277"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Museo 700" panose="02000000000000000000" pitchFamily="2" charset="0"/>
      <p:bold r:id="rId26"/>
    </p:embeddedFont>
    <p:embeddedFont>
      <p:font typeface="Museo 500" panose="02000000000000000000" pitchFamily="2" charset="0"/>
      <p:regular r:id="rId27"/>
    </p:embeddedFont>
    <p:embeddedFont>
      <p:font typeface="Museo900-Regular" panose="02000000000000000000" pitchFamily="2" charset="0"/>
      <p:bold r:id="rId28"/>
    </p:embeddedFont>
    <p:embeddedFont>
      <p:font typeface="Museo 100" panose="02000000000000000000" pitchFamily="2" charset="0"/>
      <p:regular r:id="rId29"/>
    </p:embeddedFont>
    <p:embeddedFont>
      <p:font typeface="Museo 900" panose="02000000000000000000" pitchFamily="2" charset="0"/>
      <p:bold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328"/>
    <a:srgbClr val="D7A764"/>
    <a:srgbClr val="0C4B7F"/>
    <a:srgbClr val="223E7A"/>
    <a:srgbClr val="B9D769"/>
    <a:srgbClr val="70BC22"/>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09" d="100"/>
          <a:sy n="109" d="100"/>
        </p:scale>
        <p:origin x="1128"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01/08/2016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01452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A76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Logo Unit 1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a:p>
            <a:pPr>
              <a:spcBef>
                <a:spcPts val="288"/>
              </a:spcBef>
            </a:pP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8" name="Picture 7"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9" name="Picture 8" descr="Logo Unit 1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74050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a:latin typeface="Museo 900" panose="02000000000000000000" pitchFamily="50" charset="0"/>
              </a:rPr>
              <a:t>Introduction to SQL</a:t>
            </a:r>
            <a:endParaRPr lang="en-US" dirty="0">
              <a:latin typeface="Museo 100" panose="02000000000000000000" pitchFamily="50" charset="0"/>
            </a:endParaRPr>
          </a:p>
          <a:p>
            <a:pPr lvl="1"/>
            <a:r>
              <a:rPr lang="en-US" sz="2000" dirty="0">
                <a:latin typeface="Museo 100" panose="02000000000000000000" pitchFamily="50" charset="0"/>
              </a:rPr>
              <a:t>Unit 11</a:t>
            </a:r>
          </a:p>
          <a:p>
            <a:pPr lvl="1"/>
            <a:r>
              <a:rPr lang="en-US" sz="2000">
                <a:latin typeface="Museo 100" panose="02000000000000000000" pitchFamily="50" charset="0"/>
              </a:rPr>
              <a:t>Databases and software development</a:t>
            </a:r>
            <a:endParaRPr lang="en-US" sz="2000" dirty="0">
              <a:latin typeface="Museo 100" panose="02000000000000000000" pitchFamily="50" charset="0"/>
            </a:endParaRP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Operators in the WHERE clause</a:t>
            </a:r>
          </a:p>
        </p:txBody>
      </p:sp>
      <p:sp>
        <p:nvSpPr>
          <p:cNvPr id="3" name="Text Placeholder 2"/>
          <p:cNvSpPr>
            <a:spLocks noGrp="1"/>
          </p:cNvSpPr>
          <p:nvPr>
            <p:ph type="body" sz="quarter" idx="14"/>
          </p:nvPr>
        </p:nvSpPr>
        <p:spPr/>
        <p:txBody>
          <a:bodyPr/>
          <a:lstStyle/>
          <a:p>
            <a:r>
              <a:rPr lang="en-GB" dirty="0"/>
              <a:t>The following operators may be used in the WHERE clause</a:t>
            </a:r>
          </a:p>
          <a:p>
            <a:pPr marL="444500" lvl="1" indent="0" algn="ctr">
              <a:buNone/>
            </a:pPr>
            <a:r>
              <a:rPr lang="en-GB" sz="2500" b="1" dirty="0"/>
              <a:t>=  &lt;&gt;   &gt;   &lt;   &gt;=   &lt;=  AND, OR, NOT</a:t>
            </a:r>
          </a:p>
          <a:p>
            <a:pPr marL="812800" lvl="1" indent="0">
              <a:buNone/>
            </a:pPr>
            <a:r>
              <a:rPr lang="en-GB" dirty="0"/>
              <a:t>SELECT *</a:t>
            </a:r>
          </a:p>
          <a:p>
            <a:pPr marL="812800" lvl="1" indent="0">
              <a:buNone/>
            </a:pPr>
            <a:r>
              <a:rPr lang="en-GB" dirty="0"/>
              <a:t>FROM </a:t>
            </a:r>
            <a:r>
              <a:rPr lang="en-GB" dirty="0" err="1"/>
              <a:t>tblProduct</a:t>
            </a:r>
            <a:endParaRPr lang="en-GB" dirty="0"/>
          </a:p>
          <a:p>
            <a:pPr marL="812800" lvl="1" indent="0">
              <a:buNone/>
            </a:pPr>
            <a:r>
              <a:rPr lang="en-GB" dirty="0"/>
              <a:t>WHERE subject LIKE “Comp*” AND level = 4</a:t>
            </a:r>
          </a:p>
          <a:p>
            <a:pPr marL="812800" lvl="1" indent="0">
              <a:buNone/>
            </a:pPr>
            <a:endParaRPr lang="en-GB" dirty="0"/>
          </a:p>
          <a:p>
            <a:pPr marL="444500" lvl="1" indent="0">
              <a:buNone/>
            </a:pPr>
            <a:endParaRPr lang="en-GB" dirty="0"/>
          </a:p>
          <a:p>
            <a:pPr lvl="1"/>
            <a:endParaRPr lang="en-GB" dirty="0"/>
          </a:p>
        </p:txBody>
      </p:sp>
    </p:spTree>
    <p:extLst>
      <p:ext uri="{BB962C8B-B14F-4D97-AF65-F5344CB8AC3E}">
        <p14:creationId xmlns:p14="http://schemas.microsoft.com/office/powerpoint/2010/main" val="167474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Use of semicolon</a:t>
            </a:r>
          </a:p>
        </p:txBody>
      </p:sp>
      <p:sp>
        <p:nvSpPr>
          <p:cNvPr id="3" name="Text Placeholder 2"/>
          <p:cNvSpPr>
            <a:spLocks noGrp="1"/>
          </p:cNvSpPr>
          <p:nvPr>
            <p:ph type="body" sz="quarter" idx="14"/>
          </p:nvPr>
        </p:nvSpPr>
        <p:spPr>
          <a:xfrm>
            <a:off x="724280" y="1704179"/>
            <a:ext cx="7797230" cy="4484586"/>
          </a:xfrm>
        </p:spPr>
        <p:txBody>
          <a:bodyPr/>
          <a:lstStyle/>
          <a:p>
            <a:r>
              <a:rPr lang="en-GB" dirty="0"/>
              <a:t>Some database systems require a semicolon at the end of each SQL statement</a:t>
            </a:r>
          </a:p>
          <a:p>
            <a:r>
              <a:rPr lang="en-GB" dirty="0"/>
              <a:t>A semicolon is the standard way to separate each SQL statement </a:t>
            </a:r>
          </a:p>
          <a:p>
            <a:r>
              <a:rPr lang="en-GB" dirty="0"/>
              <a:t>Do NOT put a semicolon at the end of each line</a:t>
            </a:r>
          </a:p>
          <a:p>
            <a:pPr marL="812800" lvl="1" indent="0">
              <a:spcAft>
                <a:spcPts val="600"/>
              </a:spcAft>
              <a:buNone/>
            </a:pPr>
            <a:r>
              <a:rPr lang="en-GB" dirty="0"/>
              <a:t>SELECT *</a:t>
            </a:r>
          </a:p>
          <a:p>
            <a:pPr marL="812800" lvl="1" indent="0">
              <a:spcAft>
                <a:spcPts val="600"/>
              </a:spcAft>
              <a:buNone/>
            </a:pPr>
            <a:r>
              <a:rPr lang="en-GB" dirty="0"/>
              <a:t>FROM </a:t>
            </a:r>
            <a:r>
              <a:rPr lang="en-GB" dirty="0" err="1"/>
              <a:t>tblProduct</a:t>
            </a:r>
            <a:endParaRPr lang="en-GB" dirty="0"/>
          </a:p>
          <a:p>
            <a:pPr marL="812800" lvl="1" indent="0">
              <a:spcAft>
                <a:spcPts val="600"/>
              </a:spcAft>
              <a:buNone/>
            </a:pPr>
            <a:r>
              <a:rPr lang="en-GB" dirty="0"/>
              <a:t>WHERE subject LIKE “Comp*” AND level = 4</a:t>
            </a:r>
          </a:p>
          <a:p>
            <a:pPr marL="0" indent="0" algn="ctr">
              <a:spcBef>
                <a:spcPts val="1200"/>
              </a:spcBef>
              <a:buNone/>
            </a:pPr>
            <a:r>
              <a:rPr lang="en-GB" i="1" dirty="0"/>
              <a:t>Note: Semicolons are not used in these SQL examples</a:t>
            </a:r>
          </a:p>
          <a:p>
            <a:endParaRPr lang="en-GB" dirty="0"/>
          </a:p>
          <a:p>
            <a:endParaRPr lang="en-GB" dirty="0"/>
          </a:p>
        </p:txBody>
      </p:sp>
    </p:spTree>
    <p:extLst>
      <p:ext uri="{BB962C8B-B14F-4D97-AF65-F5344CB8AC3E}">
        <p14:creationId xmlns:p14="http://schemas.microsoft.com/office/powerpoint/2010/main" val="266610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Try the questions in </a:t>
            </a:r>
            <a:r>
              <a:rPr lang="en-GB" b="1" dirty="0"/>
              <a:t>Task 1</a:t>
            </a:r>
            <a:r>
              <a:rPr lang="en-GB" dirty="0"/>
              <a:t> and the practical exercise in </a:t>
            </a:r>
            <a:r>
              <a:rPr lang="en-GB" b="1" dirty="0"/>
              <a:t>Task 2</a:t>
            </a:r>
            <a:r>
              <a:rPr lang="en-GB" dirty="0"/>
              <a:t> on the worksheet</a:t>
            </a:r>
          </a:p>
        </p:txBody>
      </p:sp>
    </p:spTree>
    <p:extLst>
      <p:ext uri="{BB962C8B-B14F-4D97-AF65-F5344CB8AC3E}">
        <p14:creationId xmlns:p14="http://schemas.microsoft.com/office/powerpoint/2010/main" val="150288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Extracting data from multiple tables</a:t>
            </a:r>
          </a:p>
        </p:txBody>
      </p:sp>
      <p:sp>
        <p:nvSpPr>
          <p:cNvPr id="5" name="Text Placeholder 4"/>
          <p:cNvSpPr>
            <a:spLocks noGrp="1"/>
          </p:cNvSpPr>
          <p:nvPr>
            <p:ph type="body" sz="quarter" idx="14"/>
          </p:nvPr>
        </p:nvSpPr>
        <p:spPr>
          <a:xfrm>
            <a:off x="724280" y="2116182"/>
            <a:ext cx="7797230" cy="3992517"/>
          </a:xfrm>
        </p:spPr>
        <p:txBody>
          <a:bodyPr/>
          <a:lstStyle/>
          <a:p>
            <a:r>
              <a:rPr lang="en-GB" dirty="0"/>
              <a:t>Using SQL, you can combine data from two or more tables by specifying the links between the tables</a:t>
            </a:r>
          </a:p>
          <a:p>
            <a:r>
              <a:rPr lang="en-GB" dirty="0"/>
              <a:t>In the </a:t>
            </a:r>
            <a:r>
              <a:rPr lang="en-GB" dirty="0" err="1"/>
              <a:t>RevisionSubs</a:t>
            </a:r>
            <a:r>
              <a:rPr lang="en-GB" dirty="0"/>
              <a:t> database created in Worksheet 1, there are three tables:</a:t>
            </a:r>
          </a:p>
          <a:p>
            <a:pPr marL="444500" lvl="1" indent="0">
              <a:buNone/>
            </a:pPr>
            <a:r>
              <a:rPr lang="en-GB" dirty="0" err="1"/>
              <a:t>tblCustomer</a:t>
            </a:r>
            <a:r>
              <a:rPr lang="en-GB" dirty="0"/>
              <a:t> (</a:t>
            </a:r>
            <a:r>
              <a:rPr lang="en-GB" u="sng" dirty="0" err="1"/>
              <a:t>custID</a:t>
            </a:r>
            <a:r>
              <a:rPr lang="en-GB" dirty="0"/>
              <a:t>, title, </a:t>
            </a:r>
            <a:r>
              <a:rPr lang="en-GB" dirty="0" err="1"/>
              <a:t>firstname</a:t>
            </a:r>
            <a:r>
              <a:rPr lang="en-GB" dirty="0"/>
              <a:t>, surname, email)</a:t>
            </a:r>
          </a:p>
          <a:p>
            <a:pPr marL="444500" lvl="1" indent="0">
              <a:buNone/>
            </a:pPr>
            <a:r>
              <a:rPr lang="en-GB" dirty="0" err="1"/>
              <a:t>tblSubscription</a:t>
            </a:r>
            <a:r>
              <a:rPr lang="en-GB" dirty="0"/>
              <a:t> (</a:t>
            </a:r>
            <a:r>
              <a:rPr lang="en-GB" u="sng" dirty="0" err="1"/>
              <a:t>subID</a:t>
            </a:r>
            <a:r>
              <a:rPr lang="en-GB" dirty="0"/>
              <a:t>, </a:t>
            </a:r>
            <a:r>
              <a:rPr lang="en-GB" dirty="0" err="1"/>
              <a:t>startdate</a:t>
            </a:r>
            <a:r>
              <a:rPr lang="en-GB" dirty="0"/>
              <a:t>, </a:t>
            </a:r>
            <a:r>
              <a:rPr lang="en-GB" dirty="0" err="1"/>
              <a:t>endDate</a:t>
            </a:r>
            <a:r>
              <a:rPr lang="en-GB" dirty="0"/>
              <a:t>, </a:t>
            </a:r>
            <a:r>
              <a:rPr lang="en-GB" i="1" dirty="0" err="1"/>
              <a:t>custID</a:t>
            </a:r>
            <a:r>
              <a:rPr lang="en-GB" dirty="0"/>
              <a:t>, </a:t>
            </a:r>
            <a:r>
              <a:rPr lang="en-GB" i="1" dirty="0" err="1"/>
              <a:t>productID</a:t>
            </a:r>
            <a:r>
              <a:rPr lang="en-GB" dirty="0"/>
              <a:t>)</a:t>
            </a:r>
          </a:p>
          <a:p>
            <a:pPr marL="444500" lvl="1" indent="0">
              <a:buNone/>
            </a:pPr>
            <a:r>
              <a:rPr lang="en-GB" dirty="0" err="1"/>
              <a:t>tblProduct</a:t>
            </a:r>
            <a:r>
              <a:rPr lang="en-GB" dirty="0"/>
              <a:t> (</a:t>
            </a:r>
            <a:r>
              <a:rPr lang="en-GB" u="sng" dirty="0" err="1"/>
              <a:t>productID</a:t>
            </a:r>
            <a:r>
              <a:rPr lang="en-GB" dirty="0"/>
              <a:t>, </a:t>
            </a:r>
            <a:r>
              <a:rPr lang="en-GB" dirty="0" err="1"/>
              <a:t>productName</a:t>
            </a:r>
            <a:r>
              <a:rPr lang="en-GB" dirty="0"/>
              <a:t>, subject, level, price)</a:t>
            </a:r>
          </a:p>
          <a:p>
            <a:pPr marL="334963" indent="-342900"/>
            <a:r>
              <a:rPr lang="en-GB" dirty="0"/>
              <a:t>What do the italics in the definition of </a:t>
            </a:r>
            <a:r>
              <a:rPr lang="en-GB" dirty="0" err="1">
                <a:solidFill>
                  <a:srgbClr val="D68328"/>
                </a:solidFill>
              </a:rPr>
              <a:t>tblSubscription</a:t>
            </a:r>
            <a:r>
              <a:rPr lang="en-GB" dirty="0"/>
              <a:t> signify?</a:t>
            </a:r>
          </a:p>
          <a:p>
            <a:endParaRPr lang="en-GB" dirty="0"/>
          </a:p>
        </p:txBody>
      </p:sp>
    </p:spTree>
    <p:extLst>
      <p:ext uri="{BB962C8B-B14F-4D97-AF65-F5344CB8AC3E}">
        <p14:creationId xmlns:p14="http://schemas.microsoft.com/office/powerpoint/2010/main" val="116598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Specifying links between tables</a:t>
            </a:r>
          </a:p>
        </p:txBody>
      </p:sp>
      <p:sp>
        <p:nvSpPr>
          <p:cNvPr id="3" name="Text Placeholder 2"/>
          <p:cNvSpPr>
            <a:spLocks noGrp="1"/>
          </p:cNvSpPr>
          <p:nvPr>
            <p:ph type="body" sz="quarter" idx="14"/>
          </p:nvPr>
        </p:nvSpPr>
        <p:spPr>
          <a:xfrm>
            <a:off x="724280" y="1704179"/>
            <a:ext cx="7797230" cy="4734721"/>
          </a:xfrm>
        </p:spPr>
        <p:txBody>
          <a:bodyPr/>
          <a:lstStyle/>
          <a:p>
            <a:r>
              <a:rPr lang="en-GB" dirty="0"/>
              <a:t>Write SQL to show the customer ID and surname with the IDs and names of any products they subscribe to:</a:t>
            </a:r>
          </a:p>
          <a:p>
            <a:pPr marL="444500" lvl="1" indent="0">
              <a:spcAft>
                <a:spcPts val="600"/>
              </a:spcAft>
              <a:buNone/>
            </a:pPr>
            <a:r>
              <a:rPr lang="en-GB" dirty="0" err="1">
                <a:solidFill>
                  <a:srgbClr val="D7A764"/>
                </a:solidFill>
              </a:rPr>
              <a:t>tblCustomer</a:t>
            </a:r>
            <a:r>
              <a:rPr lang="en-GB" dirty="0">
                <a:solidFill>
                  <a:srgbClr val="D7A764"/>
                </a:solidFill>
              </a:rPr>
              <a:t> (</a:t>
            </a:r>
            <a:r>
              <a:rPr lang="en-GB" u="sng" dirty="0" err="1">
                <a:solidFill>
                  <a:srgbClr val="D7A764"/>
                </a:solidFill>
              </a:rPr>
              <a:t>custID</a:t>
            </a:r>
            <a:r>
              <a:rPr lang="en-GB" dirty="0">
                <a:solidFill>
                  <a:srgbClr val="D7A764"/>
                </a:solidFill>
              </a:rPr>
              <a:t>, title, </a:t>
            </a:r>
            <a:r>
              <a:rPr lang="en-GB" dirty="0" err="1">
                <a:solidFill>
                  <a:srgbClr val="D7A764"/>
                </a:solidFill>
              </a:rPr>
              <a:t>firstname</a:t>
            </a:r>
            <a:r>
              <a:rPr lang="en-GB" dirty="0">
                <a:solidFill>
                  <a:srgbClr val="D7A764"/>
                </a:solidFill>
              </a:rPr>
              <a:t>, surname, email)</a:t>
            </a:r>
          </a:p>
          <a:p>
            <a:pPr marL="444500" lvl="1" indent="0">
              <a:spcAft>
                <a:spcPts val="600"/>
              </a:spcAft>
              <a:buNone/>
            </a:pPr>
            <a:r>
              <a:rPr lang="en-GB" dirty="0" err="1">
                <a:solidFill>
                  <a:srgbClr val="D7A764"/>
                </a:solidFill>
              </a:rPr>
              <a:t>tblSubscription</a:t>
            </a:r>
            <a:r>
              <a:rPr lang="en-GB" dirty="0">
                <a:solidFill>
                  <a:srgbClr val="D7A764"/>
                </a:solidFill>
              </a:rPr>
              <a:t> (</a:t>
            </a:r>
            <a:r>
              <a:rPr lang="en-GB" u="sng" dirty="0" err="1">
                <a:solidFill>
                  <a:srgbClr val="D7A764"/>
                </a:solidFill>
              </a:rPr>
              <a:t>subID</a:t>
            </a:r>
            <a:r>
              <a:rPr lang="en-GB" dirty="0">
                <a:solidFill>
                  <a:srgbClr val="D7A764"/>
                </a:solidFill>
              </a:rPr>
              <a:t>, </a:t>
            </a:r>
            <a:r>
              <a:rPr lang="en-GB" dirty="0" err="1">
                <a:solidFill>
                  <a:srgbClr val="D7A764"/>
                </a:solidFill>
              </a:rPr>
              <a:t>startdate</a:t>
            </a:r>
            <a:r>
              <a:rPr lang="en-GB" dirty="0">
                <a:solidFill>
                  <a:srgbClr val="D7A764"/>
                </a:solidFill>
              </a:rPr>
              <a:t>, </a:t>
            </a:r>
            <a:r>
              <a:rPr lang="en-GB" dirty="0" err="1">
                <a:solidFill>
                  <a:srgbClr val="D7A764"/>
                </a:solidFill>
              </a:rPr>
              <a:t>endDate</a:t>
            </a:r>
            <a:r>
              <a:rPr lang="en-GB" dirty="0">
                <a:solidFill>
                  <a:srgbClr val="D7A764"/>
                </a:solidFill>
              </a:rPr>
              <a:t>, </a:t>
            </a:r>
            <a:r>
              <a:rPr lang="en-GB" i="1" dirty="0" err="1">
                <a:solidFill>
                  <a:srgbClr val="D7A764"/>
                </a:solidFill>
              </a:rPr>
              <a:t>custID</a:t>
            </a:r>
            <a:r>
              <a:rPr lang="en-GB" dirty="0">
                <a:solidFill>
                  <a:srgbClr val="D7A764"/>
                </a:solidFill>
              </a:rPr>
              <a:t>, </a:t>
            </a:r>
            <a:r>
              <a:rPr lang="en-GB" i="1" dirty="0" err="1">
                <a:solidFill>
                  <a:srgbClr val="D7A764"/>
                </a:solidFill>
              </a:rPr>
              <a:t>productID</a:t>
            </a:r>
            <a:r>
              <a:rPr lang="en-GB" dirty="0">
                <a:solidFill>
                  <a:srgbClr val="D7A764"/>
                </a:solidFill>
              </a:rPr>
              <a:t>)</a:t>
            </a:r>
          </a:p>
          <a:p>
            <a:pPr marL="444500" lvl="1" indent="0">
              <a:spcAft>
                <a:spcPts val="600"/>
              </a:spcAft>
              <a:buNone/>
            </a:pPr>
            <a:r>
              <a:rPr lang="en-GB" dirty="0" err="1">
                <a:solidFill>
                  <a:srgbClr val="D7A764"/>
                </a:solidFill>
              </a:rPr>
              <a:t>tblProduct</a:t>
            </a:r>
            <a:r>
              <a:rPr lang="en-GB" dirty="0">
                <a:solidFill>
                  <a:srgbClr val="D7A764"/>
                </a:solidFill>
              </a:rPr>
              <a:t> (</a:t>
            </a:r>
            <a:r>
              <a:rPr lang="en-GB" u="sng" dirty="0" err="1">
                <a:solidFill>
                  <a:srgbClr val="D7A764"/>
                </a:solidFill>
              </a:rPr>
              <a:t>productID</a:t>
            </a:r>
            <a:r>
              <a:rPr lang="en-GB" dirty="0">
                <a:solidFill>
                  <a:srgbClr val="D7A764"/>
                </a:solidFill>
              </a:rPr>
              <a:t>, </a:t>
            </a:r>
            <a:r>
              <a:rPr lang="en-GB" dirty="0" err="1">
                <a:solidFill>
                  <a:srgbClr val="D7A764"/>
                </a:solidFill>
              </a:rPr>
              <a:t>productName</a:t>
            </a:r>
            <a:r>
              <a:rPr lang="en-GB" dirty="0">
                <a:solidFill>
                  <a:srgbClr val="D7A764"/>
                </a:solidFill>
              </a:rPr>
              <a:t>, subject, level, price)</a:t>
            </a:r>
          </a:p>
          <a:p>
            <a:pPr marL="447675" indent="0">
              <a:spcBef>
                <a:spcPts val="1200"/>
              </a:spcBef>
              <a:spcAft>
                <a:spcPts val="600"/>
              </a:spcAft>
              <a:buNone/>
            </a:pPr>
            <a:r>
              <a:rPr lang="en-GB" sz="2000" dirty="0">
                <a:solidFill>
                  <a:srgbClr val="D68328"/>
                </a:solidFill>
              </a:rPr>
              <a:t>SELECT </a:t>
            </a:r>
            <a:r>
              <a:rPr lang="en-GB" sz="2000" dirty="0" err="1">
                <a:solidFill>
                  <a:srgbClr val="D68328"/>
                </a:solidFill>
              </a:rPr>
              <a:t>tblCustomer.custID</a:t>
            </a:r>
            <a:r>
              <a:rPr lang="en-GB" sz="2000" dirty="0">
                <a:solidFill>
                  <a:srgbClr val="D68328"/>
                </a:solidFill>
              </a:rPr>
              <a:t>, surname, </a:t>
            </a:r>
            <a:r>
              <a:rPr lang="en-GB" sz="2000" dirty="0" err="1">
                <a:solidFill>
                  <a:srgbClr val="D68328"/>
                </a:solidFill>
              </a:rPr>
              <a:t>tblProduct.productID</a:t>
            </a:r>
            <a:r>
              <a:rPr lang="en-GB" sz="2000" dirty="0">
                <a:solidFill>
                  <a:srgbClr val="D68328"/>
                </a:solidFill>
              </a:rPr>
              <a:t>, </a:t>
            </a:r>
            <a:r>
              <a:rPr lang="en-GB" sz="2000" dirty="0" err="1">
                <a:solidFill>
                  <a:srgbClr val="D68328"/>
                </a:solidFill>
              </a:rPr>
              <a:t>productName</a:t>
            </a:r>
            <a:endParaRPr lang="en-GB" sz="2000" dirty="0">
              <a:solidFill>
                <a:srgbClr val="D68328"/>
              </a:solidFill>
            </a:endParaRPr>
          </a:p>
          <a:p>
            <a:pPr marL="447675" indent="0">
              <a:spcAft>
                <a:spcPts val="600"/>
              </a:spcAft>
              <a:buNone/>
            </a:pPr>
            <a:r>
              <a:rPr lang="en-GB" sz="2000" dirty="0">
                <a:solidFill>
                  <a:srgbClr val="D68328"/>
                </a:solidFill>
              </a:rPr>
              <a:t>FROM </a:t>
            </a:r>
            <a:r>
              <a:rPr lang="en-GB" sz="2000" dirty="0" err="1">
                <a:solidFill>
                  <a:srgbClr val="D68328"/>
                </a:solidFill>
              </a:rPr>
              <a:t>tblCustomer</a:t>
            </a:r>
            <a:r>
              <a:rPr lang="en-GB" sz="2000" dirty="0">
                <a:solidFill>
                  <a:srgbClr val="D68328"/>
                </a:solidFill>
              </a:rPr>
              <a:t>, </a:t>
            </a:r>
            <a:r>
              <a:rPr lang="en-GB" sz="2000" dirty="0" err="1">
                <a:solidFill>
                  <a:srgbClr val="D68328"/>
                </a:solidFill>
              </a:rPr>
              <a:t>tblProduct</a:t>
            </a:r>
            <a:r>
              <a:rPr lang="en-GB" sz="2000" dirty="0">
                <a:solidFill>
                  <a:srgbClr val="D68328"/>
                </a:solidFill>
              </a:rPr>
              <a:t>, </a:t>
            </a:r>
            <a:r>
              <a:rPr lang="en-GB" sz="2000" dirty="0" err="1">
                <a:solidFill>
                  <a:srgbClr val="D68328"/>
                </a:solidFill>
              </a:rPr>
              <a:t>tblSubscription</a:t>
            </a:r>
            <a:endParaRPr lang="en-GB" sz="2000" dirty="0">
              <a:solidFill>
                <a:srgbClr val="D68328"/>
              </a:solidFill>
            </a:endParaRPr>
          </a:p>
          <a:p>
            <a:pPr marL="447675" indent="0">
              <a:spcAft>
                <a:spcPts val="600"/>
              </a:spcAft>
              <a:buNone/>
            </a:pPr>
            <a:r>
              <a:rPr lang="en-GB" sz="2000" dirty="0">
                <a:solidFill>
                  <a:srgbClr val="D68328"/>
                </a:solidFill>
              </a:rPr>
              <a:t>WHERE </a:t>
            </a:r>
            <a:r>
              <a:rPr lang="en-GB" sz="2000" dirty="0" err="1">
                <a:solidFill>
                  <a:srgbClr val="FF0000"/>
                </a:solidFill>
              </a:rPr>
              <a:t>tblSubscription.custID</a:t>
            </a:r>
            <a:r>
              <a:rPr lang="en-GB" sz="2000" dirty="0">
                <a:solidFill>
                  <a:srgbClr val="FF0000"/>
                </a:solidFill>
              </a:rPr>
              <a:t> = </a:t>
            </a:r>
            <a:r>
              <a:rPr lang="en-GB" sz="2000" dirty="0" err="1">
                <a:solidFill>
                  <a:srgbClr val="FF0000"/>
                </a:solidFill>
              </a:rPr>
              <a:t>tblCustomer.custID</a:t>
            </a:r>
            <a:endParaRPr lang="en-GB" sz="2000" dirty="0">
              <a:solidFill>
                <a:srgbClr val="FF0000"/>
              </a:solidFill>
            </a:endParaRPr>
          </a:p>
          <a:p>
            <a:pPr marL="447675" indent="0">
              <a:spcAft>
                <a:spcPts val="600"/>
              </a:spcAft>
              <a:buNone/>
            </a:pPr>
            <a:r>
              <a:rPr lang="en-GB" sz="2000">
                <a:solidFill>
                  <a:srgbClr val="FF0000"/>
                </a:solidFill>
              </a:rPr>
              <a:t>		AND </a:t>
            </a:r>
            <a:r>
              <a:rPr lang="en-GB" sz="2000" dirty="0" err="1">
                <a:solidFill>
                  <a:srgbClr val="FF0000"/>
                </a:solidFill>
              </a:rPr>
              <a:t>tblSubscription.productID</a:t>
            </a:r>
            <a:r>
              <a:rPr lang="en-GB" sz="2000" dirty="0">
                <a:solidFill>
                  <a:srgbClr val="FF0000"/>
                </a:solidFill>
              </a:rPr>
              <a:t> = </a:t>
            </a:r>
            <a:r>
              <a:rPr lang="en-GB" sz="2000" dirty="0" err="1">
                <a:solidFill>
                  <a:srgbClr val="FF0000"/>
                </a:solidFill>
              </a:rPr>
              <a:t>tblProduct.productID</a:t>
            </a:r>
            <a:endParaRPr lang="en-GB" sz="2000" dirty="0">
              <a:solidFill>
                <a:srgbClr val="FF0000"/>
              </a:solidFill>
            </a:endParaRPr>
          </a:p>
        </p:txBody>
      </p:sp>
    </p:spTree>
    <p:extLst>
      <p:ext uri="{BB962C8B-B14F-4D97-AF65-F5344CB8AC3E}">
        <p14:creationId xmlns:p14="http://schemas.microsoft.com/office/powerpoint/2010/main" val="270758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Attributes from linked tables</a:t>
            </a:r>
          </a:p>
        </p:txBody>
      </p:sp>
      <p:sp>
        <p:nvSpPr>
          <p:cNvPr id="3" name="Text Placeholder 2"/>
          <p:cNvSpPr>
            <a:spLocks noGrp="1"/>
          </p:cNvSpPr>
          <p:nvPr>
            <p:ph type="body" sz="quarter" idx="14"/>
          </p:nvPr>
        </p:nvSpPr>
        <p:spPr/>
        <p:txBody>
          <a:bodyPr/>
          <a:lstStyle/>
          <a:p>
            <a:r>
              <a:rPr lang="en-GB" dirty="0"/>
              <a:t>When you are selecting attributes from linked tables, if the attribute name occurs in more than one table, you should specify the table name</a:t>
            </a:r>
          </a:p>
          <a:p>
            <a:r>
              <a:rPr lang="en-GB" dirty="0"/>
              <a:t>If the attribute name occurs in only one table</a:t>
            </a:r>
            <a:r>
              <a:rPr lang="en-GB"/>
              <a:t>, specifying the </a:t>
            </a:r>
            <a:r>
              <a:rPr lang="en-GB" dirty="0"/>
              <a:t>table name is optional</a:t>
            </a:r>
          </a:p>
          <a:p>
            <a:pPr marL="533400" indent="0">
              <a:spcBef>
                <a:spcPts val="1200"/>
              </a:spcBef>
              <a:spcAft>
                <a:spcPts val="600"/>
              </a:spcAft>
              <a:buNone/>
            </a:pPr>
            <a:r>
              <a:rPr lang="en-GB" sz="2000" dirty="0">
                <a:solidFill>
                  <a:srgbClr val="D68328"/>
                </a:solidFill>
              </a:rPr>
              <a:t>SELECT </a:t>
            </a:r>
            <a:r>
              <a:rPr lang="en-GB" sz="2000" dirty="0" err="1">
                <a:solidFill>
                  <a:srgbClr val="D68328"/>
                </a:solidFill>
              </a:rPr>
              <a:t>tblCustomer.custID</a:t>
            </a:r>
            <a:r>
              <a:rPr lang="en-GB" sz="2000" dirty="0">
                <a:solidFill>
                  <a:srgbClr val="D68328"/>
                </a:solidFill>
              </a:rPr>
              <a:t>, surname, </a:t>
            </a:r>
            <a:r>
              <a:rPr lang="en-GB" sz="2000" dirty="0" err="1">
                <a:solidFill>
                  <a:srgbClr val="D68328"/>
                </a:solidFill>
              </a:rPr>
              <a:t>tblProduct.productID</a:t>
            </a:r>
            <a:r>
              <a:rPr lang="en-GB" sz="2000" dirty="0">
                <a:solidFill>
                  <a:srgbClr val="D68328"/>
                </a:solidFill>
              </a:rPr>
              <a:t>, </a:t>
            </a:r>
            <a:r>
              <a:rPr lang="en-GB" sz="2000" dirty="0" err="1">
                <a:solidFill>
                  <a:srgbClr val="D68328"/>
                </a:solidFill>
              </a:rPr>
              <a:t>productName</a:t>
            </a:r>
            <a:endParaRPr lang="en-GB" sz="2000" dirty="0">
              <a:solidFill>
                <a:srgbClr val="D68328"/>
              </a:solidFill>
            </a:endParaRPr>
          </a:p>
          <a:p>
            <a:pPr marL="533400" indent="0">
              <a:spcAft>
                <a:spcPts val="600"/>
              </a:spcAft>
              <a:buNone/>
            </a:pPr>
            <a:r>
              <a:rPr lang="en-GB" sz="2000" dirty="0">
                <a:solidFill>
                  <a:srgbClr val="D68328"/>
                </a:solidFill>
              </a:rPr>
              <a:t>FROM </a:t>
            </a:r>
            <a:r>
              <a:rPr lang="en-GB" sz="2000" dirty="0" err="1">
                <a:solidFill>
                  <a:srgbClr val="D68328"/>
                </a:solidFill>
              </a:rPr>
              <a:t>tblCustomer</a:t>
            </a:r>
            <a:r>
              <a:rPr lang="en-GB" sz="2000" dirty="0">
                <a:solidFill>
                  <a:srgbClr val="D68328"/>
                </a:solidFill>
              </a:rPr>
              <a:t>, </a:t>
            </a:r>
            <a:r>
              <a:rPr lang="en-GB" sz="2000" dirty="0" err="1">
                <a:solidFill>
                  <a:srgbClr val="D68328"/>
                </a:solidFill>
              </a:rPr>
              <a:t>tblProduct</a:t>
            </a:r>
            <a:r>
              <a:rPr lang="en-GB" sz="2000" dirty="0">
                <a:solidFill>
                  <a:srgbClr val="D68328"/>
                </a:solidFill>
              </a:rPr>
              <a:t>, </a:t>
            </a:r>
            <a:r>
              <a:rPr lang="en-GB" sz="2000" dirty="0" err="1">
                <a:solidFill>
                  <a:srgbClr val="D68328"/>
                </a:solidFill>
              </a:rPr>
              <a:t>tblSubscription</a:t>
            </a:r>
            <a:endParaRPr lang="en-GB" sz="2000" dirty="0">
              <a:solidFill>
                <a:srgbClr val="D68328"/>
              </a:solidFill>
            </a:endParaRPr>
          </a:p>
          <a:p>
            <a:pPr marL="533400" indent="0">
              <a:spcAft>
                <a:spcPts val="600"/>
              </a:spcAft>
              <a:buNone/>
            </a:pPr>
            <a:r>
              <a:rPr lang="en-GB" sz="2000" dirty="0">
                <a:solidFill>
                  <a:srgbClr val="D68328"/>
                </a:solidFill>
              </a:rPr>
              <a:t>WHERE </a:t>
            </a:r>
            <a:r>
              <a:rPr lang="en-GB" sz="2000" dirty="0" err="1">
                <a:solidFill>
                  <a:srgbClr val="FF0000"/>
                </a:solidFill>
              </a:rPr>
              <a:t>tblSubscription.custID</a:t>
            </a:r>
            <a:r>
              <a:rPr lang="en-GB" sz="2000" dirty="0">
                <a:solidFill>
                  <a:srgbClr val="FF0000"/>
                </a:solidFill>
              </a:rPr>
              <a:t> = </a:t>
            </a:r>
            <a:r>
              <a:rPr lang="en-GB" sz="2000" dirty="0" err="1">
                <a:solidFill>
                  <a:srgbClr val="FF0000"/>
                </a:solidFill>
              </a:rPr>
              <a:t>tblCustomer.custID</a:t>
            </a:r>
            <a:endParaRPr lang="en-GB" sz="2000" dirty="0">
              <a:solidFill>
                <a:srgbClr val="FF0000"/>
              </a:solidFill>
            </a:endParaRPr>
          </a:p>
          <a:p>
            <a:pPr marL="533400" indent="0">
              <a:spcAft>
                <a:spcPts val="600"/>
              </a:spcAft>
              <a:buNone/>
            </a:pPr>
            <a:r>
              <a:rPr lang="en-GB" sz="2000" dirty="0">
                <a:solidFill>
                  <a:srgbClr val="FF0000"/>
                </a:solidFill>
              </a:rPr>
              <a:t>	AND </a:t>
            </a:r>
            <a:r>
              <a:rPr lang="en-GB" sz="2000" dirty="0" err="1">
                <a:solidFill>
                  <a:srgbClr val="FF0000"/>
                </a:solidFill>
              </a:rPr>
              <a:t>tblSubscription.productID</a:t>
            </a:r>
            <a:r>
              <a:rPr lang="en-GB" sz="2000" dirty="0">
                <a:solidFill>
                  <a:srgbClr val="FF0000"/>
                </a:solidFill>
              </a:rPr>
              <a:t> = </a:t>
            </a:r>
            <a:r>
              <a:rPr lang="en-GB" sz="2000" dirty="0" err="1">
                <a:solidFill>
                  <a:srgbClr val="FF0000"/>
                </a:solidFill>
              </a:rPr>
              <a:t>tblProduct.productID</a:t>
            </a:r>
            <a:endParaRPr lang="en-GB" sz="2000" dirty="0">
              <a:solidFill>
                <a:srgbClr val="FF0000"/>
              </a:solidFill>
            </a:endParaRPr>
          </a:p>
          <a:p>
            <a:endParaRPr lang="en-GB" dirty="0"/>
          </a:p>
        </p:txBody>
      </p:sp>
    </p:spTree>
    <p:extLst>
      <p:ext uri="{BB962C8B-B14F-4D97-AF65-F5344CB8AC3E}">
        <p14:creationId xmlns:p14="http://schemas.microsoft.com/office/powerpoint/2010/main" val="78980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the JOIN keyword</a:t>
            </a:r>
          </a:p>
        </p:txBody>
      </p:sp>
      <p:sp>
        <p:nvSpPr>
          <p:cNvPr id="3" name="Text Placeholder 2"/>
          <p:cNvSpPr>
            <a:spLocks noGrp="1"/>
          </p:cNvSpPr>
          <p:nvPr>
            <p:ph type="body" sz="quarter" idx="14"/>
          </p:nvPr>
        </p:nvSpPr>
        <p:spPr>
          <a:xfrm>
            <a:off x="724279" y="1704179"/>
            <a:ext cx="7879789" cy="5052221"/>
          </a:xfrm>
        </p:spPr>
        <p:txBody>
          <a:bodyPr/>
          <a:lstStyle/>
          <a:p>
            <a:r>
              <a:rPr lang="en-GB" dirty="0"/>
              <a:t>Data from two linked tables can be extracted using the JOIN keyword (an alternative to WHERE clause)</a:t>
            </a:r>
          </a:p>
          <a:p>
            <a:r>
              <a:rPr lang="en-GB" dirty="0"/>
              <a:t>An example of two tables linked in a one-to-many (1:M) relationship:</a:t>
            </a:r>
          </a:p>
          <a:p>
            <a:pPr marL="444500" lvl="1" indent="0">
              <a:spcAft>
                <a:spcPts val="600"/>
              </a:spcAft>
              <a:buNone/>
            </a:pPr>
            <a:r>
              <a:rPr lang="en-GB" sz="1800" dirty="0" err="1"/>
              <a:t>tblTeam</a:t>
            </a:r>
            <a:r>
              <a:rPr lang="en-GB" sz="1800" dirty="0"/>
              <a:t>(</a:t>
            </a:r>
            <a:r>
              <a:rPr lang="en-GB" sz="1800" dirty="0" err="1"/>
              <a:t>teamID</a:t>
            </a:r>
            <a:r>
              <a:rPr lang="en-GB" sz="1800" dirty="0"/>
              <a:t>, </a:t>
            </a:r>
            <a:r>
              <a:rPr lang="en-GB" sz="1800" dirty="0" err="1"/>
              <a:t>teamName</a:t>
            </a:r>
            <a:r>
              <a:rPr lang="en-GB" sz="1800" dirty="0"/>
              <a:t>, manager)</a:t>
            </a:r>
          </a:p>
          <a:p>
            <a:pPr marL="444500" lvl="1" indent="0">
              <a:buNone/>
            </a:pPr>
            <a:r>
              <a:rPr lang="en-GB" sz="1800" dirty="0" err="1"/>
              <a:t>tblPlayer</a:t>
            </a:r>
            <a:r>
              <a:rPr lang="en-GB" sz="1800" dirty="0"/>
              <a:t>(</a:t>
            </a:r>
            <a:r>
              <a:rPr lang="en-GB" sz="1800" dirty="0" err="1"/>
              <a:t>playerID</a:t>
            </a:r>
            <a:r>
              <a:rPr lang="en-GB" sz="1800" dirty="0"/>
              <a:t>, surname, </a:t>
            </a:r>
            <a:r>
              <a:rPr lang="en-GB" sz="1800" dirty="0" err="1"/>
              <a:t>firstname</a:t>
            </a:r>
            <a:r>
              <a:rPr lang="en-GB" sz="1800" dirty="0"/>
              <a:t>, </a:t>
            </a:r>
            <a:r>
              <a:rPr lang="en-GB" sz="1800" dirty="0" err="1"/>
              <a:t>teamID</a:t>
            </a:r>
            <a:r>
              <a:rPr lang="en-GB" sz="1800" dirty="0"/>
              <a:t>)</a:t>
            </a:r>
          </a:p>
          <a:p>
            <a:pPr marL="334963" indent="-342900"/>
            <a:r>
              <a:rPr lang="en-GB" dirty="0"/>
              <a:t>To display all the players on Team “</a:t>
            </a:r>
            <a:r>
              <a:rPr lang="en-GB" dirty="0" err="1"/>
              <a:t>Binham</a:t>
            </a:r>
            <a:r>
              <a:rPr lang="en-GB" dirty="0"/>
              <a:t>”:</a:t>
            </a:r>
          </a:p>
          <a:p>
            <a:pPr marL="444500" lvl="1" indent="0">
              <a:spcAft>
                <a:spcPts val="600"/>
              </a:spcAft>
              <a:buNone/>
            </a:pPr>
            <a:r>
              <a:rPr lang="en-GB" sz="1800" dirty="0"/>
              <a:t>SELECT </a:t>
            </a:r>
            <a:r>
              <a:rPr lang="en-GB" sz="1800" dirty="0" err="1"/>
              <a:t>tblPlayer.surname</a:t>
            </a:r>
            <a:r>
              <a:rPr lang="en-GB" sz="1800" dirty="0"/>
              <a:t>, </a:t>
            </a:r>
            <a:r>
              <a:rPr lang="en-GB" sz="1800" dirty="0" err="1"/>
              <a:t>tblPlayer.firstname</a:t>
            </a:r>
            <a:r>
              <a:rPr lang="en-GB" sz="1800" dirty="0"/>
              <a:t>, </a:t>
            </a:r>
            <a:r>
              <a:rPr lang="en-GB" sz="1800" dirty="0" err="1"/>
              <a:t>tblTeam.teamName</a:t>
            </a:r>
            <a:br>
              <a:rPr lang="en-GB" sz="1800" dirty="0"/>
            </a:br>
            <a:r>
              <a:rPr lang="en-GB" sz="1800" dirty="0"/>
              <a:t>FROM </a:t>
            </a:r>
            <a:r>
              <a:rPr lang="en-GB" sz="1800" dirty="0" err="1"/>
              <a:t>tblTeam</a:t>
            </a:r>
            <a:r>
              <a:rPr lang="en-GB" sz="1800" dirty="0"/>
              <a:t>, </a:t>
            </a:r>
            <a:r>
              <a:rPr lang="en-GB" sz="1800" dirty="0" err="1"/>
              <a:t>tblPlayer</a:t>
            </a:r>
            <a:br>
              <a:rPr lang="en-GB" sz="1800" dirty="0"/>
            </a:br>
            <a:r>
              <a:rPr lang="en-GB" sz="1800" dirty="0">
                <a:solidFill>
                  <a:srgbClr val="FF0000"/>
                </a:solidFill>
              </a:rPr>
              <a:t>JOIN </a:t>
            </a:r>
            <a:r>
              <a:rPr lang="en-GB" sz="1800" dirty="0" err="1">
                <a:solidFill>
                  <a:srgbClr val="FF0000"/>
                </a:solidFill>
              </a:rPr>
              <a:t>tblPlayer</a:t>
            </a:r>
            <a:br>
              <a:rPr lang="en-GB" sz="1800" dirty="0">
                <a:solidFill>
                  <a:srgbClr val="FF0000"/>
                </a:solidFill>
              </a:rPr>
            </a:br>
            <a:r>
              <a:rPr lang="en-GB" sz="1800" dirty="0">
                <a:solidFill>
                  <a:srgbClr val="FF0000"/>
                </a:solidFill>
              </a:rPr>
              <a:t>ON </a:t>
            </a:r>
            <a:r>
              <a:rPr lang="en-GB" sz="1800" dirty="0" err="1">
                <a:solidFill>
                  <a:srgbClr val="FF0000"/>
                </a:solidFill>
              </a:rPr>
              <a:t>tblTeam.teamID</a:t>
            </a:r>
            <a:r>
              <a:rPr lang="en-GB" sz="1800" dirty="0">
                <a:solidFill>
                  <a:srgbClr val="FF0000"/>
                </a:solidFill>
              </a:rPr>
              <a:t> = </a:t>
            </a:r>
            <a:r>
              <a:rPr lang="en-GB" sz="1800" dirty="0" err="1">
                <a:solidFill>
                  <a:srgbClr val="FF0000"/>
                </a:solidFill>
              </a:rPr>
              <a:t>tblPlayer.teamID</a:t>
            </a:r>
            <a:r>
              <a:rPr lang="en-GB" sz="1800" dirty="0">
                <a:solidFill>
                  <a:srgbClr val="FF0000"/>
                </a:solidFill>
              </a:rPr>
              <a:t> </a:t>
            </a:r>
            <a:br>
              <a:rPr lang="en-GB" sz="1800" dirty="0"/>
            </a:br>
            <a:r>
              <a:rPr lang="en-GB" sz="1800" dirty="0"/>
              <a:t>WHERE </a:t>
            </a:r>
            <a:r>
              <a:rPr lang="en-GB" sz="1800" dirty="0" err="1"/>
              <a:t>team.teamName</a:t>
            </a:r>
            <a:r>
              <a:rPr lang="en-GB" sz="1800" dirty="0"/>
              <a:t> = “</a:t>
            </a:r>
            <a:r>
              <a:rPr lang="en-GB" sz="1800" dirty="0" err="1"/>
              <a:t>Binham</a:t>
            </a:r>
            <a:r>
              <a:rPr lang="en-GB" sz="1800" dirty="0"/>
              <a:t>”</a:t>
            </a:r>
          </a:p>
        </p:txBody>
      </p:sp>
    </p:spTree>
    <p:extLst>
      <p:ext uri="{BB962C8B-B14F-4D97-AF65-F5344CB8AC3E}">
        <p14:creationId xmlns:p14="http://schemas.microsoft.com/office/powerpoint/2010/main" val="63346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Try the questions in </a:t>
            </a:r>
            <a:r>
              <a:rPr lang="en-GB" b="1" dirty="0"/>
              <a:t>Task 3</a:t>
            </a:r>
            <a:r>
              <a:rPr lang="en-GB" dirty="0"/>
              <a:t> on the worksheet</a:t>
            </a:r>
          </a:p>
        </p:txBody>
      </p:sp>
    </p:spTree>
    <p:extLst>
      <p:ext uri="{BB962C8B-B14F-4D97-AF65-F5344CB8AC3E}">
        <p14:creationId xmlns:p14="http://schemas.microsoft.com/office/powerpoint/2010/main" val="315308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Memorise the main SQL keywords, clauses and formats</a:t>
            </a:r>
          </a:p>
          <a:p>
            <a:pPr marL="444500" lvl="1" indent="0">
              <a:buNone/>
            </a:pPr>
            <a:r>
              <a:rPr lang="en-GB" dirty="0"/>
              <a:t>SELECT…</a:t>
            </a:r>
          </a:p>
          <a:p>
            <a:pPr marL="444500" lvl="1" indent="0">
              <a:buNone/>
            </a:pPr>
            <a:r>
              <a:rPr lang="en-GB" dirty="0"/>
              <a:t>FROM …</a:t>
            </a:r>
          </a:p>
          <a:p>
            <a:pPr marL="444500" lvl="1" indent="0">
              <a:buNone/>
            </a:pPr>
            <a:r>
              <a:rPr lang="en-GB" dirty="0"/>
              <a:t>WHERE …</a:t>
            </a:r>
          </a:p>
          <a:p>
            <a:pPr marL="444500" lvl="1" indent="0">
              <a:buNone/>
            </a:pPr>
            <a:r>
              <a:rPr lang="en-GB" dirty="0"/>
              <a:t>ORDER BY …</a:t>
            </a:r>
          </a:p>
          <a:p>
            <a:r>
              <a:rPr lang="en-GB" dirty="0"/>
              <a:t>Use  keyword </a:t>
            </a:r>
            <a:r>
              <a:rPr lang="en-GB" dirty="0">
                <a:solidFill>
                  <a:srgbClr val="D68328"/>
                </a:solidFill>
              </a:rPr>
              <a:t>LIKE</a:t>
            </a:r>
            <a:r>
              <a:rPr lang="en-GB" dirty="0"/>
              <a:t> and wildcard </a:t>
            </a:r>
            <a:r>
              <a:rPr lang="en-GB" dirty="0">
                <a:solidFill>
                  <a:srgbClr val="D68328"/>
                </a:solidFill>
              </a:rPr>
              <a:t>*</a:t>
            </a:r>
            <a:r>
              <a:rPr lang="en-GB" dirty="0"/>
              <a:t> when appropriate</a:t>
            </a:r>
          </a:p>
          <a:p>
            <a:r>
              <a:rPr lang="en-GB" dirty="0"/>
              <a:t>Be familiar with the </a:t>
            </a:r>
            <a:r>
              <a:rPr lang="en-GB" dirty="0">
                <a:solidFill>
                  <a:srgbClr val="D68328"/>
                </a:solidFill>
              </a:rPr>
              <a:t>JOIN … ON </a:t>
            </a:r>
            <a:r>
              <a:rPr lang="en-GB" dirty="0"/>
              <a:t>clause </a:t>
            </a:r>
          </a:p>
        </p:txBody>
      </p:sp>
    </p:spTree>
    <p:extLst>
      <p:ext uri="{BB962C8B-B14F-4D97-AF65-F5344CB8AC3E}">
        <p14:creationId xmlns:p14="http://schemas.microsoft.com/office/powerpoint/2010/main" val="45024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06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Use SQL to retrieve data from multiple tables of a relational database</a:t>
            </a:r>
          </a:p>
        </p:txBody>
      </p:sp>
      <p:sp>
        <p:nvSpPr>
          <p:cNvPr id="4" name="Text Placeholder 3"/>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30948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SQL</a:t>
            </a:r>
          </a:p>
        </p:txBody>
      </p:sp>
      <p:sp>
        <p:nvSpPr>
          <p:cNvPr id="5" name="Text Placeholder 4"/>
          <p:cNvSpPr>
            <a:spLocks noGrp="1"/>
          </p:cNvSpPr>
          <p:nvPr>
            <p:ph type="body" sz="quarter" idx="14"/>
          </p:nvPr>
        </p:nvSpPr>
        <p:spPr/>
        <p:txBody>
          <a:bodyPr/>
          <a:lstStyle/>
          <a:p>
            <a:r>
              <a:rPr lang="en-GB" dirty="0">
                <a:solidFill>
                  <a:srgbClr val="D68328"/>
                </a:solidFill>
              </a:rPr>
              <a:t>SQL</a:t>
            </a:r>
            <a:r>
              <a:rPr lang="en-GB" dirty="0"/>
              <a:t> (pronounced S-Q-L or Sequel) stands for Structured Query Language</a:t>
            </a:r>
          </a:p>
          <a:p>
            <a:r>
              <a:rPr lang="en-GB" dirty="0"/>
              <a:t>It is a </a:t>
            </a:r>
            <a:r>
              <a:rPr lang="en-GB" dirty="0">
                <a:solidFill>
                  <a:srgbClr val="D68328"/>
                </a:solidFill>
              </a:rPr>
              <a:t>declarative language </a:t>
            </a:r>
            <a:r>
              <a:rPr lang="en-GB" dirty="0"/>
              <a:t>used for querying and updating tables in a relational database</a:t>
            </a:r>
          </a:p>
          <a:p>
            <a:r>
              <a:rPr lang="en-GB" dirty="0"/>
              <a:t>It can also be used to create tables</a:t>
            </a:r>
          </a:p>
          <a:p>
            <a:r>
              <a:rPr lang="en-GB" dirty="0"/>
              <a:t>You can create SQL statements in a programming language such as Python to access and manipulate a database</a:t>
            </a:r>
          </a:p>
          <a:p>
            <a:endParaRPr lang="en-GB" dirty="0"/>
          </a:p>
        </p:txBody>
      </p:sp>
    </p:spTree>
    <p:extLst>
      <p:ext uri="{BB962C8B-B14F-4D97-AF65-F5344CB8AC3E}">
        <p14:creationId xmlns:p14="http://schemas.microsoft.com/office/powerpoint/2010/main" val="146298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SELECT .. FROM .. WHERE</a:t>
            </a:r>
          </a:p>
        </p:txBody>
      </p:sp>
      <p:sp>
        <p:nvSpPr>
          <p:cNvPr id="3" name="Text Placeholder 2"/>
          <p:cNvSpPr>
            <a:spLocks noGrp="1"/>
          </p:cNvSpPr>
          <p:nvPr>
            <p:ph type="body" sz="quarter" idx="14"/>
          </p:nvPr>
        </p:nvSpPr>
        <p:spPr>
          <a:xfrm>
            <a:off x="724280" y="1704179"/>
            <a:ext cx="7797230" cy="4506121"/>
          </a:xfrm>
        </p:spPr>
        <p:txBody>
          <a:bodyPr/>
          <a:lstStyle/>
          <a:p>
            <a:r>
              <a:rPr lang="en-GB" dirty="0"/>
              <a:t>The SELECT statement is used to extract fields from one or more tables</a:t>
            </a:r>
          </a:p>
          <a:p>
            <a:r>
              <a:rPr lang="en-GB" dirty="0"/>
              <a:t>The syntax of the statement is:</a:t>
            </a:r>
          </a:p>
          <a:p>
            <a:pPr marL="444500" lvl="1" indent="0">
              <a:buNone/>
              <a:tabLst>
                <a:tab pos="1968500" algn="l"/>
              </a:tabLst>
            </a:pPr>
            <a:r>
              <a:rPr lang="en-GB" dirty="0"/>
              <a:t>SELECT 	</a:t>
            </a:r>
            <a:r>
              <a:rPr lang="en-GB" i="1" dirty="0"/>
              <a:t>list of fields to be displayed</a:t>
            </a:r>
          </a:p>
          <a:p>
            <a:pPr marL="444500" lvl="1" indent="0">
              <a:buNone/>
              <a:tabLst>
                <a:tab pos="1968500" algn="l"/>
              </a:tabLst>
            </a:pPr>
            <a:r>
              <a:rPr lang="en-GB" dirty="0"/>
              <a:t>FROM	</a:t>
            </a:r>
            <a:r>
              <a:rPr lang="en-GB" i="1" dirty="0"/>
              <a:t>list the table or tables the data will come from</a:t>
            </a:r>
          </a:p>
          <a:p>
            <a:pPr marL="444500" lvl="1" indent="0">
              <a:buNone/>
              <a:tabLst>
                <a:tab pos="1968500" algn="l"/>
              </a:tabLst>
            </a:pPr>
            <a:r>
              <a:rPr lang="en-GB" dirty="0"/>
              <a:t>WHERE	</a:t>
            </a:r>
            <a:r>
              <a:rPr lang="en-GB" i="1" dirty="0"/>
              <a:t>list of search criteria</a:t>
            </a:r>
          </a:p>
          <a:p>
            <a:pPr marL="444500" lvl="1" indent="0">
              <a:buNone/>
              <a:tabLst>
                <a:tab pos="1968500" algn="l"/>
              </a:tabLst>
            </a:pPr>
            <a:r>
              <a:rPr lang="en-GB" dirty="0"/>
              <a:t>ORDER BY	</a:t>
            </a:r>
            <a:r>
              <a:rPr lang="en-GB" i="1" dirty="0"/>
              <a:t>list the fields that the data is to be sorted on</a:t>
            </a:r>
          </a:p>
          <a:p>
            <a:pPr marL="444500" lvl="1" indent="0">
              <a:buNone/>
              <a:tabLst>
                <a:tab pos="1968500" algn="l"/>
              </a:tabLst>
            </a:pPr>
            <a:r>
              <a:rPr lang="en-GB" i="1" dirty="0"/>
              <a:t>	(ASC or DESC, default is </a:t>
            </a:r>
            <a:r>
              <a:rPr lang="en-GB" i="1" dirty="0" err="1"/>
              <a:t>ASCending</a:t>
            </a:r>
            <a:r>
              <a:rPr lang="en-GB" i="1" dirty="0"/>
              <a:t> order)</a:t>
            </a:r>
          </a:p>
        </p:txBody>
      </p:sp>
    </p:spTree>
    <p:extLst>
      <p:ext uri="{BB962C8B-B14F-4D97-AF65-F5344CB8AC3E}">
        <p14:creationId xmlns:p14="http://schemas.microsoft.com/office/powerpoint/2010/main" val="152440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SELECT statement</a:t>
            </a:r>
          </a:p>
        </p:txBody>
      </p:sp>
      <p:sp>
        <p:nvSpPr>
          <p:cNvPr id="3" name="Text Placeholder 2"/>
          <p:cNvSpPr>
            <a:spLocks noGrp="1"/>
          </p:cNvSpPr>
          <p:nvPr>
            <p:ph type="body" sz="quarter" idx="14"/>
          </p:nvPr>
        </p:nvSpPr>
        <p:spPr>
          <a:xfrm>
            <a:off x="724280" y="3655063"/>
            <a:ext cx="7797230" cy="2519310"/>
          </a:xfrm>
        </p:spPr>
        <p:txBody>
          <a:bodyPr/>
          <a:lstStyle/>
          <a:p>
            <a:r>
              <a:rPr lang="en-GB" dirty="0"/>
              <a:t>Which products will be selected by the following SQL statement, and in what order?</a:t>
            </a:r>
          </a:p>
          <a:p>
            <a:pPr marL="812800" lvl="1" indent="0">
              <a:spcAft>
                <a:spcPts val="600"/>
              </a:spcAft>
              <a:buNone/>
            </a:pPr>
            <a:r>
              <a:rPr lang="en-GB" dirty="0"/>
              <a:t>SELECT </a:t>
            </a:r>
            <a:r>
              <a:rPr lang="en-GB" dirty="0" err="1"/>
              <a:t>productID</a:t>
            </a:r>
            <a:r>
              <a:rPr lang="en-GB" dirty="0"/>
              <a:t>, </a:t>
            </a:r>
            <a:r>
              <a:rPr lang="en-GB" dirty="0" err="1"/>
              <a:t>productName</a:t>
            </a:r>
            <a:r>
              <a:rPr lang="en-GB" dirty="0"/>
              <a:t>, subject, price</a:t>
            </a:r>
          </a:p>
          <a:p>
            <a:pPr marL="812800" lvl="1" indent="0">
              <a:spcAft>
                <a:spcPts val="600"/>
              </a:spcAft>
              <a:buNone/>
            </a:pPr>
            <a:r>
              <a:rPr lang="en-GB" dirty="0"/>
              <a:t>FROM </a:t>
            </a:r>
            <a:r>
              <a:rPr lang="en-GB" dirty="0" err="1"/>
              <a:t>tblProduct</a:t>
            </a:r>
            <a:endParaRPr lang="en-GB" dirty="0"/>
          </a:p>
          <a:p>
            <a:pPr marL="812800" lvl="1" indent="0">
              <a:spcAft>
                <a:spcPts val="600"/>
              </a:spcAft>
              <a:buNone/>
            </a:pPr>
            <a:r>
              <a:rPr lang="en-GB" dirty="0"/>
              <a:t>WHERE level = 4</a:t>
            </a:r>
          </a:p>
          <a:p>
            <a:pPr marL="812800" lvl="1" indent="0">
              <a:spcAft>
                <a:spcPts val="600"/>
              </a:spcAft>
              <a:buNone/>
            </a:pPr>
            <a:r>
              <a:rPr lang="en-GB" dirty="0"/>
              <a:t>ORDER BY </a:t>
            </a:r>
            <a:r>
              <a:rPr lang="en-GB" dirty="0" err="1"/>
              <a:t>productName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98185300"/>
              </p:ext>
            </p:extLst>
          </p:nvPr>
        </p:nvGraphicFramePr>
        <p:xfrm>
          <a:off x="1290320" y="1940573"/>
          <a:ext cx="6477000" cy="148336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tblGrid>
              <a:tr h="370840">
                <a:tc>
                  <a:txBody>
                    <a:bodyPr/>
                    <a:lstStyle/>
                    <a:p>
                      <a:r>
                        <a:rPr lang="en-GB" dirty="0" err="1">
                          <a:latin typeface="Arial" panose="020B0604020202020204" pitchFamily="34" charset="0"/>
                          <a:cs typeface="Arial" panose="020B0604020202020204" pitchFamily="34" charset="0"/>
                        </a:rPr>
                        <a:t>productID</a:t>
                      </a:r>
                      <a:endParaRPr lang="en-GB"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dirty="0" err="1">
                          <a:latin typeface="Arial" panose="020B0604020202020204" pitchFamily="34" charset="0"/>
                          <a:cs typeface="Arial" panose="020B0604020202020204" pitchFamily="34" charset="0"/>
                        </a:rPr>
                        <a:t>productName</a:t>
                      </a:r>
                      <a:endParaRPr lang="en-GB"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dirty="0">
                          <a:latin typeface="Arial" panose="020B0604020202020204" pitchFamily="34" charset="0"/>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dirty="0">
                          <a:latin typeface="Arial" panose="020B0604020202020204" pitchFamily="34" charset="0"/>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dirty="0">
                          <a:latin typeface="Arial" panose="020B0604020202020204" pitchFamily="34" charset="0"/>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70840">
                <a:tc>
                  <a:txBody>
                    <a:bodyPr/>
                    <a:lstStyle/>
                    <a:p>
                      <a:r>
                        <a:rPr lang="en-GB" dirty="0">
                          <a:latin typeface="Arial" panose="020B0604020202020204" pitchFamily="34" charset="0"/>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dirty="0">
                          <a:latin typeface="Arial" panose="020B0604020202020204" pitchFamily="34" charset="0"/>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GB" dirty="0">
                          <a:latin typeface="Arial" panose="020B0604020202020204" pitchFamily="34" charset="0"/>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GB" dirty="0">
                          <a:latin typeface="Arial" panose="020B0604020202020204" pitchFamily="34" charset="0"/>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1290320" y="1529711"/>
            <a:ext cx="1955800" cy="369332"/>
          </a:xfrm>
          <a:prstGeom prst="rect">
            <a:avLst/>
          </a:prstGeom>
          <a:noFill/>
        </p:spPr>
        <p:txBody>
          <a:bodyPr wrap="square" rtlCol="0">
            <a:spAutoFit/>
          </a:bodyPr>
          <a:lstStyle/>
          <a:p>
            <a:r>
              <a:rPr lang="en-GB" b="1" dirty="0" err="1">
                <a:latin typeface="Arial" panose="020B0604020202020204" pitchFamily="34" charset="0"/>
                <a:cs typeface="Arial" panose="020B0604020202020204" pitchFamily="34" charset="0"/>
              </a:rPr>
              <a:t>tblProduct</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91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SQL Results</a:t>
            </a:r>
          </a:p>
        </p:txBody>
      </p:sp>
      <p:sp>
        <p:nvSpPr>
          <p:cNvPr id="3" name="Text Placeholder 2"/>
          <p:cNvSpPr>
            <a:spLocks noGrp="1"/>
          </p:cNvSpPr>
          <p:nvPr>
            <p:ph type="body" sz="quarter" idx="14"/>
          </p:nvPr>
        </p:nvSpPr>
        <p:spPr>
          <a:xfrm>
            <a:off x="724280" y="3225364"/>
            <a:ext cx="7797230" cy="1714699"/>
          </a:xfrm>
        </p:spPr>
        <p:txBody>
          <a:bodyPr/>
          <a:lstStyle/>
          <a:p>
            <a:pPr marL="444500" lvl="1" indent="0">
              <a:spcAft>
                <a:spcPts val="600"/>
              </a:spcAft>
              <a:buNone/>
            </a:pPr>
            <a:r>
              <a:rPr lang="en-GB" dirty="0"/>
              <a:t>SELECT </a:t>
            </a:r>
            <a:r>
              <a:rPr lang="en-GB" dirty="0" err="1"/>
              <a:t>productID</a:t>
            </a:r>
            <a:r>
              <a:rPr lang="en-GB" dirty="0"/>
              <a:t>, </a:t>
            </a:r>
            <a:r>
              <a:rPr lang="en-GB" dirty="0" err="1"/>
              <a:t>productName</a:t>
            </a:r>
            <a:r>
              <a:rPr lang="en-GB" dirty="0"/>
              <a:t>, subject, price</a:t>
            </a:r>
          </a:p>
          <a:p>
            <a:pPr marL="444500" lvl="1" indent="0">
              <a:spcAft>
                <a:spcPts val="600"/>
              </a:spcAft>
              <a:buNone/>
            </a:pPr>
            <a:r>
              <a:rPr lang="en-GB" dirty="0"/>
              <a:t>FROM </a:t>
            </a:r>
            <a:r>
              <a:rPr lang="en-GB" dirty="0" err="1"/>
              <a:t>tblProduct</a:t>
            </a:r>
            <a:endParaRPr lang="en-GB" dirty="0"/>
          </a:p>
          <a:p>
            <a:pPr marL="444500" lvl="1" indent="0">
              <a:spcAft>
                <a:spcPts val="600"/>
              </a:spcAft>
              <a:buNone/>
            </a:pPr>
            <a:r>
              <a:rPr lang="en-GB" dirty="0"/>
              <a:t>WHERE level = 4</a:t>
            </a:r>
          </a:p>
          <a:p>
            <a:pPr marL="444500" lvl="1" indent="0">
              <a:spcAft>
                <a:spcPts val="600"/>
              </a:spcAft>
              <a:buNone/>
            </a:pPr>
            <a:r>
              <a:rPr lang="en-GB" dirty="0"/>
              <a:t>ORDER BY </a:t>
            </a:r>
            <a:r>
              <a:rPr lang="en-GB" dirty="0" err="1"/>
              <a:t>productName</a:t>
            </a:r>
            <a:endParaRPr lang="en-GB" dirty="0"/>
          </a:p>
        </p:txBody>
      </p:sp>
      <p:sp>
        <p:nvSpPr>
          <p:cNvPr id="6" name="TextBox 5"/>
          <p:cNvSpPr txBox="1"/>
          <p:nvPr/>
        </p:nvSpPr>
        <p:spPr>
          <a:xfrm>
            <a:off x="1290320" y="4736908"/>
            <a:ext cx="1955800" cy="338554"/>
          </a:xfrm>
          <a:prstGeom prst="rect">
            <a:avLst/>
          </a:prstGeom>
          <a:noFill/>
        </p:spPr>
        <p:txBody>
          <a:bodyPr wrap="square" rtlCol="0">
            <a:spAutoFit/>
          </a:bodyPr>
          <a:lstStyle/>
          <a:p>
            <a:r>
              <a:rPr lang="en-GB" sz="1600" b="1" dirty="0">
                <a:solidFill>
                  <a:srgbClr val="FF0000"/>
                </a:solidFill>
                <a:latin typeface="Arial" panose="020B0604020202020204" pitchFamily="34" charset="0"/>
                <a:cs typeface="Arial" panose="020B0604020202020204" pitchFamily="34" charset="0"/>
              </a:rPr>
              <a:t>Results</a:t>
            </a:r>
          </a:p>
        </p:txBody>
      </p:sp>
      <p:graphicFrame>
        <p:nvGraphicFramePr>
          <p:cNvPr id="7" name="Table 6"/>
          <p:cNvGraphicFramePr>
            <a:graphicFrameLocks noGrp="1"/>
          </p:cNvGraphicFramePr>
          <p:nvPr>
            <p:extLst>
              <p:ext uri="{D42A27DB-BD31-4B8C-83A1-F6EECF244321}">
                <p14:modId xmlns:p14="http://schemas.microsoft.com/office/powerpoint/2010/main" val="2846393419"/>
              </p:ext>
            </p:extLst>
          </p:nvPr>
        </p:nvGraphicFramePr>
        <p:xfrm>
          <a:off x="1290320" y="5110487"/>
          <a:ext cx="5595620" cy="100584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817880">
                  <a:extLst>
                    <a:ext uri="{9D8B030D-6E8A-4147-A177-3AD203B41FA5}">
                      <a16:colId xmlns:a16="http://schemas.microsoft.com/office/drawing/2014/main" val="20003"/>
                    </a:ext>
                  </a:extLst>
                </a:gridCol>
              </a:tblGrid>
              <a:tr h="324000">
                <a:tc>
                  <a:txBody>
                    <a:bodyPr/>
                    <a:lstStyle/>
                    <a:p>
                      <a:r>
                        <a:rPr lang="en-GB" sz="1600" dirty="0" err="1">
                          <a:latin typeface="Arial" panose="020B0604020202020204" pitchFamily="34" charset="0"/>
                          <a:cs typeface="Arial" panose="020B0604020202020204" pitchFamily="34" charset="0"/>
                        </a:rPr>
                        <a:t>productID</a:t>
                      </a:r>
                      <a:endParaRPr lang="en-GB" sz="1600" dirty="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GB" sz="1600" dirty="0" err="1">
                          <a:latin typeface="Arial" panose="020B0604020202020204" pitchFamily="34" charset="0"/>
                          <a:cs typeface="Arial" panose="020B0604020202020204" pitchFamily="34" charset="0"/>
                        </a:rPr>
                        <a:t>productName</a:t>
                      </a:r>
                      <a:endParaRPr lang="en-GB" sz="1600" dirty="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GB" sz="1600" dirty="0">
                          <a:latin typeface="Arial" panose="020B0604020202020204" pitchFamily="34" charset="0"/>
                          <a:cs typeface="Arial" panose="020B0604020202020204" pitchFamily="34" charset="0"/>
                        </a:rPr>
                        <a:t>subject</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GB" sz="1600" dirty="0">
                          <a:latin typeface="Arial" panose="020B0604020202020204" pitchFamily="34" charset="0"/>
                          <a:cs typeface="Arial" panose="020B0604020202020204" pitchFamily="34" charset="0"/>
                        </a:rPr>
                        <a:t>price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24000">
                <a:tc>
                  <a:txBody>
                    <a:bodyPr/>
                    <a:lstStyle/>
                    <a:p>
                      <a:r>
                        <a:rPr lang="en-GB" sz="1600" dirty="0">
                          <a:latin typeface="Arial" panose="020B0604020202020204" pitchFamily="34" charset="0"/>
                          <a:cs typeface="Arial" panose="020B0604020202020204" pitchFamily="34" charset="0"/>
                        </a:rPr>
                        <a:t>p47</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Database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r>
                        <a:rPr lang="en-GB" sz="1600" dirty="0">
                          <a:latin typeface="Arial" panose="020B0604020202020204" pitchFamily="34" charset="0"/>
                          <a:cs typeface="Arial" panose="020B0604020202020204" pitchFamily="34" charset="0"/>
                        </a:rPr>
                        <a:t>p36</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Programming</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94282416"/>
              </p:ext>
            </p:extLst>
          </p:nvPr>
        </p:nvGraphicFramePr>
        <p:xfrm>
          <a:off x="1290320" y="1686462"/>
          <a:ext cx="6477000" cy="134112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tblGrid>
              <a:tr h="324000">
                <a:tc>
                  <a:txBody>
                    <a:bodyPr/>
                    <a:lstStyle/>
                    <a:p>
                      <a:r>
                        <a:rPr lang="en-GB" sz="1600" dirty="0" err="1">
                          <a:latin typeface="Arial" panose="020B0604020202020204" pitchFamily="34" charset="0"/>
                          <a:cs typeface="Arial" panose="020B0604020202020204" pitchFamily="34" charset="0"/>
                        </a:rPr>
                        <a:t>productID</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err="1">
                          <a:latin typeface="Arial" panose="020B0604020202020204" pitchFamily="34" charset="0"/>
                          <a:cs typeface="Arial" panose="020B0604020202020204" pitchFamily="34" charset="0"/>
                        </a:rPr>
                        <a:t>productName</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24000">
                <a:tc>
                  <a:txBody>
                    <a:bodyPr/>
                    <a:lstStyle/>
                    <a:p>
                      <a:r>
                        <a:rPr lang="en-GB" sz="1600" dirty="0">
                          <a:latin typeface="Arial" panose="020B0604020202020204" pitchFamily="34" charset="0"/>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sz="1600" dirty="0">
                          <a:latin typeface="Arial" panose="020B0604020202020204" pitchFamily="34" charset="0"/>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r>
                        <a:rPr lang="en-GB" sz="1600" dirty="0">
                          <a:latin typeface="Arial" panose="020B0604020202020204" pitchFamily="34" charset="0"/>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24000">
                <a:tc>
                  <a:txBody>
                    <a:bodyPr/>
                    <a:lstStyle/>
                    <a:p>
                      <a:r>
                        <a:rPr lang="en-GB" sz="1600" dirty="0">
                          <a:latin typeface="Arial" panose="020B0604020202020204" pitchFamily="34" charset="0"/>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981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ORDER BY</a:t>
            </a:r>
          </a:p>
        </p:txBody>
      </p:sp>
      <p:sp>
        <p:nvSpPr>
          <p:cNvPr id="3" name="Text Placeholder 2"/>
          <p:cNvSpPr>
            <a:spLocks noGrp="1"/>
          </p:cNvSpPr>
          <p:nvPr>
            <p:ph type="body" sz="quarter" idx="14"/>
          </p:nvPr>
        </p:nvSpPr>
        <p:spPr/>
        <p:txBody>
          <a:bodyPr/>
          <a:lstStyle/>
          <a:p>
            <a:r>
              <a:rPr lang="en-GB" dirty="0"/>
              <a:t>You can sort the results of an SQL query in ascending or descending sequence</a:t>
            </a:r>
          </a:p>
          <a:p>
            <a:r>
              <a:rPr lang="en-GB" dirty="0"/>
              <a:t>To order in descending sequence, specify </a:t>
            </a:r>
            <a:r>
              <a:rPr lang="en-GB" dirty="0">
                <a:solidFill>
                  <a:srgbClr val="D68328"/>
                </a:solidFill>
              </a:rPr>
              <a:t>DESC</a:t>
            </a:r>
          </a:p>
          <a:p>
            <a:r>
              <a:rPr lang="en-GB" dirty="0"/>
              <a:t>Optionally, you can specify ASC (this is assumed if neither ASC or DESC is specified)</a:t>
            </a:r>
          </a:p>
          <a:p>
            <a:pPr marL="812800" lvl="1" indent="0">
              <a:spcBef>
                <a:spcPts val="600"/>
              </a:spcBef>
              <a:spcAft>
                <a:spcPts val="600"/>
              </a:spcAft>
              <a:buNone/>
            </a:pPr>
            <a:r>
              <a:rPr lang="en-GB" dirty="0"/>
              <a:t>SELECT </a:t>
            </a:r>
            <a:r>
              <a:rPr lang="en-GB" dirty="0" err="1"/>
              <a:t>productID</a:t>
            </a:r>
            <a:r>
              <a:rPr lang="en-GB" dirty="0"/>
              <a:t>, </a:t>
            </a:r>
            <a:r>
              <a:rPr lang="en-GB" dirty="0" err="1"/>
              <a:t>productName</a:t>
            </a:r>
            <a:r>
              <a:rPr lang="en-GB" dirty="0"/>
              <a:t>, subject, price</a:t>
            </a:r>
          </a:p>
          <a:p>
            <a:pPr marL="812800" lvl="1" indent="0">
              <a:spcAft>
                <a:spcPts val="600"/>
              </a:spcAft>
              <a:buNone/>
            </a:pPr>
            <a:r>
              <a:rPr lang="en-GB" dirty="0"/>
              <a:t>FROM </a:t>
            </a:r>
            <a:r>
              <a:rPr lang="en-GB" dirty="0" err="1"/>
              <a:t>tblProduct</a:t>
            </a:r>
            <a:endParaRPr lang="en-GB" dirty="0"/>
          </a:p>
          <a:p>
            <a:pPr marL="812800" lvl="1" indent="0">
              <a:spcAft>
                <a:spcPts val="600"/>
              </a:spcAft>
              <a:buNone/>
            </a:pPr>
            <a:r>
              <a:rPr lang="en-GB" dirty="0"/>
              <a:t>WHERE level = 4</a:t>
            </a:r>
          </a:p>
          <a:p>
            <a:pPr marL="812800" lvl="1" indent="0">
              <a:spcAft>
                <a:spcPts val="600"/>
              </a:spcAft>
              <a:buNone/>
            </a:pPr>
            <a:r>
              <a:rPr lang="en-GB" dirty="0"/>
              <a:t>ORDER BY price DESC, </a:t>
            </a:r>
            <a:r>
              <a:rPr lang="en-GB" dirty="0" err="1"/>
              <a:t>productName</a:t>
            </a:r>
            <a:r>
              <a:rPr lang="en-GB" dirty="0"/>
              <a:t> ASC</a:t>
            </a:r>
          </a:p>
          <a:p>
            <a:pPr lvl="1"/>
            <a:endParaRPr lang="en-GB" dirty="0">
              <a:solidFill>
                <a:srgbClr val="D68328"/>
              </a:solidFill>
            </a:endParaRPr>
          </a:p>
        </p:txBody>
      </p:sp>
    </p:spTree>
    <p:extLst>
      <p:ext uri="{BB962C8B-B14F-4D97-AF65-F5344CB8AC3E}">
        <p14:creationId xmlns:p14="http://schemas.microsoft.com/office/powerpoint/2010/main" val="295825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Using a wild card</a:t>
            </a:r>
            <a:endParaRPr lang="en-GB" dirty="0"/>
          </a:p>
        </p:txBody>
      </p:sp>
      <p:sp>
        <p:nvSpPr>
          <p:cNvPr id="3" name="Text Placeholder 2"/>
          <p:cNvSpPr>
            <a:spLocks noGrp="1"/>
          </p:cNvSpPr>
          <p:nvPr>
            <p:ph type="body" sz="quarter" idx="14"/>
          </p:nvPr>
        </p:nvSpPr>
        <p:spPr>
          <a:xfrm>
            <a:off x="724280" y="3779520"/>
            <a:ext cx="7797230" cy="2577737"/>
          </a:xfrm>
        </p:spPr>
        <p:txBody>
          <a:bodyPr/>
          <a:lstStyle/>
          <a:p>
            <a:pPr>
              <a:spcAft>
                <a:spcPts val="1200"/>
              </a:spcAft>
            </a:pPr>
            <a:r>
              <a:rPr lang="en-GB" dirty="0"/>
              <a:t>You can use a “wild card” * to mean “all” or “one or many characters”</a:t>
            </a:r>
          </a:p>
          <a:p>
            <a:pPr lvl="1">
              <a:spcAft>
                <a:spcPts val="600"/>
              </a:spcAft>
            </a:pPr>
            <a:r>
              <a:rPr lang="en-GB" dirty="0"/>
              <a:t>SELECT *</a:t>
            </a:r>
          </a:p>
          <a:p>
            <a:pPr lvl="1">
              <a:spcAft>
                <a:spcPts val="600"/>
              </a:spcAft>
            </a:pPr>
            <a:r>
              <a:rPr lang="en-GB" dirty="0"/>
              <a:t>FROM </a:t>
            </a:r>
            <a:r>
              <a:rPr lang="en-GB" dirty="0" err="1"/>
              <a:t>tblProduct</a:t>
            </a:r>
            <a:endParaRPr lang="en-GB" dirty="0"/>
          </a:p>
          <a:p>
            <a:pPr lvl="1">
              <a:spcAft>
                <a:spcPts val="600"/>
              </a:spcAft>
            </a:pPr>
            <a:r>
              <a:rPr lang="en-GB" dirty="0"/>
              <a:t>WHERE subject LIKE “Comp*”</a:t>
            </a:r>
          </a:p>
          <a:p>
            <a:r>
              <a:rPr lang="en-GB" dirty="0"/>
              <a:t>“LIKE” is used to search for a pattern</a:t>
            </a:r>
          </a:p>
        </p:txBody>
      </p:sp>
      <p:sp>
        <p:nvSpPr>
          <p:cNvPr id="8" name="TextBox 7"/>
          <p:cNvSpPr txBox="1"/>
          <p:nvPr/>
        </p:nvSpPr>
        <p:spPr>
          <a:xfrm>
            <a:off x="1290320" y="1529711"/>
            <a:ext cx="1955800" cy="338554"/>
          </a:xfrm>
          <a:prstGeom prst="rect">
            <a:avLst/>
          </a:prstGeom>
          <a:noFill/>
        </p:spPr>
        <p:txBody>
          <a:bodyPr wrap="square" rtlCol="0">
            <a:spAutoFit/>
          </a:bodyPr>
          <a:lstStyle/>
          <a:p>
            <a:r>
              <a:rPr lang="en-GB" sz="1600" b="1" dirty="0" err="1">
                <a:latin typeface="Arial" panose="020B0604020202020204" pitchFamily="34" charset="0"/>
                <a:cs typeface="Arial" panose="020B0604020202020204" pitchFamily="34" charset="0"/>
              </a:rPr>
              <a:t>tblProduct</a:t>
            </a:r>
            <a:endParaRPr lang="en-GB" sz="16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24329931"/>
              </p:ext>
            </p:extLst>
          </p:nvPr>
        </p:nvGraphicFramePr>
        <p:xfrm>
          <a:off x="1290320" y="1927179"/>
          <a:ext cx="6477000" cy="167640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tblGrid>
              <a:tr h="324000">
                <a:tc>
                  <a:txBody>
                    <a:bodyPr/>
                    <a:lstStyle/>
                    <a:p>
                      <a:r>
                        <a:rPr lang="en-GB" sz="1600" dirty="0" err="1">
                          <a:latin typeface="Arial" panose="020B0604020202020204" pitchFamily="34" charset="0"/>
                          <a:cs typeface="Arial" panose="020B0604020202020204" pitchFamily="34" charset="0"/>
                        </a:rPr>
                        <a:t>productID</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err="1">
                          <a:latin typeface="Arial" panose="020B0604020202020204" pitchFamily="34" charset="0"/>
                          <a:cs typeface="Arial" panose="020B0604020202020204" pitchFamily="34" charset="0"/>
                        </a:rPr>
                        <a:t>productName</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24000">
                <a:tc>
                  <a:txBody>
                    <a:bodyPr/>
                    <a:lstStyle/>
                    <a:p>
                      <a:r>
                        <a:rPr lang="en-GB" sz="1600" dirty="0">
                          <a:latin typeface="Arial" panose="020B0604020202020204" pitchFamily="34" charset="0"/>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r>
                        <a:rPr lang="en-GB" sz="1600" dirty="0">
                          <a:latin typeface="Arial" panose="020B0604020202020204" pitchFamily="34" charset="0"/>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24000">
                <a:tc>
                  <a:txBody>
                    <a:bodyPr/>
                    <a:lstStyle/>
                    <a:p>
                      <a:r>
                        <a:rPr lang="en-GB" sz="1600" dirty="0">
                          <a:latin typeface="Arial" panose="020B0604020202020204" pitchFamily="34" charset="0"/>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32400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p54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Hardware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Computing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£6.00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613129873"/>
                  </a:ext>
                </a:extLst>
              </a:tr>
            </a:tbl>
          </a:graphicData>
        </a:graphic>
      </p:graphicFrame>
    </p:spTree>
    <p:extLst>
      <p:ext uri="{BB962C8B-B14F-4D97-AF65-F5344CB8AC3E}">
        <p14:creationId xmlns:p14="http://schemas.microsoft.com/office/powerpoint/2010/main" val="169017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Operators in the WHERE clause</a:t>
            </a:r>
          </a:p>
        </p:txBody>
      </p:sp>
      <p:sp>
        <p:nvSpPr>
          <p:cNvPr id="3" name="Text Placeholder 2"/>
          <p:cNvSpPr>
            <a:spLocks noGrp="1"/>
          </p:cNvSpPr>
          <p:nvPr>
            <p:ph type="body" sz="quarter" idx="14"/>
          </p:nvPr>
        </p:nvSpPr>
        <p:spPr>
          <a:xfrm>
            <a:off x="724280" y="3607172"/>
            <a:ext cx="7797230" cy="2671002"/>
          </a:xfrm>
        </p:spPr>
        <p:txBody>
          <a:bodyPr/>
          <a:lstStyle/>
          <a:p>
            <a:pPr>
              <a:spcBef>
                <a:spcPts val="600"/>
              </a:spcBef>
            </a:pPr>
            <a:r>
              <a:rPr lang="en-GB" dirty="0"/>
              <a:t>You can also use the following in SQL queries:</a:t>
            </a:r>
          </a:p>
          <a:p>
            <a:pPr marL="266700" indent="0">
              <a:spcAft>
                <a:spcPts val="600"/>
              </a:spcAft>
              <a:buNone/>
            </a:pPr>
            <a:r>
              <a:rPr lang="en-GB" sz="2000" dirty="0">
                <a:solidFill>
                  <a:srgbClr val="D68328"/>
                </a:solidFill>
              </a:rPr>
              <a:t>BETWEEN	between an inclusive range</a:t>
            </a:r>
          </a:p>
          <a:p>
            <a:pPr marL="266700" indent="0">
              <a:spcAft>
                <a:spcPts val="600"/>
              </a:spcAft>
              <a:buNone/>
            </a:pPr>
            <a:r>
              <a:rPr lang="en-GB" sz="2000" dirty="0">
                <a:solidFill>
                  <a:srgbClr val="D68328"/>
                </a:solidFill>
              </a:rPr>
              <a:t>IN			specify multiple possible values for a column</a:t>
            </a:r>
          </a:p>
          <a:p>
            <a:pPr marL="266700" indent="0">
              <a:spcAft>
                <a:spcPts val="600"/>
              </a:spcAft>
              <a:buNone/>
            </a:pPr>
            <a:r>
              <a:rPr lang="en-GB" dirty="0"/>
              <a:t>For example:</a:t>
            </a:r>
          </a:p>
          <a:p>
            <a:pPr marL="266700" indent="0">
              <a:spcAft>
                <a:spcPts val="0"/>
              </a:spcAft>
              <a:buNone/>
            </a:pPr>
            <a:r>
              <a:rPr lang="en-GB" sz="2000" dirty="0">
                <a:solidFill>
                  <a:srgbClr val="D68328"/>
                </a:solidFill>
              </a:rPr>
              <a:t>SELECT * </a:t>
            </a:r>
          </a:p>
          <a:p>
            <a:pPr marL="266700" indent="0">
              <a:spcAft>
                <a:spcPts val="0"/>
              </a:spcAft>
              <a:buNone/>
            </a:pPr>
            <a:r>
              <a:rPr lang="en-GB" sz="2000" dirty="0">
                <a:solidFill>
                  <a:srgbClr val="D68328"/>
                </a:solidFill>
              </a:rPr>
              <a:t>FROM </a:t>
            </a:r>
            <a:r>
              <a:rPr lang="en-GB" sz="2000" dirty="0" err="1">
                <a:solidFill>
                  <a:srgbClr val="D68328"/>
                </a:solidFill>
              </a:rPr>
              <a:t>tblProduct</a:t>
            </a:r>
            <a:endParaRPr lang="en-GB" sz="2000" dirty="0">
              <a:solidFill>
                <a:srgbClr val="D68328"/>
              </a:solidFill>
            </a:endParaRPr>
          </a:p>
          <a:p>
            <a:pPr marL="266700" indent="0">
              <a:spcAft>
                <a:spcPts val="0"/>
              </a:spcAft>
              <a:buNone/>
            </a:pPr>
            <a:r>
              <a:rPr lang="en-GB" sz="2000" dirty="0">
                <a:solidFill>
                  <a:srgbClr val="D68328"/>
                </a:solidFill>
              </a:rPr>
              <a:t>WHERE price BETWEEN 5.00 AND 10.00</a:t>
            </a:r>
          </a:p>
        </p:txBody>
      </p:sp>
      <p:graphicFrame>
        <p:nvGraphicFramePr>
          <p:cNvPr id="8" name="Table 7"/>
          <p:cNvGraphicFramePr>
            <a:graphicFrameLocks noGrp="1"/>
          </p:cNvGraphicFramePr>
          <p:nvPr>
            <p:extLst>
              <p:ext uri="{D42A27DB-BD31-4B8C-83A1-F6EECF244321}">
                <p14:modId xmlns:p14="http://schemas.microsoft.com/office/powerpoint/2010/main" val="42358500"/>
              </p:ext>
            </p:extLst>
          </p:nvPr>
        </p:nvGraphicFramePr>
        <p:xfrm>
          <a:off x="1290320" y="1718173"/>
          <a:ext cx="6477000" cy="167640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tblGrid>
              <a:tr h="324000">
                <a:tc>
                  <a:txBody>
                    <a:bodyPr/>
                    <a:lstStyle/>
                    <a:p>
                      <a:r>
                        <a:rPr lang="en-GB" sz="1600" dirty="0" err="1">
                          <a:latin typeface="Arial" panose="020B0604020202020204" pitchFamily="34" charset="0"/>
                          <a:cs typeface="Arial" panose="020B0604020202020204" pitchFamily="34" charset="0"/>
                        </a:rPr>
                        <a:t>productID</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err="1">
                          <a:latin typeface="Arial" panose="020B0604020202020204" pitchFamily="34" charset="0"/>
                          <a:cs typeface="Arial" panose="020B0604020202020204" pitchFamily="34" charset="0"/>
                        </a:rPr>
                        <a:t>productName</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24000">
                <a:tc>
                  <a:txBody>
                    <a:bodyPr/>
                    <a:lstStyle/>
                    <a:p>
                      <a:r>
                        <a:rPr lang="en-GB" sz="1600" dirty="0">
                          <a:latin typeface="Arial" panose="020B0604020202020204" pitchFamily="34" charset="0"/>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r>
                        <a:rPr lang="en-GB" sz="1600" dirty="0">
                          <a:latin typeface="Arial" panose="020B0604020202020204" pitchFamily="34" charset="0"/>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24000">
                <a:tc>
                  <a:txBody>
                    <a:bodyPr/>
                    <a:lstStyle/>
                    <a:p>
                      <a:r>
                        <a:rPr lang="en-GB" sz="1600" dirty="0">
                          <a:latin typeface="Arial" panose="020B0604020202020204" pitchFamily="34" charset="0"/>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32400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p54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Hardware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Computing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£6.00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613129873"/>
                  </a:ext>
                </a:extLst>
              </a:tr>
            </a:tbl>
          </a:graphicData>
        </a:graphic>
      </p:graphicFrame>
    </p:spTree>
    <p:extLst>
      <p:ext uri="{BB962C8B-B14F-4D97-AF65-F5344CB8AC3E}">
        <p14:creationId xmlns:p14="http://schemas.microsoft.com/office/powerpoint/2010/main" val="376367133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04F89C-879A-4776-B929-38D14A489515}"/>
</file>

<file path=customXml/itemProps2.xml><?xml version="1.0" encoding="utf-8"?>
<ds:datastoreItem xmlns:ds="http://schemas.openxmlformats.org/officeDocument/2006/customXml" ds:itemID="{F7BB1BF0-711A-4604-A342-01E60D7E195A}"/>
</file>

<file path=customXml/itemProps3.xml><?xml version="1.0" encoding="utf-8"?>
<ds:datastoreItem xmlns:ds="http://schemas.openxmlformats.org/officeDocument/2006/customXml" ds:itemID="{D5447ED9-7FF6-4883-AF46-5DF3D96945C2}"/>
</file>

<file path=docProps/app.xml><?xml version="1.0" encoding="utf-8"?>
<Properties xmlns="http://schemas.openxmlformats.org/officeDocument/2006/extended-properties" xmlns:vt="http://schemas.openxmlformats.org/officeDocument/2006/docPropsVTypes">
  <Template>Unit 11</Template>
  <TotalTime>1849</TotalTime>
  <Words>880</Words>
  <Application>Microsoft Office PowerPoint</Application>
  <PresentationFormat>On-screen Show (4:3)</PresentationFormat>
  <Paragraphs>217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Museo 700</vt:lpstr>
      <vt:lpstr>Museo 500</vt:lpstr>
      <vt:lpstr>Arial</vt:lpstr>
      <vt:lpstr>Museo900-Regular</vt:lpstr>
      <vt:lpstr>Museo 100</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47</cp:revision>
  <dcterms:created xsi:type="dcterms:W3CDTF">2015-10-07T10:27:47Z</dcterms:created>
  <dcterms:modified xsi:type="dcterms:W3CDTF">2016-08-01T13:56:54Z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