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60" r:id="rId2"/>
    <p:sldId id="261" r:id="rId3"/>
    <p:sldId id="262" r:id="rId4"/>
    <p:sldId id="265" r:id="rId5"/>
    <p:sldId id="264" r:id="rId6"/>
    <p:sldId id="266" r:id="rId7"/>
    <p:sldId id="269" r:id="rId8"/>
    <p:sldId id="267" r:id="rId9"/>
    <p:sldId id="268" r:id="rId10"/>
    <p:sldId id="276" r:id="rId11"/>
    <p:sldId id="277" r:id="rId12"/>
    <p:sldId id="270" r:id="rId13"/>
    <p:sldId id="271" r:id="rId14"/>
    <p:sldId id="272" r:id="rId15"/>
    <p:sldId id="273" r:id="rId16"/>
    <p:sldId id="274" r:id="rId17"/>
    <p:sldId id="275" r:id="rId18"/>
    <p:sldId id="263" r:id="rId19"/>
    <p:sldId id="279" r:id="rId20"/>
    <p:sldId id="278"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Museo 700" panose="02000000000000000000" pitchFamily="2" charset="0"/>
      <p:bold r:id="rId27"/>
    </p:embeddedFont>
    <p:embeddedFont>
      <p:font typeface="Museo 500" panose="02000000000000000000" pitchFamily="2" charset="0"/>
      <p:regular r:id="rId28"/>
    </p:embeddedFont>
    <p:embeddedFont>
      <p:font typeface="Museo900-Regular" panose="02000000000000000000" pitchFamily="2" charset="0"/>
      <p:bold r:id="rId29"/>
    </p:embeddedFont>
    <p:embeddedFont>
      <p:font typeface="Museo 100" panose="02000000000000000000" pitchFamily="2" charset="0"/>
      <p:regular r:id="rId30"/>
    </p:embeddedFont>
    <p:embeddedFont>
      <p:font typeface="Museo 900" panose="02000000000000000000" pitchFamily="2" charset="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68328"/>
    <a:srgbClr val="0C4B7F"/>
    <a:srgbClr val="D7A764"/>
    <a:srgbClr val="223E7A"/>
    <a:srgbClr val="B9D769"/>
    <a:srgbClr val="70BC22"/>
    <a:srgbClr val="F68D21"/>
    <a:srgbClr val="636466"/>
    <a:srgbClr val="6463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09" d="100"/>
          <a:sy n="109" d="100"/>
        </p:scale>
        <p:origin x="1128"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00" d="100"/>
        <a:sy n="100" d="100"/>
      </p:scale>
      <p:origin x="0" y="-6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01/08/2016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05035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A76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Systematic approach to problem solving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1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Logo Unit 1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Systematic approach to problem solving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Unit 11.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Systematic approach to problem solving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a:p>
            <a:pPr>
              <a:spcBef>
                <a:spcPts val="288"/>
              </a:spcBef>
            </a:pP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8" name="Picture 7" descr="Unit 1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Systematic approach to problem solving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9" name="Picture 8" descr="Logo Unit 11.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Systematic approach to problem solving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11404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Systematic approach to problem solving</a:t>
            </a:r>
            <a:endParaRPr lang="en-US" dirty="0">
              <a:latin typeface="Museo 100" panose="02000000000000000000" pitchFamily="50" charset="0"/>
            </a:endParaRPr>
          </a:p>
          <a:p>
            <a:pPr lvl="1"/>
            <a:r>
              <a:rPr lang="en-US" sz="2000" dirty="0">
                <a:latin typeface="Museo 100" panose="02000000000000000000" pitchFamily="50" charset="0"/>
              </a:rPr>
              <a:t>Unit 11</a:t>
            </a:r>
          </a:p>
          <a:p>
            <a:pPr lvl="1"/>
            <a:r>
              <a:rPr lang="en-US" sz="2000" dirty="0">
                <a:latin typeface="Museo 100" panose="02000000000000000000" pitchFamily="50" charset="0"/>
              </a:rPr>
              <a:t>Databases and software development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1026" name="Picture 2" descr="C:\Users\Rob\AppData\Roaming\PixelMetrics\CaptureWiz\Temp\15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7862" y="906233"/>
            <a:ext cx="3759875" cy="595176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Application of iterative design</a:t>
            </a:r>
          </a:p>
        </p:txBody>
      </p:sp>
      <p:sp>
        <p:nvSpPr>
          <p:cNvPr id="3" name="Text Placeholder 2"/>
          <p:cNvSpPr>
            <a:spLocks noGrp="1"/>
          </p:cNvSpPr>
          <p:nvPr>
            <p:ph type="body" sz="quarter" idx="14"/>
          </p:nvPr>
        </p:nvSpPr>
        <p:spPr>
          <a:xfrm>
            <a:off x="724280" y="1704179"/>
            <a:ext cx="5788663" cy="3453607"/>
          </a:xfrm>
        </p:spPr>
        <p:txBody>
          <a:bodyPr/>
          <a:lstStyle/>
          <a:p>
            <a:r>
              <a:rPr lang="en-GB" dirty="0"/>
              <a:t>How might the choreography for backing dancers in a music video apply an iterative design approach? </a:t>
            </a:r>
          </a:p>
        </p:txBody>
      </p:sp>
      <p:pic>
        <p:nvPicPr>
          <p:cNvPr id="8" name="Picture 2" descr="C:\Users\Rob\AppData\Roaming\PixelMetrics\CaptureWiz\Temp\3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267" y="3273969"/>
            <a:ext cx="4644945" cy="156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59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Modelling data requirements</a:t>
            </a:r>
          </a:p>
        </p:txBody>
      </p:sp>
      <p:sp>
        <p:nvSpPr>
          <p:cNvPr id="3" name="Text Placeholder 2"/>
          <p:cNvSpPr>
            <a:spLocks noGrp="1"/>
          </p:cNvSpPr>
          <p:nvPr>
            <p:ph type="body" sz="quarter" idx="14"/>
          </p:nvPr>
        </p:nvSpPr>
        <p:spPr>
          <a:xfrm>
            <a:off x="724280" y="1704179"/>
            <a:ext cx="7797230" cy="4239421"/>
          </a:xfrm>
        </p:spPr>
        <p:txBody>
          <a:bodyPr/>
          <a:lstStyle/>
          <a:p>
            <a:r>
              <a:rPr lang="en-GB" dirty="0"/>
              <a:t>The data required of a new system needs to be organised and related in such a way that it represents the real world as closely as possible</a:t>
            </a:r>
          </a:p>
          <a:p>
            <a:r>
              <a:rPr lang="en-GB" dirty="0"/>
              <a:t>This is often done through entity relationship modelling, OOP inheritances or by using graphs</a:t>
            </a:r>
          </a:p>
          <a:p>
            <a:pPr lvl="1"/>
            <a:r>
              <a:rPr lang="en-GB" dirty="0"/>
              <a:t>How might the relationships between colleagues in a school be represented?</a:t>
            </a:r>
          </a:p>
          <a:p>
            <a:pPr lvl="1"/>
            <a:r>
              <a:rPr lang="en-GB" dirty="0"/>
              <a:t>Is it strictly hierarchical?</a:t>
            </a:r>
          </a:p>
        </p:txBody>
      </p:sp>
    </p:spTree>
    <p:extLst>
      <p:ext uri="{BB962C8B-B14F-4D97-AF65-F5344CB8AC3E}">
        <p14:creationId xmlns:p14="http://schemas.microsoft.com/office/powerpoint/2010/main" val="56377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Design</a:t>
            </a:r>
          </a:p>
        </p:txBody>
      </p:sp>
      <p:sp>
        <p:nvSpPr>
          <p:cNvPr id="3" name="Text Placeholder 2"/>
          <p:cNvSpPr>
            <a:spLocks noGrp="1"/>
          </p:cNvSpPr>
          <p:nvPr>
            <p:ph type="body" sz="quarter" idx="14"/>
          </p:nvPr>
        </p:nvSpPr>
        <p:spPr/>
        <p:txBody>
          <a:bodyPr/>
          <a:lstStyle/>
          <a:p>
            <a:r>
              <a:rPr lang="en-GB" dirty="0"/>
              <a:t>A modular structure is designed </a:t>
            </a:r>
          </a:p>
          <a:p>
            <a:r>
              <a:rPr lang="en-GB" dirty="0"/>
              <a:t>Data structures are decided upon</a:t>
            </a:r>
          </a:p>
          <a:p>
            <a:r>
              <a:rPr lang="en-GB" dirty="0"/>
              <a:t>The user interface is designed</a:t>
            </a:r>
          </a:p>
          <a:p>
            <a:r>
              <a:rPr lang="en-GB" dirty="0"/>
              <a:t>Algorithms are designed</a:t>
            </a:r>
          </a:p>
          <a:p>
            <a:pPr lvl="1"/>
            <a:r>
              <a:rPr lang="en-GB" dirty="0"/>
              <a:t>How would prototyping be useful at this stage?</a:t>
            </a:r>
          </a:p>
          <a:p>
            <a:pPr lvl="1"/>
            <a:r>
              <a:rPr lang="en-GB" dirty="0"/>
              <a:t>What form might a prototype take?</a:t>
            </a:r>
          </a:p>
          <a:p>
            <a:pPr lvl="1"/>
            <a:r>
              <a:rPr lang="en-GB"/>
              <a:t>What functionality</a:t>
            </a:r>
            <a:r>
              <a:rPr lang="en-GB" dirty="0"/>
              <a:t>, if any, might it have?</a:t>
            </a:r>
          </a:p>
        </p:txBody>
      </p:sp>
    </p:spTree>
    <p:extLst>
      <p:ext uri="{BB962C8B-B14F-4D97-AF65-F5344CB8AC3E}">
        <p14:creationId xmlns:p14="http://schemas.microsoft.com/office/powerpoint/2010/main" val="357109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Prototyping the design</a:t>
            </a:r>
          </a:p>
        </p:txBody>
      </p:sp>
      <p:sp>
        <p:nvSpPr>
          <p:cNvPr id="3" name="Text Placeholder 2"/>
          <p:cNvSpPr>
            <a:spLocks noGrp="1"/>
          </p:cNvSpPr>
          <p:nvPr>
            <p:ph type="body" sz="quarter" idx="14"/>
          </p:nvPr>
        </p:nvSpPr>
        <p:spPr/>
        <p:txBody>
          <a:bodyPr/>
          <a:lstStyle/>
          <a:p>
            <a:r>
              <a:rPr lang="en-GB" dirty="0"/>
              <a:t>Prototyping is very useful at the design stage</a:t>
            </a:r>
          </a:p>
          <a:p>
            <a:r>
              <a:rPr lang="en-GB" dirty="0"/>
              <a:t>The user may be able to see, for example, what a proposed website will look like, and discuss with the designer what improvements could be made</a:t>
            </a:r>
          </a:p>
          <a:p>
            <a:pPr lvl="1"/>
            <a:r>
              <a:rPr lang="en-GB" dirty="0"/>
              <a:t>An iterative, incremental approach works well!</a:t>
            </a:r>
          </a:p>
        </p:txBody>
      </p:sp>
    </p:spTree>
    <p:extLst>
      <p:ext uri="{BB962C8B-B14F-4D97-AF65-F5344CB8AC3E}">
        <p14:creationId xmlns:p14="http://schemas.microsoft.com/office/powerpoint/2010/main" val="201673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3544"/>
            <a:ext cx="9144000" cy="6223248"/>
            <a:chOff x="0" y="643544"/>
            <a:chExt cx="9144000" cy="6223248"/>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544"/>
              <a:ext cx="9144000" cy="6223248"/>
            </a:xfrm>
            <a:prstGeom prst="rect">
              <a:avLst/>
            </a:prstGeom>
          </p:spPr>
        </p:pic>
        <p:pic>
          <p:nvPicPr>
            <p:cNvPr id="6" name="Picture 5" descr="Logo Unit 11.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grpSp>
      <p:sp>
        <p:nvSpPr>
          <p:cNvPr id="2" name="Text Placeholder 1"/>
          <p:cNvSpPr>
            <a:spLocks noGrp="1"/>
          </p:cNvSpPr>
          <p:nvPr>
            <p:ph type="body" sz="quarter" idx="13"/>
          </p:nvPr>
        </p:nvSpPr>
        <p:spPr>
          <a:xfrm>
            <a:off x="724280" y="906233"/>
            <a:ext cx="5729529" cy="670772"/>
          </a:xfrm>
        </p:spPr>
        <p:txBody>
          <a:bodyPr/>
          <a:lstStyle/>
          <a:p>
            <a:r>
              <a:rPr lang="en-GB" dirty="0"/>
              <a:t>Getting it right…</a:t>
            </a:r>
          </a:p>
        </p:txBody>
      </p:sp>
      <p:sp>
        <p:nvSpPr>
          <p:cNvPr id="3" name="Text Placeholder 2"/>
          <p:cNvSpPr>
            <a:spLocks noGrp="1"/>
          </p:cNvSpPr>
          <p:nvPr>
            <p:ph type="body" sz="quarter" idx="14"/>
          </p:nvPr>
        </p:nvSpPr>
        <p:spPr>
          <a:xfrm>
            <a:off x="724280" y="1704179"/>
            <a:ext cx="7796868" cy="3490673"/>
          </a:xfrm>
        </p:spPr>
        <p:txBody>
          <a:bodyPr/>
          <a:lstStyle/>
          <a:p>
            <a:r>
              <a:rPr lang="en-GB"/>
              <a:t>Is </a:t>
            </a:r>
            <a:r>
              <a:rPr lang="en-GB" dirty="0"/>
              <a:t>this what the user had in mind?</a:t>
            </a:r>
          </a:p>
          <a:p>
            <a:r>
              <a:rPr lang="en-GB" dirty="0"/>
              <a:t>Or is it back to </a:t>
            </a:r>
            <a:r>
              <a:rPr lang="en-GB"/>
              <a:t>the </a:t>
            </a:r>
            <a:br>
              <a:rPr lang="en-GB"/>
            </a:br>
            <a:r>
              <a:rPr lang="en-GB"/>
              <a:t>drawing </a:t>
            </a:r>
            <a:r>
              <a:rPr lang="en-GB" dirty="0"/>
              <a:t>board?</a:t>
            </a:r>
          </a:p>
          <a:p>
            <a:pPr marL="0" indent="0">
              <a:buNone/>
            </a:pPr>
            <a:endParaRPr lang="en-GB" dirty="0"/>
          </a:p>
        </p:txBody>
      </p:sp>
    </p:spTree>
    <p:extLst>
      <p:ext uri="{BB962C8B-B14F-4D97-AF65-F5344CB8AC3E}">
        <p14:creationId xmlns:p14="http://schemas.microsoft.com/office/powerpoint/2010/main" val="265015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Implementation</a:t>
            </a:r>
          </a:p>
        </p:txBody>
      </p:sp>
      <p:sp>
        <p:nvSpPr>
          <p:cNvPr id="3" name="Text Placeholder 2"/>
          <p:cNvSpPr>
            <a:spLocks noGrp="1"/>
          </p:cNvSpPr>
          <p:nvPr>
            <p:ph type="body" sz="quarter" idx="14"/>
          </p:nvPr>
        </p:nvSpPr>
        <p:spPr/>
        <p:txBody>
          <a:bodyPr/>
          <a:lstStyle/>
          <a:p>
            <a:r>
              <a:rPr lang="en-GB" dirty="0"/>
              <a:t>This stage involves coding the programs</a:t>
            </a:r>
          </a:p>
          <a:p>
            <a:r>
              <a:rPr lang="en-GB" dirty="0"/>
              <a:t>User feedback will probably necessitate changes at this stage, so the systems developer and programmers  have to be responsive and flexible</a:t>
            </a:r>
          </a:p>
          <a:p>
            <a:endParaRPr lang="en-GB" dirty="0"/>
          </a:p>
        </p:txBody>
      </p:sp>
    </p:spTree>
    <p:extLst>
      <p:ext uri="{BB962C8B-B14F-4D97-AF65-F5344CB8AC3E}">
        <p14:creationId xmlns:p14="http://schemas.microsoft.com/office/powerpoint/2010/main" val="15732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Testing</a:t>
            </a:r>
          </a:p>
        </p:txBody>
      </p:sp>
      <p:sp>
        <p:nvSpPr>
          <p:cNvPr id="3" name="Text Placeholder 2"/>
          <p:cNvSpPr>
            <a:spLocks noGrp="1"/>
          </p:cNvSpPr>
          <p:nvPr>
            <p:ph type="body" sz="quarter" idx="14"/>
          </p:nvPr>
        </p:nvSpPr>
        <p:spPr>
          <a:xfrm>
            <a:off x="724280" y="1704179"/>
            <a:ext cx="7797230" cy="4338812"/>
          </a:xfrm>
        </p:spPr>
        <p:txBody>
          <a:bodyPr/>
          <a:lstStyle/>
          <a:p>
            <a:r>
              <a:rPr lang="en-GB" dirty="0"/>
              <a:t>Different types of testing include:</a:t>
            </a:r>
          </a:p>
          <a:p>
            <a:pPr lvl="1"/>
            <a:r>
              <a:rPr lang="en-GB" dirty="0"/>
              <a:t>module testing </a:t>
            </a:r>
          </a:p>
          <a:p>
            <a:pPr lvl="1"/>
            <a:r>
              <a:rPr lang="en-GB" dirty="0"/>
              <a:t>system testing</a:t>
            </a:r>
          </a:p>
          <a:p>
            <a:pPr lvl="1"/>
            <a:r>
              <a:rPr lang="en-GB" dirty="0"/>
              <a:t>acceptance testing </a:t>
            </a:r>
          </a:p>
          <a:p>
            <a:r>
              <a:rPr lang="en-GB" dirty="0"/>
              <a:t>Testing takes place using normal, boundary, and erroneous data</a:t>
            </a:r>
          </a:p>
          <a:p>
            <a:r>
              <a:rPr lang="en-GB" dirty="0"/>
              <a:t>Acceptance testing is undertaken with or by the user of the system in the environment in which the system will be used, with realistic volumes of data</a:t>
            </a:r>
          </a:p>
        </p:txBody>
      </p:sp>
    </p:spTree>
    <p:extLst>
      <p:ext uri="{BB962C8B-B14F-4D97-AF65-F5344CB8AC3E}">
        <p14:creationId xmlns:p14="http://schemas.microsoft.com/office/powerpoint/2010/main" val="318251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Evaluation</a:t>
            </a:r>
          </a:p>
        </p:txBody>
      </p:sp>
      <p:sp>
        <p:nvSpPr>
          <p:cNvPr id="3" name="Text Placeholder 2"/>
          <p:cNvSpPr>
            <a:spLocks noGrp="1"/>
          </p:cNvSpPr>
          <p:nvPr>
            <p:ph type="body" sz="quarter" idx="14"/>
          </p:nvPr>
        </p:nvSpPr>
        <p:spPr/>
        <p:txBody>
          <a:bodyPr/>
          <a:lstStyle/>
          <a:p>
            <a:r>
              <a:rPr lang="en-GB" dirty="0"/>
              <a:t>This may take place over a period of months</a:t>
            </a:r>
          </a:p>
          <a:p>
            <a:r>
              <a:rPr lang="en-GB" dirty="0"/>
              <a:t>It allows users to evaluate the system on the basis of effectiveness, usability and maintainability</a:t>
            </a:r>
          </a:p>
          <a:p>
            <a:pPr lvl="1"/>
            <a:r>
              <a:rPr lang="en-GB" dirty="0"/>
              <a:t>Actual performance is compared with expected performance</a:t>
            </a:r>
          </a:p>
          <a:p>
            <a:pPr lvl="1"/>
            <a:r>
              <a:rPr lang="en-GB" dirty="0"/>
              <a:t>Unexpected benefits and problems may come to light</a:t>
            </a:r>
          </a:p>
          <a:p>
            <a:pPr lvl="1"/>
            <a:r>
              <a:rPr lang="en-GB" dirty="0"/>
              <a:t>Errors or omissions in the system may be discovered and corrected</a:t>
            </a:r>
          </a:p>
        </p:txBody>
      </p:sp>
    </p:spTree>
    <p:extLst>
      <p:ext uri="{BB962C8B-B14F-4D97-AF65-F5344CB8AC3E}">
        <p14:creationId xmlns:p14="http://schemas.microsoft.com/office/powerpoint/2010/main" val="1116489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Try the tasks on the worksheet</a:t>
            </a:r>
          </a:p>
        </p:txBody>
      </p:sp>
    </p:spTree>
    <p:extLst>
      <p:ext uri="{BB962C8B-B14F-4D97-AF65-F5344CB8AC3E}">
        <p14:creationId xmlns:p14="http://schemas.microsoft.com/office/powerpoint/2010/main" val="150288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014450"/>
          </a:xfrm>
        </p:spPr>
        <p:txBody>
          <a:bodyPr/>
          <a:lstStyle/>
          <a:p>
            <a:r>
              <a:rPr lang="en-GB" dirty="0"/>
              <a:t>The traditional “Systems Life Cycle” approach is no longer considered the best approach to systems development</a:t>
            </a:r>
          </a:p>
          <a:p>
            <a:r>
              <a:rPr lang="en-GB" dirty="0"/>
              <a:t>Prototyping and the “Agile” approach is more flexible and better suited to modern computer systems</a:t>
            </a:r>
          </a:p>
          <a:p>
            <a:r>
              <a:rPr lang="en-GB" dirty="0"/>
              <a:t>User involvement is considered key to success</a:t>
            </a:r>
          </a:p>
          <a:p>
            <a:r>
              <a:rPr lang="en-GB" dirty="0"/>
              <a:t>Be sure you can describe these approaches and their advantages and disadvantages!</a:t>
            </a:r>
          </a:p>
        </p:txBody>
      </p:sp>
    </p:spTree>
    <p:extLst>
      <p:ext uri="{BB962C8B-B14F-4D97-AF65-F5344CB8AC3E}">
        <p14:creationId xmlns:p14="http://schemas.microsoft.com/office/powerpoint/2010/main" val="238876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Describe aspects of software development</a:t>
            </a:r>
          </a:p>
          <a:p>
            <a:pPr lvl="0"/>
            <a:r>
              <a:rPr lang="en-GB" dirty="0"/>
              <a:t>Explain the prototyping/agile approach that may be used in the analysis, design and implementation of a system</a:t>
            </a:r>
          </a:p>
          <a:p>
            <a:pPr lvl="0"/>
            <a:r>
              <a:rPr lang="en-GB" dirty="0"/>
              <a:t>Understand what is meant by data modelling</a:t>
            </a:r>
          </a:p>
          <a:p>
            <a:pPr lvl="0"/>
            <a:r>
              <a:rPr lang="en-GB" dirty="0"/>
              <a:t>Know the criteria for evaluating a computer system </a:t>
            </a:r>
          </a:p>
        </p:txBody>
      </p:sp>
      <p:sp>
        <p:nvSpPr>
          <p:cNvPr id="4" name="Text Placeholder 3"/>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309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89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Software development</a:t>
            </a:r>
          </a:p>
        </p:txBody>
      </p:sp>
      <p:sp>
        <p:nvSpPr>
          <p:cNvPr id="5" name="Text Placeholder 4"/>
          <p:cNvSpPr>
            <a:spLocks noGrp="1"/>
          </p:cNvSpPr>
          <p:nvPr>
            <p:ph type="body" sz="quarter" idx="14"/>
          </p:nvPr>
        </p:nvSpPr>
        <p:spPr/>
        <p:txBody>
          <a:bodyPr/>
          <a:lstStyle/>
          <a:p>
            <a:r>
              <a:rPr lang="en-GB" dirty="0"/>
              <a:t>Before a problem can be solved, it must be defined</a:t>
            </a:r>
          </a:p>
          <a:p>
            <a:r>
              <a:rPr lang="en-GB" dirty="0"/>
              <a:t>An analyst will ask questions about:</a:t>
            </a:r>
          </a:p>
          <a:p>
            <a:pPr lvl="1"/>
            <a:r>
              <a:rPr lang="en-GB" dirty="0"/>
              <a:t>the </a:t>
            </a:r>
            <a:r>
              <a:rPr lang="en-GB" b="1" dirty="0"/>
              <a:t>data</a:t>
            </a:r>
            <a:r>
              <a:rPr lang="en-GB" dirty="0"/>
              <a:t> – origin, uses, volume, characteristics</a:t>
            </a:r>
          </a:p>
          <a:p>
            <a:pPr lvl="1"/>
            <a:r>
              <a:rPr lang="en-GB" dirty="0"/>
              <a:t>the </a:t>
            </a:r>
            <a:r>
              <a:rPr lang="en-GB" b="1" dirty="0"/>
              <a:t>procedures</a:t>
            </a:r>
            <a:r>
              <a:rPr lang="en-GB" dirty="0"/>
              <a:t> – what is done, where, when and how</a:t>
            </a:r>
          </a:p>
          <a:p>
            <a:pPr lvl="1"/>
            <a:r>
              <a:rPr lang="en-GB" dirty="0"/>
              <a:t>the </a:t>
            </a:r>
            <a:r>
              <a:rPr lang="en-GB" b="1" dirty="0"/>
              <a:t>future</a:t>
            </a:r>
            <a:r>
              <a:rPr lang="en-GB" dirty="0"/>
              <a:t> – development or expansion plans</a:t>
            </a:r>
          </a:p>
          <a:p>
            <a:pPr lvl="1"/>
            <a:r>
              <a:rPr lang="en-GB" dirty="0"/>
              <a:t>any </a:t>
            </a:r>
            <a:r>
              <a:rPr lang="en-GB" b="1" dirty="0"/>
              <a:t>problems</a:t>
            </a:r>
            <a:r>
              <a:rPr lang="en-GB" dirty="0"/>
              <a:t> with the existing systems</a:t>
            </a:r>
          </a:p>
        </p:txBody>
      </p:sp>
    </p:spTree>
    <p:extLst>
      <p:ext uri="{BB962C8B-B14F-4D97-AF65-F5344CB8AC3E}">
        <p14:creationId xmlns:p14="http://schemas.microsoft.com/office/powerpoint/2010/main" val="146298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Traditional approach</a:t>
            </a:r>
            <a:endParaRPr lang="en-GB" dirty="0"/>
          </a:p>
        </p:txBody>
      </p:sp>
      <p:sp>
        <p:nvSpPr>
          <p:cNvPr id="3" name="Text Placeholder 2"/>
          <p:cNvSpPr>
            <a:spLocks noGrp="1"/>
          </p:cNvSpPr>
          <p:nvPr>
            <p:ph type="body" sz="quarter" idx="14"/>
          </p:nvPr>
        </p:nvSpPr>
        <p:spPr/>
        <p:txBody>
          <a:bodyPr/>
          <a:lstStyle/>
          <a:p>
            <a:r>
              <a:rPr lang="en-GB" dirty="0"/>
              <a:t>In the “System Life Cycle” approach, each stage had to be completed before the next one could begin</a:t>
            </a:r>
          </a:p>
          <a:p>
            <a:endParaRPr lang="en-GB" dirty="0"/>
          </a:p>
          <a:p>
            <a:endParaRPr lang="en-GB" dirty="0"/>
          </a:p>
          <a:p>
            <a:endParaRPr lang="en-GB" dirty="0"/>
          </a:p>
          <a:p>
            <a:endParaRPr lang="en-GB" dirty="0"/>
          </a:p>
          <a:p>
            <a:endParaRPr lang="en-GB" dirty="0"/>
          </a:p>
          <a:p>
            <a:pPr lvl="1"/>
            <a:r>
              <a:rPr lang="en-GB" dirty="0"/>
              <a:t>Often after a few years, the whole cycle started again as the system became out-of-date and technology developed</a:t>
            </a:r>
          </a:p>
        </p:txBody>
      </p:sp>
      <p:pic>
        <p:nvPicPr>
          <p:cNvPr id="2050" name="Picture 2" descr="C:\Users\Rob\AppData\Roaming\PixelMetrics\CaptureWiz\Temp\2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32536" y="2644192"/>
            <a:ext cx="3780716" cy="265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95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Agile approach</a:t>
            </a:r>
            <a:endParaRPr lang="en-GB" dirty="0"/>
          </a:p>
        </p:txBody>
      </p:sp>
      <p:sp>
        <p:nvSpPr>
          <p:cNvPr id="3" name="Text Placeholder 2"/>
          <p:cNvSpPr>
            <a:spLocks noGrp="1"/>
          </p:cNvSpPr>
          <p:nvPr>
            <p:ph type="body" sz="quarter" idx="14"/>
          </p:nvPr>
        </p:nvSpPr>
        <p:spPr/>
        <p:txBody>
          <a:bodyPr/>
          <a:lstStyle/>
          <a:p>
            <a:r>
              <a:rPr lang="en-GB" dirty="0"/>
              <a:t>A more modern and flexible approach is to get constant feedback from the user throughout the development of a new system</a:t>
            </a:r>
          </a:p>
          <a:p>
            <a:r>
              <a:rPr lang="en-GB" dirty="0"/>
              <a:t>Adjustments can be made at every stage</a:t>
            </a:r>
          </a:p>
          <a:p>
            <a:pPr lvl="1"/>
            <a:r>
              <a:rPr lang="en-GB" dirty="0"/>
              <a:t>Why might this be a better approach? </a:t>
            </a:r>
          </a:p>
        </p:txBody>
      </p:sp>
    </p:spTree>
    <p:extLst>
      <p:ext uri="{BB962C8B-B14F-4D97-AF65-F5344CB8AC3E}">
        <p14:creationId xmlns:p14="http://schemas.microsoft.com/office/powerpoint/2010/main" val="205144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Advantages of the Agile approach</a:t>
            </a:r>
          </a:p>
        </p:txBody>
      </p:sp>
      <p:sp>
        <p:nvSpPr>
          <p:cNvPr id="3" name="Text Placeholder 2"/>
          <p:cNvSpPr>
            <a:spLocks noGrp="1"/>
          </p:cNvSpPr>
          <p:nvPr>
            <p:ph type="body" sz="quarter" idx="14"/>
          </p:nvPr>
        </p:nvSpPr>
        <p:spPr>
          <a:xfrm>
            <a:off x="724280" y="2159726"/>
            <a:ext cx="7797230" cy="3657978"/>
          </a:xfrm>
        </p:spPr>
        <p:txBody>
          <a:bodyPr/>
          <a:lstStyle/>
          <a:p>
            <a:r>
              <a:rPr lang="en-GB" dirty="0"/>
              <a:t>Often the user is not sure what is possible, so cannot clearly define requirements</a:t>
            </a:r>
          </a:p>
          <a:p>
            <a:r>
              <a:rPr lang="en-GB" dirty="0"/>
              <a:t>Sometimes the analyst may misunderstand the user’s requirements or wishes</a:t>
            </a:r>
          </a:p>
          <a:p>
            <a:r>
              <a:rPr lang="en-GB" dirty="0"/>
              <a:t>It is much easier to say what is wrong with a prototype version than to express in advance exactly what you are expecting</a:t>
            </a:r>
          </a:p>
          <a:p>
            <a:r>
              <a:rPr lang="en-GB" dirty="0"/>
              <a:t>It is expensive and time-consuming to make changes to a finished product</a:t>
            </a:r>
          </a:p>
        </p:txBody>
      </p:sp>
    </p:spTree>
    <p:extLst>
      <p:ext uri="{BB962C8B-B14F-4D97-AF65-F5344CB8AC3E}">
        <p14:creationId xmlns:p14="http://schemas.microsoft.com/office/powerpoint/2010/main" val="351203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4030"/>
            <a:ext cx="9144001" cy="6203969"/>
          </a:xfrm>
          <a:prstGeom prst="rect">
            <a:avLst/>
          </a:prstGeom>
        </p:spPr>
      </p:pic>
      <p:sp>
        <p:nvSpPr>
          <p:cNvPr id="2" name="Text Placeholder 1"/>
          <p:cNvSpPr>
            <a:spLocks noGrp="1"/>
          </p:cNvSpPr>
          <p:nvPr>
            <p:ph type="body" sz="quarter" idx="13"/>
          </p:nvPr>
        </p:nvSpPr>
        <p:spPr>
          <a:xfrm>
            <a:off x="724280" y="3341702"/>
            <a:ext cx="7816470" cy="469907"/>
          </a:xfrm>
        </p:spPr>
        <p:txBody>
          <a:bodyPr/>
          <a:lstStyle/>
          <a:p>
            <a:r>
              <a:rPr lang="en-GB"/>
              <a:t>Establishing requirements</a:t>
            </a:r>
            <a:endParaRPr lang="en-GB" dirty="0"/>
          </a:p>
        </p:txBody>
      </p:sp>
      <p:sp>
        <p:nvSpPr>
          <p:cNvPr id="3" name="Text Placeholder 2"/>
          <p:cNvSpPr>
            <a:spLocks noGrp="1"/>
          </p:cNvSpPr>
          <p:nvPr>
            <p:ph type="body" sz="quarter" idx="14"/>
          </p:nvPr>
        </p:nvSpPr>
        <p:spPr>
          <a:xfrm>
            <a:off x="724280" y="4086897"/>
            <a:ext cx="7797230" cy="2419414"/>
          </a:xfrm>
        </p:spPr>
        <p:txBody>
          <a:bodyPr/>
          <a:lstStyle/>
          <a:p>
            <a:r>
              <a:rPr lang="en-GB"/>
              <a:t>The analyst must try to find out exactly what the user or users want in a new system</a:t>
            </a:r>
          </a:p>
          <a:p>
            <a:pPr lvl="1">
              <a:spcAft>
                <a:spcPts val="600"/>
              </a:spcAft>
            </a:pPr>
            <a:r>
              <a:rPr lang="en-GB"/>
              <a:t>This may involve interviewing users, observing the current system, and examining documentation</a:t>
            </a:r>
          </a:p>
          <a:p>
            <a:pPr lvl="1">
              <a:spcAft>
                <a:spcPts val="600"/>
              </a:spcAft>
            </a:pPr>
            <a:r>
              <a:rPr lang="en-GB"/>
              <a:t>Using an “agile” approach, the process of clarifying requirements may involve building a prototype</a:t>
            </a:r>
            <a:endParaRPr lang="en-GB" dirty="0"/>
          </a:p>
        </p:txBody>
      </p:sp>
    </p:spTree>
    <p:extLst>
      <p:ext uri="{BB962C8B-B14F-4D97-AF65-F5344CB8AC3E}">
        <p14:creationId xmlns:p14="http://schemas.microsoft.com/office/powerpoint/2010/main" val="125029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Prototyping – an iterative approach</a:t>
            </a:r>
            <a:endParaRPr lang="en-GB" dirty="0"/>
          </a:p>
        </p:txBody>
      </p:sp>
      <p:sp>
        <p:nvSpPr>
          <p:cNvPr id="3" name="Text Placeholder 2"/>
          <p:cNvSpPr>
            <a:spLocks noGrp="1"/>
          </p:cNvSpPr>
          <p:nvPr>
            <p:ph type="body" sz="quarter" idx="14"/>
          </p:nvPr>
        </p:nvSpPr>
        <p:spPr>
          <a:xfrm>
            <a:off x="724280" y="2246811"/>
            <a:ext cx="7797230" cy="2910975"/>
          </a:xfrm>
        </p:spPr>
        <p:txBody>
          <a:bodyPr/>
          <a:lstStyle/>
          <a:p>
            <a:r>
              <a:rPr lang="en-GB" dirty="0"/>
              <a:t>At each stage, a prototype is built or developed, </a:t>
            </a:r>
            <a:br>
              <a:rPr lang="en-GB" dirty="0"/>
            </a:br>
            <a:r>
              <a:rPr lang="en-GB" dirty="0"/>
              <a:t>with user participation</a:t>
            </a:r>
          </a:p>
        </p:txBody>
      </p:sp>
      <p:pic>
        <p:nvPicPr>
          <p:cNvPr id="4" name="Picture 2"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1267" y="3273969"/>
            <a:ext cx="67437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5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Success depends on…</a:t>
            </a:r>
          </a:p>
        </p:txBody>
      </p:sp>
      <p:sp>
        <p:nvSpPr>
          <p:cNvPr id="3" name="Text Placeholder 2"/>
          <p:cNvSpPr>
            <a:spLocks noGrp="1"/>
          </p:cNvSpPr>
          <p:nvPr>
            <p:ph type="body" sz="quarter" idx="14"/>
          </p:nvPr>
        </p:nvSpPr>
        <p:spPr/>
        <p:txBody>
          <a:bodyPr/>
          <a:lstStyle/>
          <a:p>
            <a:r>
              <a:rPr lang="en-GB" dirty="0"/>
              <a:t>keeping the model simple, and not trying to build in everything that might come in useful later on</a:t>
            </a:r>
          </a:p>
          <a:p>
            <a:r>
              <a:rPr lang="en-GB" dirty="0"/>
              <a:t>regular feedback from the user</a:t>
            </a:r>
          </a:p>
          <a:p>
            <a:r>
              <a:rPr lang="en-GB" dirty="0"/>
              <a:t>understanding that requirements may change during development as the user forms a clearer picture of what the final system will look like</a:t>
            </a:r>
          </a:p>
          <a:p>
            <a:r>
              <a:rPr lang="en-GB" dirty="0"/>
              <a:t>being prepared to make incremental changes as development progresses</a:t>
            </a:r>
          </a:p>
          <a:p>
            <a:endParaRPr lang="en-GB" dirty="0"/>
          </a:p>
        </p:txBody>
      </p:sp>
    </p:spTree>
    <p:extLst>
      <p:ext uri="{BB962C8B-B14F-4D97-AF65-F5344CB8AC3E}">
        <p14:creationId xmlns:p14="http://schemas.microsoft.com/office/powerpoint/2010/main" val="200289086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13F56B-BBBA-4C17-8066-42A9284A58E5}"/>
</file>

<file path=customXml/itemProps2.xml><?xml version="1.0" encoding="utf-8"?>
<ds:datastoreItem xmlns:ds="http://schemas.openxmlformats.org/officeDocument/2006/customXml" ds:itemID="{9DD9F5EA-9F75-495B-B8B9-510A57E64D62}"/>
</file>

<file path=customXml/itemProps3.xml><?xml version="1.0" encoding="utf-8"?>
<ds:datastoreItem xmlns:ds="http://schemas.openxmlformats.org/officeDocument/2006/customXml" ds:itemID="{BFFB235C-4171-4A36-9225-DA1AC1CD312D}"/>
</file>

<file path=docProps/app.xml><?xml version="1.0" encoding="utf-8"?>
<Properties xmlns="http://schemas.openxmlformats.org/officeDocument/2006/extended-properties" xmlns:vt="http://schemas.openxmlformats.org/officeDocument/2006/docPropsVTypes">
  <Template>Unit 11</Template>
  <TotalTime>1769</TotalTime>
  <Words>775</Words>
  <Application>Microsoft Office PowerPoint</Application>
  <PresentationFormat>On-screen Show (4:3)</PresentationFormat>
  <Paragraphs>92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Museo 700</vt:lpstr>
      <vt:lpstr>Museo 500</vt:lpstr>
      <vt:lpstr>Arial</vt:lpstr>
      <vt:lpstr>Museo900-Regular</vt:lpstr>
      <vt:lpstr>Museo 100</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33</cp:revision>
  <dcterms:created xsi:type="dcterms:W3CDTF">2015-10-07T10:27:47Z</dcterms:created>
  <dcterms:modified xsi:type="dcterms:W3CDTF">2016-08-01T14:03:52Z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