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9"/>
  </p:notesMasterIdLst>
  <p:sldIdLst>
    <p:sldId id="256" r:id="rId5"/>
    <p:sldId id="277" r:id="rId6"/>
    <p:sldId id="278" r:id="rId7"/>
    <p:sldId id="25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C08904-F29E-4EBE-A918-C2579C79E36A}" v="2" dt="2023-06-19T07:44:34.1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83" autoAdjust="0"/>
    <p:restoredTop sz="94674"/>
  </p:normalViewPr>
  <p:slideViewPr>
    <p:cSldViewPr>
      <p:cViewPr varScale="1">
        <p:scale>
          <a:sx n="88" d="100"/>
          <a:sy n="88" d="100"/>
        </p:scale>
        <p:origin x="5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onaid Botfield" userId="3dba0766-4fd7-460c-a280-f9f72ed646a6" providerId="ADAL" clId="{46C08904-F29E-4EBE-A918-C2579C79E36A}"/>
    <pc:docChg chg="custSel addSld delSld modSld sldOrd">
      <pc:chgData name="Seonaid Botfield" userId="3dba0766-4fd7-460c-a280-f9f72ed646a6" providerId="ADAL" clId="{46C08904-F29E-4EBE-A918-C2579C79E36A}" dt="2023-06-19T12:59:22.907" v="127" actId="47"/>
      <pc:docMkLst>
        <pc:docMk/>
      </pc:docMkLst>
      <pc:sldChg chg="modSp mod">
        <pc:chgData name="Seonaid Botfield" userId="3dba0766-4fd7-460c-a280-f9f72ed646a6" providerId="ADAL" clId="{46C08904-F29E-4EBE-A918-C2579C79E36A}" dt="2023-06-19T07:41:58.138" v="0" actId="20577"/>
        <pc:sldMkLst>
          <pc:docMk/>
          <pc:sldMk cId="0" sldId="256"/>
        </pc:sldMkLst>
        <pc:spChg chg="mod">
          <ac:chgData name="Seonaid Botfield" userId="3dba0766-4fd7-460c-a280-f9f72ed646a6" providerId="ADAL" clId="{46C08904-F29E-4EBE-A918-C2579C79E36A}" dt="2023-06-19T07:41:58.138" v="0" actId="20577"/>
          <ac:spMkLst>
            <pc:docMk/>
            <pc:sldMk cId="0" sldId="256"/>
            <ac:spMk id="2" creationId="{007A6EA6-470D-DB4B-8E0E-533DA4EB7FF5}"/>
          </ac:spMkLst>
        </pc:spChg>
      </pc:sldChg>
      <pc:sldChg chg="ord">
        <pc:chgData name="Seonaid Botfield" userId="3dba0766-4fd7-460c-a280-f9f72ed646a6" providerId="ADAL" clId="{46C08904-F29E-4EBE-A918-C2579C79E36A}" dt="2023-06-19T07:46:25.879" v="29"/>
        <pc:sldMkLst>
          <pc:docMk/>
          <pc:sldMk cId="0" sldId="257"/>
        </pc:sldMkLst>
      </pc:sldChg>
      <pc:sldChg chg="del">
        <pc:chgData name="Seonaid Botfield" userId="3dba0766-4fd7-460c-a280-f9f72ed646a6" providerId="ADAL" clId="{46C08904-F29E-4EBE-A918-C2579C79E36A}" dt="2023-06-19T07:45:51.350" v="24" actId="47"/>
        <pc:sldMkLst>
          <pc:docMk/>
          <pc:sldMk cId="2201833018" sldId="265"/>
        </pc:sldMkLst>
      </pc:sldChg>
      <pc:sldChg chg="del ord">
        <pc:chgData name="Seonaid Botfield" userId="3dba0766-4fd7-460c-a280-f9f72ed646a6" providerId="ADAL" clId="{46C08904-F29E-4EBE-A918-C2579C79E36A}" dt="2023-06-19T07:47:24.536" v="33" actId="47"/>
        <pc:sldMkLst>
          <pc:docMk/>
          <pc:sldMk cId="311648124" sldId="266"/>
        </pc:sldMkLst>
      </pc:sldChg>
      <pc:sldChg chg="del ord">
        <pc:chgData name="Seonaid Botfield" userId="3dba0766-4fd7-460c-a280-f9f72ed646a6" providerId="ADAL" clId="{46C08904-F29E-4EBE-A918-C2579C79E36A}" dt="2023-06-19T12:59:15.020" v="126" actId="47"/>
        <pc:sldMkLst>
          <pc:docMk/>
          <pc:sldMk cId="566186280" sldId="268"/>
        </pc:sldMkLst>
      </pc:sldChg>
      <pc:sldChg chg="del ord">
        <pc:chgData name="Seonaid Botfield" userId="3dba0766-4fd7-460c-a280-f9f72ed646a6" providerId="ADAL" clId="{46C08904-F29E-4EBE-A918-C2579C79E36A}" dt="2023-06-19T07:47:06.497" v="30" actId="47"/>
        <pc:sldMkLst>
          <pc:docMk/>
          <pc:sldMk cId="4054072609" sldId="271"/>
        </pc:sldMkLst>
      </pc:sldChg>
      <pc:sldChg chg="del ord">
        <pc:chgData name="Seonaid Botfield" userId="3dba0766-4fd7-460c-a280-f9f72ed646a6" providerId="ADAL" clId="{46C08904-F29E-4EBE-A918-C2579C79E36A}" dt="2023-06-19T07:47:12.200" v="31" actId="47"/>
        <pc:sldMkLst>
          <pc:docMk/>
          <pc:sldMk cId="3572919464" sldId="272"/>
        </pc:sldMkLst>
      </pc:sldChg>
      <pc:sldChg chg="del ord">
        <pc:chgData name="Seonaid Botfield" userId="3dba0766-4fd7-460c-a280-f9f72ed646a6" providerId="ADAL" clId="{46C08904-F29E-4EBE-A918-C2579C79E36A}" dt="2023-06-19T07:47:19.612" v="32" actId="47"/>
        <pc:sldMkLst>
          <pc:docMk/>
          <pc:sldMk cId="1476290392" sldId="273"/>
        </pc:sldMkLst>
      </pc:sldChg>
      <pc:sldChg chg="del">
        <pc:chgData name="Seonaid Botfield" userId="3dba0766-4fd7-460c-a280-f9f72ed646a6" providerId="ADAL" clId="{46C08904-F29E-4EBE-A918-C2579C79E36A}" dt="2023-06-19T12:59:22.907" v="127" actId="47"/>
        <pc:sldMkLst>
          <pc:docMk/>
          <pc:sldMk cId="600037579" sldId="274"/>
        </pc:sldMkLst>
      </pc:sldChg>
      <pc:sldChg chg="del">
        <pc:chgData name="Seonaid Botfield" userId="3dba0766-4fd7-460c-a280-f9f72ed646a6" providerId="ADAL" clId="{46C08904-F29E-4EBE-A918-C2579C79E36A}" dt="2023-06-19T07:46:04.673" v="27" actId="47"/>
        <pc:sldMkLst>
          <pc:docMk/>
          <pc:sldMk cId="1826746742" sldId="276"/>
        </pc:sldMkLst>
      </pc:sldChg>
      <pc:sldChg chg="modSp new mod">
        <pc:chgData name="Seonaid Botfield" userId="3dba0766-4fd7-460c-a280-f9f72ed646a6" providerId="ADAL" clId="{46C08904-F29E-4EBE-A918-C2579C79E36A}" dt="2023-06-19T12:58:00.941" v="112" actId="207"/>
        <pc:sldMkLst>
          <pc:docMk/>
          <pc:sldMk cId="1764012111" sldId="277"/>
        </pc:sldMkLst>
        <pc:spChg chg="mod">
          <ac:chgData name="Seonaid Botfield" userId="3dba0766-4fd7-460c-a280-f9f72ed646a6" providerId="ADAL" clId="{46C08904-F29E-4EBE-A918-C2579C79E36A}" dt="2023-06-19T07:44:06.942" v="8" actId="20577"/>
          <ac:spMkLst>
            <pc:docMk/>
            <pc:sldMk cId="1764012111" sldId="277"/>
            <ac:spMk id="2" creationId="{FFEC1958-7658-4CEB-2C87-82B8213DC058}"/>
          </ac:spMkLst>
        </pc:spChg>
        <pc:spChg chg="mod">
          <ac:chgData name="Seonaid Botfield" userId="3dba0766-4fd7-460c-a280-f9f72ed646a6" providerId="ADAL" clId="{46C08904-F29E-4EBE-A918-C2579C79E36A}" dt="2023-06-19T12:58:00.941" v="112" actId="207"/>
          <ac:spMkLst>
            <pc:docMk/>
            <pc:sldMk cId="1764012111" sldId="277"/>
            <ac:spMk id="3" creationId="{793B8E59-0509-3256-E626-2F3C1D7FED98}"/>
          </ac:spMkLst>
        </pc:spChg>
      </pc:sldChg>
      <pc:sldChg chg="modSp new mod">
        <pc:chgData name="Seonaid Botfield" userId="3dba0766-4fd7-460c-a280-f9f72ed646a6" providerId="ADAL" clId="{46C08904-F29E-4EBE-A918-C2579C79E36A}" dt="2023-06-19T12:58:41.393" v="125" actId="1076"/>
        <pc:sldMkLst>
          <pc:docMk/>
          <pc:sldMk cId="2069013191" sldId="278"/>
        </pc:sldMkLst>
        <pc:spChg chg="mod">
          <ac:chgData name="Seonaid Botfield" userId="3dba0766-4fd7-460c-a280-f9f72ed646a6" providerId="ADAL" clId="{46C08904-F29E-4EBE-A918-C2579C79E36A}" dt="2023-06-19T07:44:35.192" v="14" actId="20577"/>
          <ac:spMkLst>
            <pc:docMk/>
            <pc:sldMk cId="2069013191" sldId="278"/>
            <ac:spMk id="2" creationId="{6A1900D5-F51C-C403-6CB8-B91707D22883}"/>
          </ac:spMkLst>
        </pc:spChg>
        <pc:spChg chg="mod">
          <ac:chgData name="Seonaid Botfield" userId="3dba0766-4fd7-460c-a280-f9f72ed646a6" providerId="ADAL" clId="{46C08904-F29E-4EBE-A918-C2579C79E36A}" dt="2023-06-19T12:58:41.393" v="125" actId="1076"/>
          <ac:spMkLst>
            <pc:docMk/>
            <pc:sldMk cId="2069013191" sldId="278"/>
            <ac:spMk id="3" creationId="{901676D3-FAE4-48FE-1E79-69D14A38079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F3F79B-010C-43EB-BA49-5F92FEF8A2AF}" type="datetimeFigureOut">
              <a:rPr lang="en-GB" smtClean="0"/>
              <a:t>19/06/2023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646F2B-252B-4972-A802-C8703C73540D}" type="slidenum">
              <a:rPr lang="en-GB" smtClean="0"/>
              <a:t>‹#›</a:t>
            </a:fld>
            <a:endParaRPr lang="en-GB"/>
          </a:p>
        </p:txBody>
      </p:sp>
    </p:spTree>
    <p:extLst>
      <p:ext uri="{BB962C8B-B14F-4D97-AF65-F5344CB8AC3E}">
        <p14:creationId xmlns:p14="http://schemas.microsoft.com/office/powerpoint/2010/main" val="240072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E8F970-6364-48B1-BEA5-EE62CACBFBE6}" type="datetimeFigureOut">
              <a:rPr lang="en-US" smtClean="0"/>
              <a:t>6/19/2023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09F5-F905-40C3-8029-79960B9AB29B}"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2509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E8F970-6364-48B1-BEA5-EE62CACBFBE6}" type="datetimeFigureOut">
              <a:rPr lang="en-US" smtClean="0"/>
              <a:t>6/19/2023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09F5-F905-40C3-8029-79960B9AB29B}" type="slidenum">
              <a:rPr lang="en-GB" smtClean="0"/>
              <a:t>‹#›</a:t>
            </a:fld>
            <a:endParaRPr lang="en-GB"/>
          </a:p>
        </p:txBody>
      </p:sp>
    </p:spTree>
    <p:extLst>
      <p:ext uri="{BB962C8B-B14F-4D97-AF65-F5344CB8AC3E}">
        <p14:creationId xmlns:p14="http://schemas.microsoft.com/office/powerpoint/2010/main" val="3460123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E8F970-6364-48B1-BEA5-EE62CACBFBE6}" type="datetimeFigureOut">
              <a:rPr lang="en-US" smtClean="0"/>
              <a:t>6/19/2023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09F5-F905-40C3-8029-79960B9AB29B}" type="slidenum">
              <a:rPr lang="en-GB" smtClean="0"/>
              <a:t>‹#›</a:t>
            </a:fld>
            <a:endParaRPr lang="en-GB"/>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926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E8F970-6364-48B1-BEA5-EE62CACBFBE6}" type="datetimeFigureOut">
              <a:rPr lang="en-US" smtClean="0"/>
              <a:t>6/19/2023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09F5-F905-40C3-8029-79960B9AB29B}" type="slidenum">
              <a:rPr lang="en-GB" smtClean="0"/>
              <a:t>‹#›</a:t>
            </a:fld>
            <a:endParaRPr lang="en-GB"/>
          </a:p>
        </p:txBody>
      </p:sp>
    </p:spTree>
    <p:extLst>
      <p:ext uri="{BB962C8B-B14F-4D97-AF65-F5344CB8AC3E}">
        <p14:creationId xmlns:p14="http://schemas.microsoft.com/office/powerpoint/2010/main" val="401384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AE8F970-6364-48B1-BEA5-EE62CACBFBE6}" type="datetimeFigureOut">
              <a:rPr lang="en-US" smtClean="0"/>
              <a:t>6/19/2023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609F5-F905-40C3-8029-79960B9AB29B}"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5994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AE8F970-6364-48B1-BEA5-EE62CACBFBE6}" type="datetimeFigureOut">
              <a:rPr lang="en-US" smtClean="0"/>
              <a:t>6/19/2023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A609F5-F905-40C3-8029-79960B9AB29B}" type="slidenum">
              <a:rPr lang="en-GB" smtClean="0"/>
              <a:t>‹#›</a:t>
            </a:fld>
            <a:endParaRPr lang="en-GB"/>
          </a:p>
        </p:txBody>
      </p:sp>
    </p:spTree>
    <p:extLst>
      <p:ext uri="{BB962C8B-B14F-4D97-AF65-F5344CB8AC3E}">
        <p14:creationId xmlns:p14="http://schemas.microsoft.com/office/powerpoint/2010/main" val="563893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E8F970-6364-48B1-BEA5-EE62CACBFBE6}" type="datetimeFigureOut">
              <a:rPr lang="en-US" smtClean="0"/>
              <a:t>6/19/2023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4A609F5-F905-40C3-8029-79960B9AB29B}" type="slidenum">
              <a:rPr lang="en-GB" smtClean="0"/>
              <a:t>‹#›</a:t>
            </a:fld>
            <a:endParaRPr lang="en-GB"/>
          </a:p>
        </p:txBody>
      </p:sp>
    </p:spTree>
    <p:extLst>
      <p:ext uri="{BB962C8B-B14F-4D97-AF65-F5344CB8AC3E}">
        <p14:creationId xmlns:p14="http://schemas.microsoft.com/office/powerpoint/2010/main" val="267516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AE8F970-6364-48B1-BEA5-EE62CACBFBE6}" type="datetimeFigureOut">
              <a:rPr lang="en-US" smtClean="0"/>
              <a:t>6/19/2023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4A609F5-F905-40C3-8029-79960B9AB29B}" type="slidenum">
              <a:rPr lang="en-GB" smtClean="0"/>
              <a:t>‹#›</a:t>
            </a:fld>
            <a:endParaRPr lang="en-GB"/>
          </a:p>
        </p:txBody>
      </p:sp>
    </p:spTree>
    <p:extLst>
      <p:ext uri="{BB962C8B-B14F-4D97-AF65-F5344CB8AC3E}">
        <p14:creationId xmlns:p14="http://schemas.microsoft.com/office/powerpoint/2010/main" val="3014548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E8F970-6364-48B1-BEA5-EE62CACBFBE6}" type="datetimeFigureOut">
              <a:rPr lang="en-US" smtClean="0"/>
              <a:t>6/19/2023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4A609F5-F905-40C3-8029-79960B9AB29B}" type="slidenum">
              <a:rPr lang="en-GB" smtClean="0"/>
              <a:t>‹#›</a:t>
            </a:fld>
            <a:endParaRPr lang="en-GB"/>
          </a:p>
        </p:txBody>
      </p:sp>
    </p:spTree>
    <p:extLst>
      <p:ext uri="{BB962C8B-B14F-4D97-AF65-F5344CB8AC3E}">
        <p14:creationId xmlns:p14="http://schemas.microsoft.com/office/powerpoint/2010/main" val="772617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AE8F970-6364-48B1-BEA5-EE62CACBFBE6}" type="datetimeFigureOut">
              <a:rPr lang="en-US" smtClean="0"/>
              <a:t>6/19/2023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A609F5-F905-40C3-8029-79960B9AB29B}" type="slidenum">
              <a:rPr lang="en-GB" smtClean="0"/>
              <a:t>‹#›</a:t>
            </a:fld>
            <a:endParaRPr lang="en-GB"/>
          </a:p>
        </p:txBody>
      </p:sp>
    </p:spTree>
    <p:extLst>
      <p:ext uri="{BB962C8B-B14F-4D97-AF65-F5344CB8AC3E}">
        <p14:creationId xmlns:p14="http://schemas.microsoft.com/office/powerpoint/2010/main" val="2463332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AE8F970-6364-48B1-BEA5-EE62CACBFBE6}" type="datetimeFigureOut">
              <a:rPr lang="en-US" smtClean="0"/>
              <a:t>6/19/2023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A609F5-F905-40C3-8029-79960B9AB29B}" type="slidenum">
              <a:rPr lang="en-GB" smtClean="0"/>
              <a:t>‹#›</a:t>
            </a:fld>
            <a:endParaRPr lang="en-GB"/>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5293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6AE8F970-6364-48B1-BEA5-EE62CACBFBE6}" type="datetimeFigureOut">
              <a:rPr lang="en-US" smtClean="0"/>
              <a:t>6/19/2023</a:t>
            </a:fld>
            <a:endParaRPr lang="en-GB"/>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GB"/>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4A609F5-F905-40C3-8029-79960B9AB29B}" type="slidenum">
              <a:rPr lang="en-GB" smtClean="0"/>
              <a:t>‹#›</a:t>
            </a:fld>
            <a:endParaRPr lang="en-GB"/>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20208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7A6EA6-470D-DB4B-8E0E-533DA4EB7FF5}"/>
              </a:ext>
            </a:extLst>
          </p:cNvPr>
          <p:cNvSpPr/>
          <p:nvPr/>
        </p:nvSpPr>
        <p:spPr>
          <a:xfrm>
            <a:off x="683568" y="548680"/>
            <a:ext cx="4572000" cy="646331"/>
          </a:xfrm>
          <a:prstGeom prst="rect">
            <a:avLst/>
          </a:prstGeom>
        </p:spPr>
        <p:txBody>
          <a:bodyPr>
            <a:spAutoFit/>
          </a:bodyPr>
          <a:lstStyle/>
          <a:p>
            <a:br>
              <a:rPr lang="en-GB" dirty="0"/>
            </a:br>
            <a:endParaRPr lang="en-US" dirty="0"/>
          </a:p>
        </p:txBody>
      </p:sp>
      <p:sp>
        <p:nvSpPr>
          <p:cNvPr id="7" name="Title 6">
            <a:extLst>
              <a:ext uri="{FF2B5EF4-FFF2-40B4-BE49-F238E27FC236}">
                <a16:creationId xmlns:a16="http://schemas.microsoft.com/office/drawing/2014/main" id="{8D5DBFDE-8D0C-5746-8214-5D28AA9071BF}"/>
              </a:ext>
            </a:extLst>
          </p:cNvPr>
          <p:cNvSpPr>
            <a:spLocks noGrp="1"/>
          </p:cNvSpPr>
          <p:nvPr>
            <p:ph type="ctrTitle"/>
          </p:nvPr>
        </p:nvSpPr>
        <p:spPr>
          <a:xfrm>
            <a:off x="323528" y="5085184"/>
            <a:ext cx="5829300" cy="1463040"/>
          </a:xfrm>
        </p:spPr>
        <p:txBody>
          <a:bodyPr>
            <a:noAutofit/>
          </a:bodyPr>
          <a:lstStyle/>
          <a:p>
            <a:r>
              <a:rPr lang="en-GB" sz="2400" b="1" cap="none" dirty="0"/>
              <a:t>Evaluate the reasons for the success of two contrasting businesses, reflecting on evidence gathered (D1)</a:t>
            </a:r>
            <a:br>
              <a:rPr lang="en-US" sz="2400" cap="none" dirty="0"/>
            </a:br>
            <a:endParaRPr lang="en-US" sz="2400" cap="none" dirty="0"/>
          </a:p>
        </p:txBody>
      </p:sp>
      <p:sp>
        <p:nvSpPr>
          <p:cNvPr id="9" name="Title 6">
            <a:extLst>
              <a:ext uri="{FF2B5EF4-FFF2-40B4-BE49-F238E27FC236}">
                <a16:creationId xmlns:a16="http://schemas.microsoft.com/office/drawing/2014/main" id="{56CD5863-2585-E242-91B5-F4BF397DBB17}"/>
              </a:ext>
            </a:extLst>
          </p:cNvPr>
          <p:cNvSpPr txBox="1">
            <a:spLocks/>
          </p:cNvSpPr>
          <p:nvPr/>
        </p:nvSpPr>
        <p:spPr>
          <a:xfrm>
            <a:off x="6444208" y="5301208"/>
            <a:ext cx="2880320" cy="1463040"/>
          </a:xfrm>
          <a:prstGeom prst="rect">
            <a:avLst/>
          </a:prstGeom>
        </p:spPr>
        <p:txBody>
          <a:bodyPr vert="horz" lIns="91440" tIns="45720" rIns="91440" bIns="45720" rtlCol="0" anchor="ctr">
            <a:noAutofit/>
          </a:bodyPr>
          <a:lstStyle>
            <a:lvl1pPr algn="r" defTabSz="914377" rtl="0" eaLnBrk="1" latinLnBrk="0" hangingPunct="1">
              <a:lnSpc>
                <a:spcPct val="80000"/>
              </a:lnSpc>
              <a:spcBef>
                <a:spcPct val="0"/>
              </a:spcBef>
              <a:buNone/>
              <a:defRPr sz="4400" kern="1200" cap="all" spc="200" baseline="0">
                <a:solidFill>
                  <a:schemeClr val="tx1">
                    <a:lumMod val="90000"/>
                    <a:lumOff val="10000"/>
                  </a:schemeClr>
                </a:solidFill>
                <a:latin typeface="+mj-lt"/>
                <a:ea typeface="+mj-ea"/>
                <a:cs typeface="+mj-cs"/>
              </a:defRPr>
            </a:lvl1pPr>
          </a:lstStyle>
          <a:p>
            <a:pPr algn="l"/>
            <a:r>
              <a:rPr lang="en-GB" sz="2400" b="1" cap="none" dirty="0">
                <a:solidFill>
                  <a:schemeClr val="accent2">
                    <a:lumMod val="75000"/>
                  </a:schemeClr>
                </a:solidFill>
              </a:rPr>
              <a:t>Unit 1</a:t>
            </a:r>
          </a:p>
          <a:p>
            <a:pPr algn="l"/>
            <a:r>
              <a:rPr lang="en-GB" sz="2400" b="1" cap="none" dirty="0">
                <a:solidFill>
                  <a:schemeClr val="accent2">
                    <a:lumMod val="75000"/>
                  </a:schemeClr>
                </a:solidFill>
              </a:rPr>
              <a:t>Assignment 1.1</a:t>
            </a:r>
          </a:p>
          <a:p>
            <a:br>
              <a:rPr lang="en-US" sz="2800" cap="none" dirty="0"/>
            </a:br>
            <a:endParaRPr lang="en-US" sz="2800" cap="non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C1958-7658-4CEB-2C87-82B8213DC058}"/>
              </a:ext>
            </a:extLst>
          </p:cNvPr>
          <p:cNvSpPr>
            <a:spLocks noGrp="1"/>
          </p:cNvSpPr>
          <p:nvPr>
            <p:ph type="title"/>
          </p:nvPr>
        </p:nvSpPr>
        <p:spPr/>
        <p:txBody>
          <a:bodyPr/>
          <a:lstStyle/>
          <a:p>
            <a:r>
              <a:rPr lang="en-GB" b="1" dirty="0">
                <a:latin typeface="Calibri" panose="020F0502020204030204" pitchFamily="34" charset="0"/>
                <a:ea typeface="Calibri" panose="020F0502020204030204" pitchFamily="34" charset="0"/>
                <a:cs typeface="Times New Roman" panose="02020603050405020304" pitchFamily="18" charset="0"/>
              </a:rPr>
              <a:t>Mane Chance</a:t>
            </a:r>
            <a:endParaRPr lang="en-GB" dirty="0"/>
          </a:p>
        </p:txBody>
      </p:sp>
      <p:sp>
        <p:nvSpPr>
          <p:cNvPr id="3" name="Content Placeholder 2">
            <a:extLst>
              <a:ext uri="{FF2B5EF4-FFF2-40B4-BE49-F238E27FC236}">
                <a16:creationId xmlns:a16="http://schemas.microsoft.com/office/drawing/2014/main" id="{793B8E59-0509-3256-E626-2F3C1D7FED98}"/>
              </a:ext>
            </a:extLst>
          </p:cNvPr>
          <p:cNvSpPr>
            <a:spLocks noGrp="1"/>
          </p:cNvSpPr>
          <p:nvPr>
            <p:ph idx="1"/>
          </p:nvPr>
        </p:nvSpPr>
        <p:spPr/>
        <p:txBody>
          <a:bodyPr>
            <a:normAutofit fontScale="85000" lnSpcReduction="20000"/>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How does the ownership of Mane Chance help them to be successful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e.g</a:t>
            </a:r>
            <a:r>
              <a:rPr lang="en-GB" sz="1800" dirty="0">
                <a:effectLst/>
                <a:latin typeface="Calibri" panose="020F0502020204030204" pitchFamily="34" charset="0"/>
                <a:ea typeface="Calibri" panose="020F0502020204030204" pitchFamily="34" charset="0"/>
                <a:cs typeface="Times New Roman" panose="02020603050405020304" pitchFamily="18" charset="0"/>
              </a:rPr>
              <a:t> the size of the business, organisational structure - quick decision making, they rely on volunteers to keep wages down (look at Mane Chance’s accounts),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How does their relationship with </a:t>
            </a:r>
            <a:r>
              <a:rPr lang="en-GB" sz="1800" u="sng" dirty="0">
                <a:effectLst/>
                <a:latin typeface="Calibri" panose="020F0502020204030204" pitchFamily="34" charset="0"/>
                <a:ea typeface="Calibri" panose="020F0502020204030204" pitchFamily="34" charset="0"/>
                <a:cs typeface="Times New Roman" panose="02020603050405020304" pitchFamily="18" charset="0"/>
              </a:rPr>
              <a:t>BOTH internal and external </a:t>
            </a:r>
            <a:r>
              <a:rPr lang="en-GB" sz="1800" dirty="0">
                <a:effectLst/>
                <a:latin typeface="Calibri" panose="020F0502020204030204" pitchFamily="34" charset="0"/>
                <a:ea typeface="Calibri" panose="020F0502020204030204" pitchFamily="34" charset="0"/>
                <a:cs typeface="Times New Roman" panose="02020603050405020304" pitchFamily="18" charset="0"/>
              </a:rPr>
              <a:t>stakeholders contribute to their success e.g. look at building and maintaining a relationship with donors, celebrity/sponsorship/business endorsements, community events…</a:t>
            </a:r>
            <a:r>
              <a:rPr lang="en-GB" sz="1800" dirty="0"/>
              <a:t>Is communication with stakeholders effective?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Does social media help to keep stakeholders informed of their work, events ……e.g. how many people attended an event, how much money was raised.. Does their social media actually help them?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e.g</a:t>
            </a:r>
            <a:r>
              <a:rPr lang="en-GB" sz="1800" dirty="0">
                <a:effectLst/>
                <a:latin typeface="Calibri" panose="020F0502020204030204" pitchFamily="34" charset="0"/>
                <a:ea typeface="Calibri" panose="020F0502020204030204" pitchFamily="34" charset="0"/>
                <a:cs typeface="Times New Roman" panose="02020603050405020304" pitchFamily="18" charset="0"/>
              </a:rPr>
              <a:t> do they have many followers, how many people are liking and retweeting their posts.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Overall which of the above points do you feel has been most influential on their success. </a:t>
            </a:r>
          </a:p>
          <a:p>
            <a:pPr algn="ctr">
              <a:lnSpc>
                <a:spcPct val="107000"/>
              </a:lnSpc>
              <a:spcAft>
                <a:spcPts val="800"/>
              </a:spcAft>
            </a:pPr>
            <a:r>
              <a:rPr lang="en-GB"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This assignment must include research to support your claims</a:t>
            </a:r>
            <a:endParaRPr lang="en-GB" sz="1800" b="1" u="sng"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764012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900D5-F51C-C403-6CB8-B91707D22883}"/>
              </a:ext>
            </a:extLst>
          </p:cNvPr>
          <p:cNvSpPr>
            <a:spLocks noGrp="1"/>
          </p:cNvSpPr>
          <p:nvPr>
            <p:ph type="title"/>
          </p:nvPr>
        </p:nvSpPr>
        <p:spPr/>
        <p:txBody>
          <a:bodyPr/>
          <a:lstStyle/>
          <a:p>
            <a:r>
              <a:rPr lang="en-GB" b="1" dirty="0">
                <a:latin typeface="Calibri" panose="020F0502020204030204" pitchFamily="34" charset="0"/>
                <a:ea typeface="Calibri" panose="020F0502020204030204" pitchFamily="34" charset="0"/>
                <a:cs typeface="Times New Roman" panose="02020603050405020304" pitchFamily="18" charset="0"/>
              </a:rPr>
              <a:t>Business 2</a:t>
            </a:r>
            <a:endParaRPr lang="en-GB" dirty="0"/>
          </a:p>
        </p:txBody>
      </p:sp>
      <p:sp>
        <p:nvSpPr>
          <p:cNvPr id="3" name="Content Placeholder 2">
            <a:extLst>
              <a:ext uri="{FF2B5EF4-FFF2-40B4-BE49-F238E27FC236}">
                <a16:creationId xmlns:a16="http://schemas.microsoft.com/office/drawing/2014/main" id="{901676D3-FAE4-48FE-1E79-69D14A380799}"/>
              </a:ext>
            </a:extLst>
          </p:cNvPr>
          <p:cNvSpPr>
            <a:spLocks noGrp="1"/>
          </p:cNvSpPr>
          <p:nvPr>
            <p:ph idx="1"/>
          </p:nvPr>
        </p:nvSpPr>
        <p:spPr>
          <a:xfrm>
            <a:off x="827584" y="2011558"/>
            <a:ext cx="7290055" cy="4283944"/>
          </a:xfrm>
        </p:spPr>
        <p:txBody>
          <a:bodyPr>
            <a:normAutofit fontScale="92500" lnSpcReduction="20000"/>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How does their ownership help them to be successful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e.g</a:t>
            </a:r>
            <a:r>
              <a:rPr lang="en-GB" sz="1800" dirty="0">
                <a:effectLst/>
                <a:latin typeface="Calibri" panose="020F0502020204030204" pitchFamily="34" charset="0"/>
                <a:ea typeface="Calibri" panose="020F0502020204030204" pitchFamily="34" charset="0"/>
                <a:cs typeface="Times New Roman" panose="02020603050405020304" pitchFamily="18" charset="0"/>
              </a:rPr>
              <a:t>  the size of the business, access to finance/ability to raise finance, organisational structure, where they operate national/international</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How does their relationship with </a:t>
            </a:r>
            <a:r>
              <a:rPr lang="en-GB" sz="1800" u="sng" dirty="0">
                <a:effectLst/>
                <a:latin typeface="Calibri" panose="020F0502020204030204" pitchFamily="34" charset="0"/>
                <a:ea typeface="Calibri" panose="020F0502020204030204" pitchFamily="34" charset="0"/>
                <a:cs typeface="Times New Roman" panose="02020603050405020304" pitchFamily="18" charset="0"/>
              </a:rPr>
              <a:t>BOTH internal and external </a:t>
            </a:r>
            <a:r>
              <a:rPr lang="en-GB" sz="1800" dirty="0">
                <a:effectLst/>
                <a:latin typeface="Calibri" panose="020F0502020204030204" pitchFamily="34" charset="0"/>
                <a:ea typeface="Calibri" panose="020F0502020204030204" pitchFamily="34" charset="0"/>
                <a:cs typeface="Times New Roman" panose="02020603050405020304" pitchFamily="18" charset="0"/>
              </a:rPr>
              <a:t>stakeholders contribute to their success e.g. customer loyalty/retention, shareholder value, employee engagement…. </a:t>
            </a:r>
            <a:r>
              <a:rPr lang="en-GB" sz="1800" dirty="0"/>
              <a:t>Is communication with stakeholders effective?</a:t>
            </a:r>
          </a:p>
          <a:p>
            <a:pPr marL="0" indent="0">
              <a:lnSpc>
                <a:spcPct val="107000"/>
              </a:lnSpc>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How effective is their communication with internal and external stakeholders e.g. newsletters/emails, social media, publishing of annual reports/accounts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Overall which of the above points do you feel has been most influential on their success. </a:t>
            </a:r>
          </a:p>
          <a:p>
            <a:pPr algn="ctr">
              <a:lnSpc>
                <a:spcPct val="107000"/>
              </a:lnSpc>
              <a:spcAft>
                <a:spcPts val="800"/>
              </a:spcAft>
            </a:pPr>
            <a:r>
              <a:rPr lang="en-GB"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This assignment must include research to support your claims</a:t>
            </a:r>
            <a:endParaRPr lang="en-GB" sz="1800" b="1" u="sng"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dirty="0"/>
          </a:p>
        </p:txBody>
      </p:sp>
    </p:spTree>
    <p:extLst>
      <p:ext uri="{BB962C8B-B14F-4D97-AF65-F5344CB8AC3E}">
        <p14:creationId xmlns:p14="http://schemas.microsoft.com/office/powerpoint/2010/main" val="2069013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17358"/>
            <a:ext cx="7290054" cy="1499616"/>
          </a:xfrm>
        </p:spPr>
        <p:txBody>
          <a:bodyPr>
            <a:noAutofit/>
          </a:bodyPr>
          <a:lstStyle/>
          <a:p>
            <a:r>
              <a:rPr lang="en-GB" sz="3200" b="1" cap="none" dirty="0">
                <a:solidFill>
                  <a:schemeClr val="accent6">
                    <a:lumMod val="75000"/>
                  </a:schemeClr>
                </a:solidFill>
                <a:latin typeface="+mn-lt"/>
              </a:rPr>
              <a:t>Features that make the retail chain successful?</a:t>
            </a:r>
          </a:p>
        </p:txBody>
      </p:sp>
      <p:sp>
        <p:nvSpPr>
          <p:cNvPr id="3" name="Content Placeholder 2"/>
          <p:cNvSpPr>
            <a:spLocks noGrp="1"/>
          </p:cNvSpPr>
          <p:nvPr>
            <p:ph idx="1"/>
          </p:nvPr>
        </p:nvSpPr>
        <p:spPr>
          <a:xfrm>
            <a:off x="899592" y="2251864"/>
            <a:ext cx="7344816" cy="4057456"/>
          </a:xfrm>
        </p:spPr>
        <p:txBody>
          <a:bodyPr>
            <a:normAutofit/>
          </a:bodyPr>
          <a:lstStyle/>
          <a:p>
            <a:pPr>
              <a:buNone/>
            </a:pPr>
            <a:r>
              <a:rPr lang="en-GB" sz="2400" b="1" dirty="0">
                <a:solidFill>
                  <a:schemeClr val="accent2">
                    <a:lumMod val="75000"/>
                  </a:schemeClr>
                </a:solidFill>
              </a:rPr>
              <a:t>Consider</a:t>
            </a:r>
          </a:p>
          <a:p>
            <a:r>
              <a:rPr lang="en-GB" sz="2400" dirty="0">
                <a:solidFill>
                  <a:schemeClr val="accent2">
                    <a:lumMod val="75000"/>
                  </a:schemeClr>
                </a:solidFill>
              </a:rPr>
              <a:t>Years of experience?</a:t>
            </a:r>
          </a:p>
          <a:p>
            <a:r>
              <a:rPr lang="en-GB" sz="2400" dirty="0">
                <a:solidFill>
                  <a:schemeClr val="accent2">
                    <a:lumMod val="75000"/>
                  </a:schemeClr>
                </a:solidFill>
              </a:rPr>
              <a:t>Size of organisation, number of outlets?</a:t>
            </a:r>
          </a:p>
          <a:p>
            <a:r>
              <a:rPr lang="en-GB" sz="2400" dirty="0">
                <a:solidFill>
                  <a:schemeClr val="accent2">
                    <a:lumMod val="75000"/>
                  </a:schemeClr>
                </a:solidFill>
              </a:rPr>
              <a:t>Range of products being sold?</a:t>
            </a:r>
          </a:p>
          <a:p>
            <a:r>
              <a:rPr lang="en-GB" sz="2400" dirty="0">
                <a:solidFill>
                  <a:schemeClr val="accent2">
                    <a:lumMod val="75000"/>
                  </a:schemeClr>
                </a:solidFill>
              </a:rPr>
              <a:t>Competition?</a:t>
            </a:r>
          </a:p>
          <a:p>
            <a:r>
              <a:rPr lang="en-GB" sz="2400" dirty="0">
                <a:solidFill>
                  <a:schemeClr val="accent2">
                    <a:lumMod val="75000"/>
                  </a:schemeClr>
                </a:solidFill>
              </a:rPr>
              <a:t>Reputation? Awards?</a:t>
            </a:r>
          </a:p>
          <a:p>
            <a:r>
              <a:rPr lang="en-GB" sz="2400" dirty="0">
                <a:solidFill>
                  <a:schemeClr val="accent2">
                    <a:lumMod val="75000"/>
                  </a:schemeClr>
                </a:solidFill>
              </a:rPr>
              <a:t>Standard of employees? </a:t>
            </a:r>
          </a:p>
          <a:p>
            <a:endParaRPr lang="en-GB" sz="2800" dirty="0">
              <a:latin typeface="+mj-lt"/>
            </a:endParaRPr>
          </a:p>
          <a:p>
            <a:endParaRPr lang="en-GB" sz="28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cf76f155ced4ddcb4097134ff3c332f xmlns="332b4832-fe63-48a7-8b93-807f3b6e9f20">
      <Terms xmlns="http://schemas.microsoft.com/office/infopath/2007/PartnerControls"/>
    </lcf76f155ced4ddcb4097134ff3c332f>
    <TaxCatchAll xmlns="5064729a-6e59-49a6-8c0d-c64baa7a262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4E94B7D4B06CB4A8783235BC6AD7060" ma:contentTypeVersion="16" ma:contentTypeDescription="Create a new document." ma:contentTypeScope="" ma:versionID="1da730a9e4b1f9daf51c58d177407ab2">
  <xsd:schema xmlns:xsd="http://www.w3.org/2001/XMLSchema" xmlns:xs="http://www.w3.org/2001/XMLSchema" xmlns:p="http://schemas.microsoft.com/office/2006/metadata/properties" xmlns:ns2="332b4832-fe63-48a7-8b93-807f3b6e9f20" xmlns:ns3="5064729a-6e59-49a6-8c0d-c64baa7a262e" targetNamespace="http://schemas.microsoft.com/office/2006/metadata/properties" ma:root="true" ma:fieldsID="138e13525185562c384540b92e153c01" ns2:_="" ns3:_="">
    <xsd:import namespace="332b4832-fe63-48a7-8b93-807f3b6e9f20"/>
    <xsd:import namespace="5064729a-6e59-49a6-8c0d-c64baa7a262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KeyPoints" minOccurs="0"/>
                <xsd:element ref="ns2:MediaServiceKeyPoints" minOccurs="0"/>
                <xsd:element ref="ns3:TaxCatchAll" minOccurs="0"/>
                <xsd:element ref="ns2:MediaServiceGenerationTime" minOccurs="0"/>
                <xsd:element ref="ns2:MediaServiceEventHashCode" minOccurs="0"/>
                <xsd:element ref="ns2:MediaServiceOCR" minOccurs="0"/>
                <xsd:element ref="ns2:lcf76f155ced4ddcb4097134ff3c332f"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c9dc24d-f3fe-46e4-aaea-1685f95ea3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EA18B2-CD9E-46D6-9546-A4C1E77A137A}">
  <ds:schemaRefs>
    <ds:schemaRef ds:uri="http://schemas.microsoft.com/office/infopath/2007/PartnerControls"/>
    <ds:schemaRef ds:uri="http://purl.org/dc/terms/"/>
    <ds:schemaRef ds:uri="http://purl.org/dc/dcmitype/"/>
    <ds:schemaRef ds:uri="http://schemas.openxmlformats.org/package/2006/metadata/core-properties"/>
    <ds:schemaRef ds:uri="http://schemas.microsoft.com/sharepoint/v3"/>
    <ds:schemaRef ds:uri="http://schemas.microsoft.com/office/2006/documentManagement/types"/>
    <ds:schemaRef ds:uri="http://schemas.microsoft.com/office/2006/metadata/properties"/>
    <ds:schemaRef ds:uri="http://www.w3.org/XML/1998/namespace"/>
    <ds:schemaRef ds:uri="http://purl.org/dc/elements/1.1/"/>
    <ds:schemaRef ds:uri="332b4832-fe63-48a7-8b93-807f3b6e9f20"/>
    <ds:schemaRef ds:uri="5064729a-6e59-49a6-8c0d-c64baa7a262e"/>
  </ds:schemaRefs>
</ds:datastoreItem>
</file>

<file path=customXml/itemProps2.xml><?xml version="1.0" encoding="utf-8"?>
<ds:datastoreItem xmlns:ds="http://schemas.openxmlformats.org/officeDocument/2006/customXml" ds:itemID="{85BEF0A0-0249-49B6-AA46-B523362C676F}">
  <ds:schemaRefs>
    <ds:schemaRef ds:uri="http://schemas.microsoft.com/sharepoint/v3/contenttype/forms"/>
  </ds:schemaRefs>
</ds:datastoreItem>
</file>

<file path=customXml/itemProps3.xml><?xml version="1.0" encoding="utf-8"?>
<ds:datastoreItem xmlns:ds="http://schemas.openxmlformats.org/officeDocument/2006/customXml" ds:itemID="{6E90A42F-858A-4228-BDF9-85EADDE761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2b4832-fe63-48a7-8b93-807f3b6e9f20"/>
    <ds:schemaRef ds:uri="5064729a-6e59-49a6-8c0d-c64baa7a26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{FB600332-B08B-1D46-B537-99FAB0204E78}tf10001061</Template>
  <TotalTime>446</TotalTime>
  <Words>361</Words>
  <Application>Microsoft Office PowerPoint</Application>
  <PresentationFormat>On-screen Show (4:3)</PresentationFormat>
  <Paragraphs>26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Calibri</vt:lpstr>
      <vt:lpstr>Tw Cen MT</vt:lpstr>
      <vt:lpstr>Wingdings 3</vt:lpstr>
      <vt:lpstr>Integral</vt:lpstr>
      <vt:lpstr>Evaluate the reasons for the success of two contrasting businesses, reflecting on evidence gathered (D1) </vt:lpstr>
      <vt:lpstr>Mane Chance</vt:lpstr>
      <vt:lpstr>Business 2</vt:lpstr>
      <vt:lpstr>Features that make the retail chain successful?</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Organisational Structures</dc:title>
  <dc:creator>anne morag portwine</dc:creator>
  <cp:lastModifiedBy>Seonaid Botfield</cp:lastModifiedBy>
  <cp:revision>55</cp:revision>
  <dcterms:created xsi:type="dcterms:W3CDTF">2010-01-12T10:21:37Z</dcterms:created>
  <dcterms:modified xsi:type="dcterms:W3CDTF">2023-06-19T12:59:23Z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0x01010014E94B7D4B06CB4A8783235BC6AD7060</vt:lpwstr>
  </property>
  <property fmtid="{D5CDD505-2E9C-101B-9397-08002B2CF9AE}" pid="3" name="Order">
    <vt:r8>1403700</vt:r8>
  </property>
  <property fmtid="{D5CDD505-2E9C-101B-9397-08002B2CF9AE}" pid="4" name="MediaServiceImageTags">
    <vt:lpwstr/>
  </property>
</Properties>
</file>