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notesMasterIdLst>
    <p:notesMasterId r:id="rId25"/>
  </p:notesMasterIdLst>
  <p:handoutMasterIdLst>
    <p:handoutMasterId r:id="rId26"/>
  </p:handoutMasterIdLst>
  <p:sldIdLst>
    <p:sldId id="256" r:id="rId5"/>
    <p:sldId id="268" r:id="rId6"/>
    <p:sldId id="269" r:id="rId7"/>
    <p:sldId id="270" r:id="rId8"/>
    <p:sldId id="257" r:id="rId9"/>
    <p:sldId id="258" r:id="rId10"/>
    <p:sldId id="259" r:id="rId11"/>
    <p:sldId id="260" r:id="rId12"/>
    <p:sldId id="261" r:id="rId13"/>
    <p:sldId id="262" r:id="rId14"/>
    <p:sldId id="263" r:id="rId15"/>
    <p:sldId id="267" r:id="rId16"/>
    <p:sldId id="264" r:id="rId17"/>
    <p:sldId id="274" r:id="rId18"/>
    <p:sldId id="265" r:id="rId19"/>
    <p:sldId id="266" r:id="rId20"/>
    <p:sldId id="275" r:id="rId21"/>
    <p:sldId id="276" r:id="rId22"/>
    <p:sldId id="278" r:id="rId23"/>
    <p:sldId id="279" r:id="rId2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6"/>
    <p:restoredTop sz="85087" autoAdjust="0"/>
  </p:normalViewPr>
  <p:slideViewPr>
    <p:cSldViewPr>
      <p:cViewPr varScale="1">
        <p:scale>
          <a:sx n="79" d="100"/>
          <a:sy n="79" d="100"/>
        </p:scale>
        <p:origin x="1032" y="5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onaid Botfield" userId="3dba0766-4fd7-460c-a280-f9f72ed646a6" providerId="ADAL" clId="{996F73BF-E968-44C5-A749-836CD3BDD19D}"/>
    <pc:docChg chg="modSld">
      <pc:chgData name="Seonaid Botfield" userId="3dba0766-4fd7-460c-a280-f9f72ed646a6" providerId="ADAL" clId="{996F73BF-E968-44C5-A749-836CD3BDD19D}" dt="2023-06-19T11:56:16.484" v="154" actId="115"/>
      <pc:docMkLst>
        <pc:docMk/>
      </pc:docMkLst>
      <pc:sldChg chg="modSp mod">
        <pc:chgData name="Seonaid Botfield" userId="3dba0766-4fd7-460c-a280-f9f72ed646a6" providerId="ADAL" clId="{996F73BF-E968-44C5-A749-836CD3BDD19D}" dt="2023-06-16T10:14:25.019" v="151" actId="20577"/>
        <pc:sldMkLst>
          <pc:docMk/>
          <pc:sldMk cId="1391864736" sldId="256"/>
        </pc:sldMkLst>
        <pc:spChg chg="mod">
          <ac:chgData name="Seonaid Botfield" userId="3dba0766-4fd7-460c-a280-f9f72ed646a6" providerId="ADAL" clId="{996F73BF-E968-44C5-A749-836CD3BDD19D}" dt="2023-06-16T10:14:25.019" v="151" actId="20577"/>
          <ac:spMkLst>
            <pc:docMk/>
            <pc:sldMk cId="1391864736" sldId="256"/>
            <ac:spMk id="2" creationId="{00000000-0000-0000-0000-000000000000}"/>
          </ac:spMkLst>
        </pc:spChg>
      </pc:sldChg>
      <pc:sldChg chg="modSp mod">
        <pc:chgData name="Seonaid Botfield" userId="3dba0766-4fd7-460c-a280-f9f72ed646a6" providerId="ADAL" clId="{996F73BF-E968-44C5-A749-836CD3BDD19D}" dt="2023-06-19T11:56:16.484" v="154" actId="115"/>
        <pc:sldMkLst>
          <pc:docMk/>
          <pc:sldMk cId="105697343" sldId="279"/>
        </pc:sldMkLst>
        <pc:spChg chg="mod">
          <ac:chgData name="Seonaid Botfield" userId="3dba0766-4fd7-460c-a280-f9f72ed646a6" providerId="ADAL" clId="{996F73BF-E968-44C5-A749-836CD3BDD19D}" dt="2023-06-19T11:56:16.484" v="154" actId="115"/>
          <ac:spMkLst>
            <pc:docMk/>
            <pc:sldMk cId="105697343" sldId="279"/>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8914B12-3735-4310-934A-B7A66BA7CFD3}" type="datetimeFigureOut">
              <a:rPr lang="en-GB" smtClean="0"/>
              <a:t>19/06/2023</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0682396-E9A9-44E5-B12F-9A452CABC0A3}" type="slidenum">
              <a:rPr lang="en-GB" smtClean="0"/>
              <a:t>‹#›</a:t>
            </a:fld>
            <a:endParaRPr lang="en-GB"/>
          </a:p>
        </p:txBody>
      </p:sp>
    </p:spTree>
    <p:extLst>
      <p:ext uri="{BB962C8B-B14F-4D97-AF65-F5344CB8AC3E}">
        <p14:creationId xmlns:p14="http://schemas.microsoft.com/office/powerpoint/2010/main" val="3575133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E24A71E-CA49-42D1-932C-1941E3175A73}" type="datetimeFigureOut">
              <a:rPr lang="en-GB" smtClean="0"/>
              <a:t>19/06/2023</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F64DE02-6E5A-45CF-A07F-1B77AFCD245A}" type="slidenum">
              <a:rPr lang="en-GB" smtClean="0"/>
              <a:t>‹#›</a:t>
            </a:fld>
            <a:endParaRPr lang="en-GB"/>
          </a:p>
        </p:txBody>
      </p:sp>
    </p:spTree>
    <p:extLst>
      <p:ext uri="{BB962C8B-B14F-4D97-AF65-F5344CB8AC3E}">
        <p14:creationId xmlns:p14="http://schemas.microsoft.com/office/powerpoint/2010/main" val="2490421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en.wikipedia.org/wiki/Private_sector" TargetMode="External"/><Relationship Id="rId2" Type="http://schemas.openxmlformats.org/officeDocument/2006/relationships/slide" Target="../slides/slide18.xml"/><Relationship Id="rId1" Type="http://schemas.openxmlformats.org/officeDocument/2006/relationships/notesMaster" Target="../notesMasters/notesMaster1.xml"/><Relationship Id="rId5" Type="http://schemas.openxmlformats.org/officeDocument/2006/relationships/hyperlink" Target="https://en.wikipedia.org/wiki/Voluntary_sector" TargetMode="External"/><Relationship Id="rId4" Type="http://schemas.openxmlformats.org/officeDocument/2006/relationships/hyperlink" Target="https://en.wikipedia.org/wiki/Business_sector"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n.wikipedia.org/wiki/Private_sector" TargetMode="External"/><Relationship Id="rId2" Type="http://schemas.openxmlformats.org/officeDocument/2006/relationships/slide" Target="../slides/slide19.xml"/><Relationship Id="rId1" Type="http://schemas.openxmlformats.org/officeDocument/2006/relationships/notesMaster" Target="../notesMasters/notesMaster1.xml"/><Relationship Id="rId5" Type="http://schemas.openxmlformats.org/officeDocument/2006/relationships/hyperlink" Target="https://en.wikipedia.org/wiki/Voluntary_sector" TargetMode="External"/><Relationship Id="rId4" Type="http://schemas.openxmlformats.org/officeDocument/2006/relationships/hyperlink" Target="https://en.wikipedia.org/wiki/Business_sector"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F64DE02-6E5A-45CF-A07F-1B77AFCD245A}" type="slidenum">
              <a:rPr lang="en-GB" smtClean="0"/>
              <a:t>1</a:t>
            </a:fld>
            <a:endParaRPr lang="en-GB"/>
          </a:p>
        </p:txBody>
      </p:sp>
    </p:spTree>
    <p:extLst>
      <p:ext uri="{BB962C8B-B14F-4D97-AF65-F5344CB8AC3E}">
        <p14:creationId xmlns:p14="http://schemas.microsoft.com/office/powerpoint/2010/main" val="3737902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rgbClr val="3333CC"/>
              </a:buClr>
              <a:buNone/>
            </a:pPr>
            <a:r>
              <a:rPr lang="en-GB" sz="1200" b="1" dirty="0">
                <a:solidFill>
                  <a:schemeClr val="accent2">
                    <a:lumMod val="75000"/>
                  </a:schemeClr>
                </a:solidFill>
              </a:rPr>
              <a:t>How are they different? </a:t>
            </a:r>
            <a:r>
              <a:rPr lang="en-GB" sz="1200" dirty="0"/>
              <a:t>– ownership</a:t>
            </a:r>
          </a:p>
          <a:p>
            <a:pPr marL="0" indent="0">
              <a:buClr>
                <a:srgbClr val="3333CC"/>
              </a:buClr>
              <a:buNone/>
            </a:pPr>
            <a:endParaRPr lang="en-GB" dirty="0"/>
          </a:p>
          <a:p>
            <a:pPr marL="0" indent="0">
              <a:buClr>
                <a:srgbClr val="3333CC"/>
              </a:buClr>
              <a:buNone/>
            </a:pPr>
            <a:r>
              <a:rPr lang="en-GB" sz="1200" b="1" dirty="0">
                <a:solidFill>
                  <a:schemeClr val="accent2">
                    <a:lumMod val="75000"/>
                  </a:schemeClr>
                </a:solidFill>
              </a:rPr>
              <a:t>How are they similar? - </a:t>
            </a:r>
            <a:r>
              <a:rPr lang="en-GB" sz="1200" dirty="0"/>
              <a:t>they both</a:t>
            </a:r>
          </a:p>
          <a:p>
            <a:pPr marL="0" indent="0">
              <a:buClr>
                <a:srgbClr val="3333CC"/>
              </a:buClr>
              <a:buNone/>
            </a:pPr>
            <a:r>
              <a:rPr lang="en-GB" sz="1200" dirty="0"/>
              <a:t>Employ staff</a:t>
            </a:r>
          </a:p>
          <a:p>
            <a:pPr marL="0" indent="0">
              <a:buClr>
                <a:srgbClr val="3333CC"/>
              </a:buClr>
              <a:buNone/>
            </a:pPr>
            <a:r>
              <a:rPr lang="en-GB" sz="1200" dirty="0"/>
              <a:t>Raise finance</a:t>
            </a:r>
          </a:p>
          <a:p>
            <a:pPr marL="0" indent="0">
              <a:buClr>
                <a:srgbClr val="3333CC"/>
              </a:buClr>
              <a:buNone/>
            </a:pPr>
            <a:r>
              <a:rPr lang="en-GB" sz="1200" dirty="0"/>
              <a:t>Face competition</a:t>
            </a:r>
          </a:p>
          <a:p>
            <a:pPr marL="0" indent="0">
              <a:buClr>
                <a:srgbClr val="3333CC"/>
              </a:buClr>
              <a:buNone/>
            </a:pPr>
            <a:r>
              <a:rPr lang="en-GB" sz="1200" dirty="0"/>
              <a:t>Have a range of business activities</a:t>
            </a:r>
          </a:p>
          <a:p>
            <a:pPr marL="0" indent="0">
              <a:buClr>
                <a:srgbClr val="3333CC"/>
              </a:buClr>
              <a:buNone/>
            </a:pPr>
            <a:r>
              <a:rPr lang="en-GB" sz="1200" dirty="0"/>
              <a:t>Meet the needs of stakeholders</a:t>
            </a:r>
          </a:p>
          <a:p>
            <a:pPr marL="0" indent="0">
              <a:buClr>
                <a:srgbClr val="3333CC"/>
              </a:buClr>
              <a:buNone/>
            </a:pPr>
            <a:r>
              <a:rPr lang="en-GB" sz="1200" dirty="0"/>
              <a:t>Market themselves</a:t>
            </a:r>
          </a:p>
          <a:p>
            <a:pPr marL="0" indent="0">
              <a:buClr>
                <a:srgbClr val="3333CC"/>
              </a:buClr>
              <a:buNone/>
            </a:pPr>
            <a:r>
              <a:rPr lang="en-GB" sz="1200" dirty="0"/>
              <a:t>Obey the law</a:t>
            </a:r>
          </a:p>
          <a:p>
            <a:endParaRPr lang="en-US" dirty="0"/>
          </a:p>
        </p:txBody>
      </p:sp>
      <p:sp>
        <p:nvSpPr>
          <p:cNvPr id="4" name="Slide Number Placeholder 3"/>
          <p:cNvSpPr>
            <a:spLocks noGrp="1"/>
          </p:cNvSpPr>
          <p:nvPr>
            <p:ph type="sldNum" sz="quarter" idx="5"/>
          </p:nvPr>
        </p:nvSpPr>
        <p:spPr/>
        <p:txBody>
          <a:bodyPr/>
          <a:lstStyle/>
          <a:p>
            <a:fld id="{5F64DE02-6E5A-45CF-A07F-1B77AFCD245A}" type="slidenum">
              <a:rPr lang="en-GB" smtClean="0"/>
              <a:t>4</a:t>
            </a:fld>
            <a:endParaRPr lang="en-GB"/>
          </a:p>
        </p:txBody>
      </p:sp>
    </p:spTree>
    <p:extLst>
      <p:ext uri="{BB962C8B-B14F-4D97-AF65-F5344CB8AC3E}">
        <p14:creationId xmlns:p14="http://schemas.microsoft.com/office/powerpoint/2010/main" val="2091822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F64DE02-6E5A-45CF-A07F-1B77AFCD245A}" type="slidenum">
              <a:rPr lang="en-GB" smtClean="0"/>
              <a:t>12</a:t>
            </a:fld>
            <a:endParaRPr lang="en-GB"/>
          </a:p>
        </p:txBody>
      </p:sp>
    </p:spTree>
    <p:extLst>
      <p:ext uri="{BB962C8B-B14F-4D97-AF65-F5344CB8AC3E}">
        <p14:creationId xmlns:p14="http://schemas.microsoft.com/office/powerpoint/2010/main" val="1074392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F64DE02-6E5A-45CF-A07F-1B77AFCD245A}" type="slidenum">
              <a:rPr lang="en-GB" smtClean="0"/>
              <a:t>13</a:t>
            </a:fld>
            <a:endParaRPr lang="en-GB"/>
          </a:p>
        </p:txBody>
      </p:sp>
    </p:spTree>
    <p:extLst>
      <p:ext uri="{BB962C8B-B14F-4D97-AF65-F5344CB8AC3E}">
        <p14:creationId xmlns:p14="http://schemas.microsoft.com/office/powerpoint/2010/main" val="1465072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Voluntary sector organisations’ management and governance is similar to the private sector. The board of trustees act as directors. A team of staff and / or volunteers ensure the delivery of the trustees’ strategy. In some smaller organisations, especially those without paid staff, the trustees can take on operational work as well. Trustees are guided by the organisation’s governing document. This lays out the organisation’s mission and goals.</a:t>
            </a:r>
          </a:p>
        </p:txBody>
      </p:sp>
      <p:sp>
        <p:nvSpPr>
          <p:cNvPr id="4" name="Slide Number Placeholder 3"/>
          <p:cNvSpPr>
            <a:spLocks noGrp="1"/>
          </p:cNvSpPr>
          <p:nvPr>
            <p:ph type="sldNum" sz="quarter" idx="10"/>
          </p:nvPr>
        </p:nvSpPr>
        <p:spPr/>
        <p:txBody>
          <a:bodyPr/>
          <a:lstStyle/>
          <a:p>
            <a:fld id="{5F64DE02-6E5A-45CF-A07F-1B77AFCD245A}" type="slidenum">
              <a:rPr lang="en-GB" smtClean="0"/>
              <a:t>16</a:t>
            </a:fld>
            <a:endParaRPr lang="en-GB"/>
          </a:p>
        </p:txBody>
      </p:sp>
    </p:spTree>
    <p:extLst>
      <p:ext uri="{BB962C8B-B14F-4D97-AF65-F5344CB8AC3E}">
        <p14:creationId xmlns:p14="http://schemas.microsoft.com/office/powerpoint/2010/main" val="875190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Voluntary sector organisations’ management and governance is similar to the private sector. The board of trustees act as directors. A team of staff and / or volunteers ensure the delivery of the trustees’ strategy. In some smaller organisations, especially those without paid staff, the trustees can take on operational work as well. Trustees are guided by the organisation’s governing document. This lays out the organisation’s mission and goals.</a:t>
            </a:r>
          </a:p>
        </p:txBody>
      </p:sp>
      <p:sp>
        <p:nvSpPr>
          <p:cNvPr id="4" name="Slide Number Placeholder 3"/>
          <p:cNvSpPr>
            <a:spLocks noGrp="1"/>
          </p:cNvSpPr>
          <p:nvPr>
            <p:ph type="sldNum" sz="quarter" idx="10"/>
          </p:nvPr>
        </p:nvSpPr>
        <p:spPr/>
        <p:txBody>
          <a:bodyPr/>
          <a:lstStyle/>
          <a:p>
            <a:fld id="{5F64DE02-6E5A-45CF-A07F-1B77AFCD245A}" type="slidenum">
              <a:rPr lang="en-GB" smtClean="0"/>
              <a:t>17</a:t>
            </a:fld>
            <a:endParaRPr lang="en-GB"/>
          </a:p>
        </p:txBody>
      </p:sp>
    </p:spTree>
    <p:extLst>
      <p:ext uri="{BB962C8B-B14F-4D97-AF65-F5344CB8AC3E}">
        <p14:creationId xmlns:p14="http://schemas.microsoft.com/office/powerpoint/2010/main" val="4073160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Businesses and organizations that are not part of the public sector are part of the </a:t>
            </a:r>
            <a:r>
              <a:rPr lang="en-GB" dirty="0">
                <a:hlinkClick r:id="rId3" tooltip="Private sector"/>
              </a:rPr>
              <a:t>private sector</a:t>
            </a:r>
            <a:r>
              <a:rPr lang="en-GB" dirty="0"/>
              <a:t>. The private sector is composed of the </a:t>
            </a:r>
            <a:r>
              <a:rPr lang="en-GB" dirty="0">
                <a:hlinkClick r:id="rId4" tooltip="Business sector"/>
              </a:rPr>
              <a:t>business sector</a:t>
            </a:r>
            <a:r>
              <a:rPr lang="en-GB" dirty="0"/>
              <a:t>, which is intended to earn a profit for the owners of the enterprise, and the </a:t>
            </a:r>
            <a:r>
              <a:rPr lang="en-GB" dirty="0">
                <a:hlinkClick r:id="rId5" tooltip="Voluntary sector"/>
              </a:rPr>
              <a:t>voluntary sector</a:t>
            </a:r>
            <a:r>
              <a:rPr lang="en-GB" dirty="0"/>
              <a:t>, which includes charitable organizations</a:t>
            </a:r>
          </a:p>
          <a:p>
            <a:endParaRPr lang="en-GB" dirty="0"/>
          </a:p>
        </p:txBody>
      </p:sp>
      <p:sp>
        <p:nvSpPr>
          <p:cNvPr id="4" name="Slide Number Placeholder 3"/>
          <p:cNvSpPr>
            <a:spLocks noGrp="1"/>
          </p:cNvSpPr>
          <p:nvPr>
            <p:ph type="sldNum" sz="quarter" idx="10"/>
          </p:nvPr>
        </p:nvSpPr>
        <p:spPr/>
        <p:txBody>
          <a:bodyPr/>
          <a:lstStyle/>
          <a:p>
            <a:fld id="{5F64DE02-6E5A-45CF-A07F-1B77AFCD245A}" type="slidenum">
              <a:rPr lang="en-GB" smtClean="0"/>
              <a:t>18</a:t>
            </a:fld>
            <a:endParaRPr lang="en-GB"/>
          </a:p>
        </p:txBody>
      </p:sp>
    </p:spTree>
    <p:extLst>
      <p:ext uri="{BB962C8B-B14F-4D97-AF65-F5344CB8AC3E}">
        <p14:creationId xmlns:p14="http://schemas.microsoft.com/office/powerpoint/2010/main" val="2634863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Businesses and organizations that are not part of the public sector are part of the </a:t>
            </a:r>
            <a:r>
              <a:rPr lang="en-GB" dirty="0">
                <a:hlinkClick r:id="rId3" tooltip="Private sector"/>
              </a:rPr>
              <a:t>private sector</a:t>
            </a:r>
            <a:r>
              <a:rPr lang="en-GB" dirty="0"/>
              <a:t>. The private sector is composed of the </a:t>
            </a:r>
            <a:r>
              <a:rPr lang="en-GB" dirty="0">
                <a:hlinkClick r:id="rId4" tooltip="Business sector"/>
              </a:rPr>
              <a:t>business sector</a:t>
            </a:r>
            <a:r>
              <a:rPr lang="en-GB" dirty="0"/>
              <a:t>, which is intended to earn a profit for the owners of the enterprise, and the </a:t>
            </a:r>
            <a:r>
              <a:rPr lang="en-GB" dirty="0">
                <a:hlinkClick r:id="rId5" tooltip="Voluntary sector"/>
              </a:rPr>
              <a:t>voluntary sector</a:t>
            </a:r>
            <a:r>
              <a:rPr lang="en-GB" dirty="0"/>
              <a:t>, which includes charitable organizations</a:t>
            </a:r>
          </a:p>
          <a:p>
            <a:endParaRPr lang="en-GB" dirty="0"/>
          </a:p>
        </p:txBody>
      </p:sp>
      <p:sp>
        <p:nvSpPr>
          <p:cNvPr id="4" name="Slide Number Placeholder 3"/>
          <p:cNvSpPr>
            <a:spLocks noGrp="1"/>
          </p:cNvSpPr>
          <p:nvPr>
            <p:ph type="sldNum" sz="quarter" idx="10"/>
          </p:nvPr>
        </p:nvSpPr>
        <p:spPr/>
        <p:txBody>
          <a:bodyPr/>
          <a:lstStyle/>
          <a:p>
            <a:fld id="{5F64DE02-6E5A-45CF-A07F-1B77AFCD245A}" type="slidenum">
              <a:rPr lang="en-GB" smtClean="0"/>
              <a:t>19</a:t>
            </a:fld>
            <a:endParaRPr lang="en-GB"/>
          </a:p>
        </p:txBody>
      </p:sp>
    </p:spTree>
    <p:extLst>
      <p:ext uri="{BB962C8B-B14F-4D97-AF65-F5344CB8AC3E}">
        <p14:creationId xmlns:p14="http://schemas.microsoft.com/office/powerpoint/2010/main" val="2723775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40DB057A-C8C5-4FA5-8DC7-3CF96E8691AD}" type="datetimeFigureOut">
              <a:rPr lang="en-GB" smtClean="0"/>
              <a:t>19/06/2023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FE06AAF-D9BF-4CFD-899E-CFA7A82A52DD}" type="slidenum">
              <a:rPr lang="en-GB" smtClean="0"/>
              <a:t>‹#›</a:t>
            </a:fld>
            <a:endParaRPr lang="en-GB" dirty="0"/>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2575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1864990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FE06AAF-D9BF-4CFD-899E-CFA7A82A52DD}" type="slidenum">
              <a:rPr lang="en-GB" smtClean="0"/>
              <a:t>‹#›</a:t>
            </a:fld>
            <a:endParaRPr lang="en-GB" dirty="0"/>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7797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631163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FE06AAF-D9BF-4CFD-899E-CFA7A82A52DD}" type="slidenum">
              <a:rPr lang="en-GB" smtClean="0"/>
              <a:t>‹#›</a:t>
            </a:fld>
            <a:endParaRPr lang="en-GB" dirty="0"/>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2518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1782103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943760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4102458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31319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4281794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FE06AAF-D9BF-4CFD-899E-CFA7A82A52DD}" type="slidenum">
              <a:rPr lang="en-GB" smtClean="0"/>
              <a:t>‹#›</a:t>
            </a:fld>
            <a:endParaRPr lang="en-GB" dirty="0"/>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2581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0DB057A-C8C5-4FA5-8DC7-3CF96E8691AD}" type="datetimeFigureOut">
              <a:rPr lang="en-GB" smtClean="0"/>
              <a:t>19/06/2023</a:t>
            </a:fld>
            <a:endParaRPr lang="en-GB"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GB"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2FE06AAF-D9BF-4CFD-899E-CFA7A82A52DD}" type="slidenum">
              <a:rPr lang="en-GB" smtClean="0"/>
              <a:t>‹#›</a:t>
            </a:fld>
            <a:endParaRPr lang="en-GB" dirty="0"/>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63688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556792"/>
            <a:ext cx="3816424" cy="576064"/>
          </a:xfrm>
        </p:spPr>
        <p:txBody>
          <a:bodyPr>
            <a:noAutofit/>
          </a:bodyPr>
          <a:lstStyle/>
          <a:p>
            <a:pPr algn="l"/>
            <a:endParaRPr lang="en-GB" sz="4900" dirty="0">
              <a:solidFill>
                <a:schemeClr val="bg2">
                  <a:lumMod val="25000"/>
                </a:schemeClr>
              </a:solidFill>
              <a:effectLst/>
              <a:latin typeface="+mn-lt"/>
            </a:endParaRPr>
          </a:p>
        </p:txBody>
      </p:sp>
      <p:sp>
        <p:nvSpPr>
          <p:cNvPr id="3" name="Title 1"/>
          <p:cNvSpPr txBox="1">
            <a:spLocks/>
          </p:cNvSpPr>
          <p:nvPr/>
        </p:nvSpPr>
        <p:spPr>
          <a:xfrm>
            <a:off x="251520" y="4807272"/>
            <a:ext cx="5832648" cy="1872208"/>
          </a:xfrm>
          <a:prstGeom prst="rect">
            <a:avLst/>
          </a:prstGeom>
        </p:spPr>
        <p:txBody>
          <a:bodyPr vert="horz" lIns="91440" tIns="45720" rIns="91440" bIns="45720" rtlCol="0" anchor="ctr">
            <a:normAutofit fontScale="97500"/>
          </a:bodyPr>
          <a:lstStyle>
            <a:lvl1pPr algn="r" defTabSz="914377" rtl="0" eaLnBrk="1" latinLnBrk="0" hangingPunct="1">
              <a:lnSpc>
                <a:spcPct val="80000"/>
              </a:lnSpc>
              <a:spcBef>
                <a:spcPct val="0"/>
              </a:spcBef>
              <a:buNone/>
              <a:defRPr sz="4400" kern="1200" cap="all" spc="200" baseline="0">
                <a:solidFill>
                  <a:schemeClr val="tx1">
                    <a:lumMod val="90000"/>
                    <a:lumOff val="10000"/>
                  </a:schemeClr>
                </a:solidFill>
                <a:latin typeface="+mj-lt"/>
                <a:ea typeface="+mj-ea"/>
                <a:cs typeface="+mj-cs"/>
              </a:defRPr>
            </a:lvl1pPr>
          </a:lstStyle>
          <a:p>
            <a:r>
              <a:rPr lang="en-GB" sz="2800" dirty="0">
                <a:solidFill>
                  <a:schemeClr val="bg2">
                    <a:lumMod val="25000"/>
                  </a:schemeClr>
                </a:solidFill>
                <a:latin typeface="+mn-lt"/>
              </a:rPr>
              <a:t>Unit 1 Assignment 1.1</a:t>
            </a:r>
          </a:p>
          <a:p>
            <a:r>
              <a:rPr lang="en-GB" sz="2800" dirty="0">
                <a:solidFill>
                  <a:schemeClr val="bg2">
                    <a:lumMod val="25000"/>
                  </a:schemeClr>
                </a:solidFill>
                <a:latin typeface="+mn-lt"/>
              </a:rPr>
              <a:t>classifying businesses </a:t>
            </a:r>
            <a:r>
              <a:rPr lang="en-GB" sz="2800" b="1" dirty="0">
                <a:solidFill>
                  <a:schemeClr val="bg2">
                    <a:lumMod val="25000"/>
                  </a:schemeClr>
                </a:solidFill>
                <a:latin typeface="+mn-lt"/>
              </a:rPr>
              <a:t>research task (P1)</a:t>
            </a:r>
          </a:p>
        </p:txBody>
      </p:sp>
      <p:sp>
        <p:nvSpPr>
          <p:cNvPr id="4" name="Title 1"/>
          <p:cNvSpPr txBox="1">
            <a:spLocks/>
          </p:cNvSpPr>
          <p:nvPr/>
        </p:nvSpPr>
        <p:spPr>
          <a:xfrm>
            <a:off x="6516216" y="4807272"/>
            <a:ext cx="3888432" cy="1872208"/>
          </a:xfrm>
          <a:prstGeom prst="rect">
            <a:avLst/>
          </a:prstGeom>
        </p:spPr>
        <p:txBody>
          <a:bodyPr vert="horz" lIns="91440" tIns="45720" rIns="91440" bIns="45720" rtlCol="0" anchor="ctr">
            <a:normAutofit fontScale="97500"/>
          </a:bodyPr>
          <a:lstStyle>
            <a:lvl1pPr algn="r" defTabSz="914377" rtl="0" eaLnBrk="1" latinLnBrk="0" hangingPunct="1">
              <a:lnSpc>
                <a:spcPct val="80000"/>
              </a:lnSpc>
              <a:spcBef>
                <a:spcPct val="0"/>
              </a:spcBef>
              <a:buNone/>
              <a:defRPr sz="4400" kern="1200" cap="all" spc="200" baseline="0">
                <a:solidFill>
                  <a:schemeClr val="tx1">
                    <a:lumMod val="90000"/>
                    <a:lumOff val="10000"/>
                  </a:schemeClr>
                </a:solidFill>
                <a:latin typeface="+mj-lt"/>
                <a:ea typeface="+mj-ea"/>
                <a:cs typeface="+mj-cs"/>
              </a:defRPr>
            </a:lvl1pPr>
          </a:lstStyle>
          <a:p>
            <a:pPr algn="l"/>
            <a:r>
              <a:rPr lang="en-GB" sz="3200" dirty="0">
                <a:solidFill>
                  <a:schemeClr val="bg2">
                    <a:lumMod val="25000"/>
                  </a:schemeClr>
                </a:solidFill>
                <a:latin typeface="+mn-lt"/>
              </a:rPr>
              <a:t>lesson 1</a:t>
            </a:r>
          </a:p>
        </p:txBody>
      </p:sp>
    </p:spTree>
    <p:extLst>
      <p:ext uri="{BB962C8B-B14F-4D97-AF65-F5344CB8AC3E}">
        <p14:creationId xmlns:p14="http://schemas.microsoft.com/office/powerpoint/2010/main" val="1391864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223" y="764704"/>
            <a:ext cx="7543800" cy="1143000"/>
          </a:xfrm>
        </p:spPr>
        <p:txBody>
          <a:bodyPr>
            <a:normAutofit fontScale="90000"/>
          </a:bodyPr>
          <a:lstStyle/>
          <a:p>
            <a:pPr eaLnBrk="1" fontAlgn="auto" hangingPunct="1">
              <a:spcAft>
                <a:spcPts val="0"/>
              </a:spcAft>
              <a:defRPr/>
            </a:pPr>
            <a:r>
              <a:rPr lang="en-GB" dirty="0">
                <a:solidFill>
                  <a:schemeClr val="accent2">
                    <a:lumMod val="50000"/>
                  </a:schemeClr>
                </a:solidFill>
              </a:rPr>
              <a:t>Private limited company (Ltd)</a:t>
            </a:r>
          </a:p>
        </p:txBody>
      </p:sp>
      <p:sp>
        <p:nvSpPr>
          <p:cNvPr id="3" name="Content Placeholder 2"/>
          <p:cNvSpPr>
            <a:spLocks noGrp="1"/>
          </p:cNvSpPr>
          <p:nvPr>
            <p:ph idx="1"/>
          </p:nvPr>
        </p:nvSpPr>
        <p:spPr/>
        <p:txBody>
          <a:bodyPr>
            <a:normAutofit/>
          </a:bodyPr>
          <a:lstStyle/>
          <a:p>
            <a:pPr eaLnBrk="1" hangingPunct="1"/>
            <a:r>
              <a:rPr lang="en-GB" altLang="en-US" b="1" dirty="0"/>
              <a:t>Shares are bought by family, friends and business associates</a:t>
            </a:r>
          </a:p>
          <a:p>
            <a:pPr eaLnBrk="1" hangingPunct="1"/>
            <a:r>
              <a:rPr lang="en-GB" altLang="en-US" dirty="0"/>
              <a:t>Shares can only be sold with the consent of the other shareholders</a:t>
            </a:r>
          </a:p>
          <a:p>
            <a:pPr eaLnBrk="1" hangingPunct="1"/>
            <a:r>
              <a:rPr lang="en-GB" altLang="en-US" dirty="0"/>
              <a:t>Shareholders get a dividend paid each year out of profits</a:t>
            </a:r>
          </a:p>
          <a:p>
            <a:pPr eaLnBrk="1" hangingPunct="1"/>
            <a:r>
              <a:rPr lang="en-GB" altLang="en-US" dirty="0"/>
              <a:t>Company run by board of directors</a:t>
            </a:r>
          </a:p>
          <a:p>
            <a:pPr eaLnBrk="1" hangingPunct="1"/>
            <a:r>
              <a:rPr lang="en-GB" altLang="en-US" dirty="0"/>
              <a:t>Limited liability – only lose original investment / business assets if bankrupt</a:t>
            </a:r>
          </a:p>
          <a:p>
            <a:pPr eaLnBrk="1" hangingPunct="1"/>
            <a:r>
              <a:rPr lang="en-GB" altLang="en-US" dirty="0"/>
              <a:t>Need to file annual report and accounts at Companies House</a:t>
            </a:r>
          </a:p>
          <a:p>
            <a:pPr eaLnBrk="1" hangingPunct="1"/>
            <a:endParaRPr lang="en-GB" altLang="en-US" dirty="0"/>
          </a:p>
        </p:txBody>
      </p:sp>
    </p:spTree>
    <p:extLst>
      <p:ext uri="{BB962C8B-B14F-4D97-AF65-F5344CB8AC3E}">
        <p14:creationId xmlns:p14="http://schemas.microsoft.com/office/powerpoint/2010/main" val="3929108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836712"/>
            <a:ext cx="7914527" cy="1143000"/>
          </a:xfrm>
        </p:spPr>
        <p:txBody>
          <a:bodyPr>
            <a:normAutofit fontScale="90000"/>
          </a:bodyPr>
          <a:lstStyle/>
          <a:p>
            <a:pPr eaLnBrk="1" fontAlgn="auto" hangingPunct="1">
              <a:spcAft>
                <a:spcPts val="0"/>
              </a:spcAft>
              <a:defRPr/>
            </a:pPr>
            <a:r>
              <a:rPr lang="en-GB" dirty="0">
                <a:solidFill>
                  <a:schemeClr val="accent2">
                    <a:lumMod val="50000"/>
                  </a:schemeClr>
                </a:solidFill>
              </a:rPr>
              <a:t>Public limited company (plc)</a:t>
            </a:r>
          </a:p>
        </p:txBody>
      </p:sp>
      <p:sp>
        <p:nvSpPr>
          <p:cNvPr id="3" name="Content Placeholder 2"/>
          <p:cNvSpPr>
            <a:spLocks noGrp="1"/>
          </p:cNvSpPr>
          <p:nvPr>
            <p:ph idx="1"/>
          </p:nvPr>
        </p:nvSpPr>
        <p:spPr/>
        <p:txBody>
          <a:bodyPr/>
          <a:lstStyle/>
          <a:p>
            <a:pPr eaLnBrk="1" hangingPunct="1"/>
            <a:r>
              <a:rPr lang="en-GB" altLang="en-US" b="1" dirty="0"/>
              <a:t>Large companies listed on stock exchange</a:t>
            </a:r>
          </a:p>
          <a:p>
            <a:pPr eaLnBrk="1" hangingPunct="1"/>
            <a:r>
              <a:rPr lang="en-GB" altLang="en-US" dirty="0"/>
              <a:t>Many shareholders all over the world, often other businesses</a:t>
            </a:r>
          </a:p>
          <a:p>
            <a:pPr eaLnBrk="1" hangingPunct="1"/>
            <a:r>
              <a:rPr lang="en-GB" altLang="en-US" dirty="0"/>
              <a:t>Have to make annual report and accounts public – anyone can see them</a:t>
            </a:r>
          </a:p>
          <a:p>
            <a:pPr eaLnBrk="1" hangingPunct="1"/>
            <a:r>
              <a:rPr lang="en-GB" altLang="en-US" dirty="0"/>
              <a:t>Managed by board of directors</a:t>
            </a:r>
          </a:p>
          <a:p>
            <a:pPr eaLnBrk="1" hangingPunct="1"/>
            <a:r>
              <a:rPr lang="en-GB" altLang="en-US" dirty="0"/>
              <a:t>Limited liability</a:t>
            </a:r>
          </a:p>
          <a:p>
            <a:pPr eaLnBrk="1" hangingPunct="1"/>
            <a:r>
              <a:rPr lang="en-GB" altLang="en-US" dirty="0"/>
              <a:t>Easy to raise finance</a:t>
            </a:r>
          </a:p>
        </p:txBody>
      </p:sp>
    </p:spTree>
    <p:extLst>
      <p:ext uri="{BB962C8B-B14F-4D97-AF65-F5344CB8AC3E}">
        <p14:creationId xmlns:p14="http://schemas.microsoft.com/office/powerpoint/2010/main" val="1121723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914377" fontAlgn="auto">
              <a:spcAft>
                <a:spcPts val="0"/>
              </a:spcAft>
              <a:defRPr/>
            </a:pPr>
            <a:r>
              <a:rPr lang="en-GB" dirty="0">
                <a:solidFill>
                  <a:schemeClr val="accent2">
                    <a:lumMod val="50000"/>
                  </a:schemeClr>
                </a:solidFill>
              </a:rPr>
              <a:t>Co-operatives</a:t>
            </a:r>
          </a:p>
        </p:txBody>
      </p:sp>
      <p:sp>
        <p:nvSpPr>
          <p:cNvPr id="3" name="Content Placeholder 2"/>
          <p:cNvSpPr>
            <a:spLocks noGrp="1"/>
          </p:cNvSpPr>
          <p:nvPr>
            <p:ph idx="1"/>
          </p:nvPr>
        </p:nvSpPr>
        <p:spPr>
          <a:xfrm>
            <a:off x="768096" y="2084832"/>
            <a:ext cx="7290055" cy="4023360"/>
          </a:xfrm>
        </p:spPr>
        <p:txBody>
          <a:bodyPr>
            <a:noAutofit/>
          </a:bodyPr>
          <a:lstStyle/>
          <a:p>
            <a:pPr marL="0" indent="0">
              <a:buNone/>
            </a:pPr>
            <a:r>
              <a:rPr lang="en-GB" altLang="en-US" sz="2000" b="1" dirty="0">
                <a:solidFill>
                  <a:schemeClr val="accent2">
                    <a:lumMod val="50000"/>
                  </a:schemeClr>
                </a:solidFill>
              </a:rPr>
              <a:t>Two types:</a:t>
            </a:r>
          </a:p>
          <a:p>
            <a:pPr marL="0" indent="0">
              <a:buNone/>
            </a:pPr>
            <a:r>
              <a:rPr lang="en-GB" altLang="en-US" sz="2000" b="1" i="1" dirty="0"/>
              <a:t>Worker</a:t>
            </a:r>
            <a:r>
              <a:rPr lang="en-GB" altLang="en-US" sz="2000" b="1" dirty="0"/>
              <a:t> </a:t>
            </a:r>
            <a:r>
              <a:rPr lang="en-GB" altLang="en-US" sz="2000" dirty="0"/>
              <a:t>– the workers own the business – if you get a job in the company you become one of the owners – John Lewis </a:t>
            </a:r>
          </a:p>
          <a:p>
            <a:pPr marL="335026" lvl="1" indent="-342900">
              <a:buFont typeface="Wingdings" panose="05000000000000000000" pitchFamily="2" charset="2"/>
              <a:buChar char="Ø"/>
            </a:pPr>
            <a:r>
              <a:rPr lang="en-GB" altLang="en-US" sz="2000" dirty="0"/>
              <a:t>Workers are well motivated – they all get a share of the profits</a:t>
            </a:r>
          </a:p>
          <a:p>
            <a:pPr marL="335026" lvl="1" indent="-342900">
              <a:buFont typeface="Wingdings" panose="05000000000000000000" pitchFamily="2" charset="2"/>
              <a:buChar char="Ø"/>
            </a:pPr>
            <a:r>
              <a:rPr lang="en-GB" altLang="en-US" sz="2000" dirty="0"/>
              <a:t>Decision making can be difficult</a:t>
            </a:r>
          </a:p>
          <a:p>
            <a:pPr marL="0" lvl="1" indent="0">
              <a:buNone/>
            </a:pPr>
            <a:endParaRPr lang="en-GB" altLang="en-US" sz="2000" dirty="0"/>
          </a:p>
          <a:p>
            <a:pPr marL="0" indent="0">
              <a:buNone/>
            </a:pPr>
            <a:r>
              <a:rPr lang="en-GB" altLang="en-US" sz="2000" b="1" i="1" dirty="0"/>
              <a:t>Consumer</a:t>
            </a:r>
            <a:r>
              <a:rPr lang="en-GB" altLang="en-US" sz="2000" b="1" dirty="0"/>
              <a:t> </a:t>
            </a:r>
            <a:r>
              <a:rPr lang="en-GB" altLang="en-US" sz="2000" dirty="0"/>
              <a:t>– the users of the business own the business – Co-op Bank</a:t>
            </a:r>
          </a:p>
          <a:p>
            <a:pPr marL="335026" lvl="1" indent="-342900">
              <a:buFont typeface="Wingdings" panose="05000000000000000000" pitchFamily="2" charset="2"/>
              <a:buChar char="Ø"/>
            </a:pPr>
            <a:r>
              <a:rPr lang="en-GB" altLang="en-US" sz="2000" dirty="0"/>
              <a:t>Customers are loyal</a:t>
            </a:r>
          </a:p>
          <a:p>
            <a:pPr marL="335026" lvl="1" indent="-342900">
              <a:buFont typeface="Wingdings" panose="05000000000000000000" pitchFamily="2" charset="2"/>
              <a:buChar char="Ø"/>
            </a:pPr>
            <a:r>
              <a:rPr lang="en-GB" altLang="en-US" sz="2000" dirty="0"/>
              <a:t>Need a board of customers to run the business</a:t>
            </a:r>
          </a:p>
        </p:txBody>
      </p:sp>
    </p:spTree>
    <p:extLst>
      <p:ext uri="{BB962C8B-B14F-4D97-AF65-F5344CB8AC3E}">
        <p14:creationId xmlns:p14="http://schemas.microsoft.com/office/powerpoint/2010/main" val="1090283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764704"/>
            <a:ext cx="7239000" cy="1143000"/>
          </a:xfrm>
        </p:spPr>
        <p:txBody>
          <a:bodyPr/>
          <a:lstStyle/>
          <a:p>
            <a:pPr eaLnBrk="1" fontAlgn="auto" hangingPunct="1">
              <a:spcAft>
                <a:spcPts val="0"/>
              </a:spcAft>
              <a:defRPr/>
            </a:pPr>
            <a:r>
              <a:rPr lang="en-GB" dirty="0">
                <a:solidFill>
                  <a:schemeClr val="accent2">
                    <a:lumMod val="50000"/>
                  </a:schemeClr>
                </a:solidFill>
              </a:rPr>
              <a:t>Not for profit</a:t>
            </a:r>
          </a:p>
        </p:txBody>
      </p:sp>
      <p:sp>
        <p:nvSpPr>
          <p:cNvPr id="3" name="Content Placeholder 2"/>
          <p:cNvSpPr>
            <a:spLocks noGrp="1"/>
          </p:cNvSpPr>
          <p:nvPr>
            <p:ph idx="1"/>
          </p:nvPr>
        </p:nvSpPr>
        <p:spPr>
          <a:xfrm>
            <a:off x="768096" y="2286000"/>
            <a:ext cx="7476312" cy="4023360"/>
          </a:xfrm>
        </p:spPr>
        <p:txBody>
          <a:bodyPr>
            <a:normAutofit lnSpcReduction="10000"/>
          </a:bodyPr>
          <a:lstStyle/>
          <a:p>
            <a:pPr eaLnBrk="1" hangingPunct="1">
              <a:lnSpc>
                <a:spcPct val="110000"/>
              </a:lnSpc>
            </a:pPr>
            <a:r>
              <a:rPr lang="en-GB" altLang="en-US" b="1" dirty="0"/>
              <a:t>Organisations that are managed by trustees</a:t>
            </a:r>
          </a:p>
          <a:p>
            <a:pPr eaLnBrk="1" hangingPunct="1">
              <a:lnSpc>
                <a:spcPct val="110000"/>
              </a:lnSpc>
              <a:buFont typeface="Wingdings" panose="05000000000000000000" pitchFamily="2" charset="2"/>
              <a:buChar char="Ø"/>
            </a:pPr>
            <a:r>
              <a:rPr lang="en-GB" altLang="en-US" dirty="0"/>
              <a:t>Charities</a:t>
            </a:r>
          </a:p>
          <a:p>
            <a:pPr eaLnBrk="1" hangingPunct="1">
              <a:lnSpc>
                <a:spcPct val="110000"/>
              </a:lnSpc>
              <a:buFont typeface="Wingdings" panose="05000000000000000000" pitchFamily="2" charset="2"/>
              <a:buChar char="Ø"/>
            </a:pPr>
            <a:r>
              <a:rPr lang="en-GB" altLang="en-US" dirty="0"/>
              <a:t>Voluntary organisations</a:t>
            </a:r>
          </a:p>
          <a:p>
            <a:pPr eaLnBrk="1" hangingPunct="1">
              <a:lnSpc>
                <a:spcPct val="110000"/>
              </a:lnSpc>
              <a:buFont typeface="Wingdings" panose="05000000000000000000" pitchFamily="2" charset="2"/>
              <a:buChar char="Ø"/>
            </a:pPr>
            <a:r>
              <a:rPr lang="en-GB" altLang="en-US" dirty="0"/>
              <a:t>Social Enterprise </a:t>
            </a:r>
          </a:p>
          <a:p>
            <a:pPr eaLnBrk="1" hangingPunct="1">
              <a:buFont typeface="Wingdings" panose="05000000000000000000" pitchFamily="2" charset="2"/>
              <a:buChar char="Ø"/>
            </a:pPr>
            <a:endParaRPr lang="en-GB" altLang="en-US" dirty="0"/>
          </a:p>
          <a:p>
            <a:pPr eaLnBrk="1" hangingPunct="1"/>
            <a:r>
              <a:rPr lang="en-GB" altLang="en-US" b="1" dirty="0"/>
              <a:t>They exist for a variety of reasons:</a:t>
            </a:r>
          </a:p>
          <a:p>
            <a:pPr lvl="1" eaLnBrk="1" hangingPunct="1">
              <a:buFont typeface="Wingdings" panose="05000000000000000000" pitchFamily="2" charset="2"/>
              <a:buChar char="Ø"/>
            </a:pPr>
            <a:r>
              <a:rPr lang="en-GB" altLang="en-US" sz="2000" dirty="0"/>
              <a:t>Religious reasons</a:t>
            </a:r>
          </a:p>
          <a:p>
            <a:pPr lvl="1" eaLnBrk="1" hangingPunct="1">
              <a:buFont typeface="Wingdings" panose="05000000000000000000" pitchFamily="2" charset="2"/>
              <a:buChar char="Ø"/>
            </a:pPr>
            <a:r>
              <a:rPr lang="en-GB" altLang="en-US" sz="2000" dirty="0"/>
              <a:t>To relieve suffering</a:t>
            </a:r>
          </a:p>
          <a:p>
            <a:pPr lvl="1" eaLnBrk="1" hangingPunct="1">
              <a:buFont typeface="Wingdings" panose="05000000000000000000" pitchFamily="2" charset="2"/>
              <a:buChar char="Ø"/>
            </a:pPr>
            <a:r>
              <a:rPr lang="en-GB" altLang="en-US" sz="2000" dirty="0"/>
              <a:t>To help less the advantaged </a:t>
            </a:r>
          </a:p>
          <a:p>
            <a:pPr lvl="1" eaLnBrk="1" hangingPunct="1">
              <a:buFont typeface="Wingdings" panose="05000000000000000000" pitchFamily="2" charset="2"/>
              <a:buChar char="Ø"/>
            </a:pPr>
            <a:r>
              <a:rPr lang="en-GB" altLang="en-US" sz="2000" dirty="0"/>
              <a:t>To support good causes</a:t>
            </a:r>
          </a:p>
          <a:p>
            <a:pPr lvl="1" eaLnBrk="1" hangingPunct="1">
              <a:buFont typeface="Wingdings 2" panose="05020102010507070707" pitchFamily="18" charset="2"/>
              <a:buNone/>
            </a:pPr>
            <a:endParaRPr lang="en-GB" altLang="en-US" dirty="0"/>
          </a:p>
        </p:txBody>
      </p:sp>
    </p:spTree>
    <p:extLst>
      <p:ext uri="{BB962C8B-B14F-4D97-AF65-F5344CB8AC3E}">
        <p14:creationId xmlns:p14="http://schemas.microsoft.com/office/powerpoint/2010/main" val="2275891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290054" cy="1499616"/>
          </a:xfrm>
        </p:spPr>
        <p:txBody>
          <a:bodyPr/>
          <a:lstStyle/>
          <a:p>
            <a:r>
              <a:rPr lang="en-GB" sz="4400" dirty="0">
                <a:solidFill>
                  <a:schemeClr val="accent2">
                    <a:lumMod val="50000"/>
                  </a:schemeClr>
                </a:solidFill>
              </a:rPr>
              <a:t>Aims and Objectives</a:t>
            </a:r>
          </a:p>
        </p:txBody>
      </p:sp>
      <p:sp>
        <p:nvSpPr>
          <p:cNvPr id="3" name="Content Placeholder 2"/>
          <p:cNvSpPr>
            <a:spLocks noGrp="1"/>
          </p:cNvSpPr>
          <p:nvPr>
            <p:ph idx="1"/>
          </p:nvPr>
        </p:nvSpPr>
        <p:spPr>
          <a:xfrm>
            <a:off x="914400" y="2348880"/>
            <a:ext cx="8229600" cy="4237931"/>
          </a:xfrm>
        </p:spPr>
        <p:txBody>
          <a:bodyPr>
            <a:normAutofit/>
          </a:bodyPr>
          <a:lstStyle/>
          <a:p>
            <a:pPr>
              <a:buFont typeface="Wingdings" panose="05000000000000000000" pitchFamily="2" charset="2"/>
              <a:buChar char="Ø"/>
            </a:pPr>
            <a:r>
              <a:rPr lang="en-GB" b="1" dirty="0"/>
              <a:t>Surplus</a:t>
            </a:r>
            <a:r>
              <a:rPr lang="en-GB" dirty="0"/>
              <a:t> (not profit)</a:t>
            </a:r>
          </a:p>
          <a:p>
            <a:pPr>
              <a:buFont typeface="Wingdings" panose="05000000000000000000" pitchFamily="2" charset="2"/>
              <a:buChar char="Ø"/>
            </a:pPr>
            <a:r>
              <a:rPr lang="en-GB" dirty="0"/>
              <a:t>Survival</a:t>
            </a:r>
          </a:p>
          <a:p>
            <a:pPr>
              <a:buFont typeface="Wingdings" panose="05000000000000000000" pitchFamily="2" charset="2"/>
              <a:buChar char="Ø"/>
            </a:pPr>
            <a:r>
              <a:rPr lang="en-GB" dirty="0"/>
              <a:t>Growth</a:t>
            </a:r>
          </a:p>
          <a:p>
            <a:pPr>
              <a:buFont typeface="Wingdings" panose="05000000000000000000" pitchFamily="2" charset="2"/>
              <a:buChar char="Ø"/>
            </a:pPr>
            <a:r>
              <a:rPr lang="en-GB" dirty="0"/>
              <a:t>Increase or gain market share</a:t>
            </a:r>
          </a:p>
          <a:p>
            <a:pPr>
              <a:buFont typeface="Wingdings" panose="05000000000000000000" pitchFamily="2" charset="2"/>
              <a:buChar char="Ø"/>
            </a:pPr>
            <a:r>
              <a:rPr lang="en-GB" dirty="0"/>
              <a:t>Image/reputation</a:t>
            </a:r>
          </a:p>
          <a:p>
            <a:pPr>
              <a:buFont typeface="Wingdings" panose="05000000000000000000" pitchFamily="2" charset="2"/>
              <a:buChar char="Ø"/>
            </a:pPr>
            <a:r>
              <a:rPr lang="en-GB" dirty="0"/>
              <a:t>Social responsibility</a:t>
            </a:r>
          </a:p>
        </p:txBody>
      </p:sp>
    </p:spTree>
    <p:extLst>
      <p:ext uri="{BB962C8B-B14F-4D97-AF65-F5344CB8AC3E}">
        <p14:creationId xmlns:p14="http://schemas.microsoft.com/office/powerpoint/2010/main" val="2977486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880" y="764704"/>
            <a:ext cx="8229600" cy="1143000"/>
          </a:xfrm>
        </p:spPr>
        <p:txBody>
          <a:bodyPr/>
          <a:lstStyle/>
          <a:p>
            <a:pPr eaLnBrk="1" hangingPunct="1">
              <a:defRPr/>
            </a:pPr>
            <a:r>
              <a:rPr lang="en-GB" dirty="0">
                <a:solidFill>
                  <a:schemeClr val="accent2">
                    <a:lumMod val="50000"/>
                  </a:schemeClr>
                </a:solidFill>
              </a:rPr>
              <a:t>Charities</a:t>
            </a:r>
          </a:p>
        </p:txBody>
      </p:sp>
      <p:sp>
        <p:nvSpPr>
          <p:cNvPr id="15363" name="Content Placeholder 2"/>
          <p:cNvSpPr>
            <a:spLocks noGrp="1"/>
          </p:cNvSpPr>
          <p:nvPr>
            <p:ph idx="1"/>
          </p:nvPr>
        </p:nvSpPr>
        <p:spPr>
          <a:xfrm>
            <a:off x="1115616" y="2204864"/>
            <a:ext cx="6846068" cy="4389120"/>
          </a:xfrm>
        </p:spPr>
        <p:txBody>
          <a:bodyPr>
            <a:noAutofit/>
          </a:bodyPr>
          <a:lstStyle/>
          <a:p>
            <a:pPr eaLnBrk="1" hangingPunct="1">
              <a:buFont typeface="Wingdings" panose="05000000000000000000" pitchFamily="2" charset="2"/>
              <a:buChar char="Ø"/>
            </a:pPr>
            <a:r>
              <a:rPr lang="en-GB" altLang="en-US" sz="2200" dirty="0"/>
              <a:t>Usually set up as a company limited by </a:t>
            </a:r>
            <a:r>
              <a:rPr lang="en-GB" altLang="en-US" sz="2200" b="1" dirty="0"/>
              <a:t>guarantee</a:t>
            </a:r>
            <a:endParaRPr lang="en-GB" altLang="en-US" sz="2200" dirty="0"/>
          </a:p>
          <a:p>
            <a:pPr eaLnBrk="1" hangingPunct="1">
              <a:buFont typeface="Wingdings" panose="05000000000000000000" pitchFamily="2" charset="2"/>
              <a:buChar char="Ø"/>
            </a:pPr>
            <a:r>
              <a:rPr lang="en-GB" altLang="en-US" sz="2200" dirty="0"/>
              <a:t>There are no shares, instead the company will have 'members', which requires them to pay the company's debts up to a fixed sum (usually £1) – limited liability of members</a:t>
            </a:r>
          </a:p>
          <a:p>
            <a:pPr eaLnBrk="1" hangingPunct="1">
              <a:buFont typeface="Wingdings" panose="05000000000000000000" pitchFamily="2" charset="2"/>
              <a:buChar char="Ø"/>
            </a:pPr>
            <a:r>
              <a:rPr lang="en-GB" altLang="en-US" sz="2200" dirty="0"/>
              <a:t>Controlled and managed by the Board of Trustees, who have no personal liability (except for fraud/wrongful trading)</a:t>
            </a:r>
          </a:p>
          <a:p>
            <a:pPr eaLnBrk="1" hangingPunct="1">
              <a:buFont typeface="Wingdings" panose="05000000000000000000" pitchFamily="2" charset="2"/>
              <a:buChar char="Ø"/>
            </a:pPr>
            <a:r>
              <a:rPr lang="en-GB" altLang="en-US" sz="2200" dirty="0"/>
              <a:t>Includes rules that can’t distribute profits to members</a:t>
            </a:r>
          </a:p>
        </p:txBody>
      </p:sp>
    </p:spTree>
    <p:extLst>
      <p:ext uri="{BB962C8B-B14F-4D97-AF65-F5344CB8AC3E}">
        <p14:creationId xmlns:p14="http://schemas.microsoft.com/office/powerpoint/2010/main" val="3700346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764704"/>
            <a:ext cx="8229600" cy="1143000"/>
          </a:xfrm>
        </p:spPr>
        <p:txBody>
          <a:bodyPr/>
          <a:lstStyle/>
          <a:p>
            <a:pPr eaLnBrk="1" hangingPunct="1">
              <a:defRPr/>
            </a:pPr>
            <a:r>
              <a:rPr lang="en-GB" dirty="0">
                <a:solidFill>
                  <a:schemeClr val="accent2">
                    <a:lumMod val="50000"/>
                  </a:schemeClr>
                </a:solidFill>
              </a:rPr>
              <a:t>Voluntary organisations</a:t>
            </a:r>
          </a:p>
        </p:txBody>
      </p:sp>
      <p:sp>
        <p:nvSpPr>
          <p:cNvPr id="15363" name="Content Placeholder 2"/>
          <p:cNvSpPr>
            <a:spLocks noGrp="1"/>
          </p:cNvSpPr>
          <p:nvPr>
            <p:ph idx="1"/>
          </p:nvPr>
        </p:nvSpPr>
        <p:spPr>
          <a:xfrm>
            <a:off x="827584" y="2132856"/>
            <a:ext cx="7344816" cy="4389120"/>
          </a:xfrm>
        </p:spPr>
        <p:txBody>
          <a:bodyPr>
            <a:noAutofit/>
          </a:bodyPr>
          <a:lstStyle/>
          <a:p>
            <a:r>
              <a:rPr lang="en-GB" sz="2200" b="1" dirty="0">
                <a:solidFill>
                  <a:schemeClr val="accent2">
                    <a:lumMod val="50000"/>
                  </a:schemeClr>
                </a:solidFill>
              </a:rPr>
              <a:t>There are many types of voluntary organisations in the UK</a:t>
            </a:r>
          </a:p>
          <a:p>
            <a:r>
              <a:rPr lang="en-GB" sz="2200" dirty="0"/>
              <a:t>Most are one of the 180,000 registered charities, but there are also housing associations, credit unions, community interest companies, trusts, local community groups and others. </a:t>
            </a:r>
          </a:p>
          <a:p>
            <a:endParaRPr lang="en-GB" sz="2200" dirty="0"/>
          </a:p>
          <a:p>
            <a:r>
              <a:rPr lang="en-GB" sz="2200" dirty="0"/>
              <a:t>Voluntary sector organisations’ management and governance is similar to the private sector. The board of trustees act as directors. A team of staff and / or volunteers ensure the delivery of the trustees’ strategy. </a:t>
            </a:r>
          </a:p>
          <a:p>
            <a:endParaRPr lang="en-GB" sz="2400" dirty="0"/>
          </a:p>
        </p:txBody>
      </p:sp>
    </p:spTree>
    <p:extLst>
      <p:ext uri="{BB962C8B-B14F-4D97-AF65-F5344CB8AC3E}">
        <p14:creationId xmlns:p14="http://schemas.microsoft.com/office/powerpoint/2010/main" val="1046448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764704"/>
            <a:ext cx="8229600" cy="1143000"/>
          </a:xfrm>
        </p:spPr>
        <p:txBody>
          <a:bodyPr/>
          <a:lstStyle/>
          <a:p>
            <a:pPr eaLnBrk="1" hangingPunct="1">
              <a:defRPr/>
            </a:pPr>
            <a:r>
              <a:rPr lang="en-GB" dirty="0">
                <a:solidFill>
                  <a:schemeClr val="accent2">
                    <a:lumMod val="50000"/>
                  </a:schemeClr>
                </a:solidFill>
              </a:rPr>
              <a:t>Social enterprise</a:t>
            </a:r>
          </a:p>
        </p:txBody>
      </p:sp>
      <p:sp>
        <p:nvSpPr>
          <p:cNvPr id="15363" name="Content Placeholder 2"/>
          <p:cNvSpPr>
            <a:spLocks noGrp="1"/>
          </p:cNvSpPr>
          <p:nvPr>
            <p:ph idx="1"/>
          </p:nvPr>
        </p:nvSpPr>
        <p:spPr>
          <a:xfrm>
            <a:off x="827584" y="2132856"/>
            <a:ext cx="7344816" cy="4389120"/>
          </a:xfrm>
        </p:spPr>
        <p:txBody>
          <a:bodyPr>
            <a:noAutofit/>
          </a:bodyPr>
          <a:lstStyle/>
          <a:p>
            <a:r>
              <a:rPr lang="en-GB" sz="2400" b="1" dirty="0"/>
              <a:t>The primary objective is a social benefit</a:t>
            </a:r>
          </a:p>
          <a:p>
            <a:endParaRPr lang="en-GB" sz="2400" dirty="0"/>
          </a:p>
          <a:p>
            <a:r>
              <a:rPr lang="en-GB" sz="2400" dirty="0"/>
              <a:t>By selling goods and services in the open market, social enterprises </a:t>
            </a:r>
            <a:r>
              <a:rPr lang="en-GB" sz="2400" b="1" dirty="0"/>
              <a:t>reinvest</a:t>
            </a:r>
            <a:r>
              <a:rPr lang="en-GB" sz="2400" dirty="0"/>
              <a:t> the money they make back into their business or the local community. </a:t>
            </a:r>
          </a:p>
          <a:p>
            <a:r>
              <a:rPr lang="en-GB" sz="2400" dirty="0"/>
              <a:t>This allows them to tackle </a:t>
            </a:r>
            <a:r>
              <a:rPr lang="en-GB" sz="2400" b="1" dirty="0"/>
              <a:t>social</a:t>
            </a:r>
            <a:r>
              <a:rPr lang="en-GB" sz="2400" dirty="0"/>
              <a:t> problems, improve people's life chances, support communities and help the environment. </a:t>
            </a:r>
          </a:p>
          <a:p>
            <a:r>
              <a:rPr lang="en-GB" sz="2400" dirty="0"/>
              <a:t>So when a </a:t>
            </a:r>
            <a:r>
              <a:rPr lang="en-GB" sz="2400" b="1" dirty="0"/>
              <a:t>social enterprise</a:t>
            </a:r>
            <a:r>
              <a:rPr lang="en-GB" sz="2400" dirty="0"/>
              <a:t> profits society profits..</a:t>
            </a:r>
          </a:p>
        </p:txBody>
      </p:sp>
    </p:spTree>
    <p:extLst>
      <p:ext uri="{BB962C8B-B14F-4D97-AF65-F5344CB8AC3E}">
        <p14:creationId xmlns:p14="http://schemas.microsoft.com/office/powerpoint/2010/main" val="2294865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b="1" dirty="0"/>
              <a:t>Public sector</a:t>
            </a:r>
          </a:p>
        </p:txBody>
      </p:sp>
      <p:sp>
        <p:nvSpPr>
          <p:cNvPr id="3" name="Content Placeholder 2"/>
          <p:cNvSpPr>
            <a:spLocks noGrp="1"/>
          </p:cNvSpPr>
          <p:nvPr>
            <p:ph idx="1"/>
          </p:nvPr>
        </p:nvSpPr>
        <p:spPr>
          <a:xfrm>
            <a:off x="787816" y="2084832"/>
            <a:ext cx="7096552" cy="4525963"/>
          </a:xfrm>
        </p:spPr>
        <p:txBody>
          <a:bodyPr>
            <a:normAutofit/>
          </a:bodyPr>
          <a:lstStyle/>
          <a:p>
            <a:pPr marL="0" indent="0">
              <a:buNone/>
            </a:pPr>
            <a:r>
              <a:rPr lang="en-GB" sz="2200" b="1" dirty="0">
                <a:solidFill>
                  <a:schemeClr val="accent2">
                    <a:lumMod val="75000"/>
                  </a:schemeClr>
                </a:solidFill>
              </a:rPr>
              <a:t>Organisations that are owned and operated by the government and exist to provide services for its citizens</a:t>
            </a:r>
            <a:endParaRPr lang="en-GB" sz="2200" dirty="0">
              <a:solidFill>
                <a:schemeClr val="accent2">
                  <a:lumMod val="75000"/>
                </a:schemeClr>
              </a:solidFill>
            </a:endParaRPr>
          </a:p>
          <a:p>
            <a:pPr>
              <a:buFont typeface="Wingdings" panose="05000000000000000000" pitchFamily="2" charset="2"/>
              <a:buChar char="Ø"/>
            </a:pPr>
            <a:endParaRPr lang="en-GB" sz="2200" dirty="0"/>
          </a:p>
          <a:p>
            <a:pPr>
              <a:buFont typeface="Wingdings" panose="05000000000000000000" pitchFamily="2" charset="2"/>
              <a:buChar char="Ø"/>
            </a:pPr>
            <a:r>
              <a:rPr lang="en-GB" sz="2200" dirty="0"/>
              <a:t>Public sector organisations </a:t>
            </a:r>
            <a:r>
              <a:rPr lang="en-GB" sz="2200" b="1" dirty="0"/>
              <a:t>spend a budget</a:t>
            </a:r>
            <a:r>
              <a:rPr lang="en-GB" sz="2200" dirty="0"/>
              <a:t>, they do not make a profit</a:t>
            </a:r>
          </a:p>
          <a:p>
            <a:pPr>
              <a:buFont typeface="Wingdings" panose="05000000000000000000" pitchFamily="2" charset="2"/>
              <a:buChar char="Ø"/>
            </a:pPr>
            <a:endParaRPr lang="en-GB" sz="2200" dirty="0"/>
          </a:p>
          <a:p>
            <a:pPr>
              <a:buFont typeface="Wingdings" panose="05000000000000000000" pitchFamily="2" charset="2"/>
              <a:buChar char="Ø"/>
            </a:pPr>
            <a:r>
              <a:rPr lang="en-GB" sz="2200" dirty="0"/>
              <a:t>Funding for public services is usually raised through taxes</a:t>
            </a:r>
          </a:p>
        </p:txBody>
      </p:sp>
    </p:spTree>
    <p:extLst>
      <p:ext uri="{BB962C8B-B14F-4D97-AF65-F5344CB8AC3E}">
        <p14:creationId xmlns:p14="http://schemas.microsoft.com/office/powerpoint/2010/main" val="4216842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8106259" cy="1499616"/>
          </a:xfrm>
        </p:spPr>
        <p:txBody>
          <a:bodyPr>
            <a:normAutofit/>
          </a:bodyPr>
          <a:lstStyle/>
          <a:p>
            <a:r>
              <a:rPr lang="en-GB" sz="3200" b="1" dirty="0">
                <a:solidFill>
                  <a:schemeClr val="accent2">
                    <a:lumMod val="75000"/>
                  </a:schemeClr>
                </a:solidFill>
              </a:rPr>
              <a:t>Typical Public sector organisations</a:t>
            </a:r>
          </a:p>
        </p:txBody>
      </p:sp>
      <p:sp>
        <p:nvSpPr>
          <p:cNvPr id="5" name="Content Placeholder 2"/>
          <p:cNvSpPr txBox="1">
            <a:spLocks/>
          </p:cNvSpPr>
          <p:nvPr/>
        </p:nvSpPr>
        <p:spPr>
          <a:xfrm>
            <a:off x="4572000" y="2482124"/>
            <a:ext cx="2795792" cy="2815493"/>
          </a:xfrm>
          <a:prstGeom prst="rect">
            <a:avLst/>
          </a:prstGeom>
        </p:spPr>
        <p:txBody>
          <a:bodyPr vert="horz" lIns="45720" tIns="45720" rIns="45720" bIns="45720" rtlCol="0">
            <a:noAutofit/>
          </a:bodyPr>
          <a:lst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a:lstStyle>
          <a:p>
            <a:r>
              <a:rPr lang="en-GB" dirty="0"/>
              <a:t>Law Enforcement</a:t>
            </a:r>
          </a:p>
          <a:p>
            <a:r>
              <a:rPr lang="en-GB" dirty="0"/>
              <a:t>Police Services</a:t>
            </a:r>
          </a:p>
          <a:p>
            <a:r>
              <a:rPr lang="en-GB" dirty="0"/>
              <a:t>Postal Service</a:t>
            </a:r>
          </a:p>
          <a:p>
            <a:r>
              <a:rPr lang="en-GB" dirty="0"/>
              <a:t>Public transport</a:t>
            </a:r>
          </a:p>
          <a:p>
            <a:r>
              <a:rPr lang="en-GB" dirty="0"/>
              <a:t>Social Services</a:t>
            </a:r>
          </a:p>
          <a:p>
            <a:r>
              <a:rPr lang="en-GB" dirty="0"/>
              <a:t>Street lighting</a:t>
            </a:r>
          </a:p>
          <a:p>
            <a:r>
              <a:rPr lang="en-GB" dirty="0"/>
              <a:t>Waste Management</a:t>
            </a:r>
          </a:p>
        </p:txBody>
      </p:sp>
      <p:sp>
        <p:nvSpPr>
          <p:cNvPr id="6" name="Content Placeholder 2"/>
          <p:cNvSpPr txBox="1">
            <a:spLocks/>
          </p:cNvSpPr>
          <p:nvPr/>
        </p:nvSpPr>
        <p:spPr>
          <a:xfrm>
            <a:off x="1403648" y="2482124"/>
            <a:ext cx="2520280" cy="3535573"/>
          </a:xfrm>
          <a:prstGeom prst="rect">
            <a:avLst/>
          </a:prstGeom>
        </p:spPr>
        <p:txBody>
          <a:bodyPr vert="horz" lIns="45720" tIns="45720" rIns="45720" bIns="45720" rtlCol="0">
            <a:normAutofit/>
          </a:bodyPr>
          <a:lst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a:lstStyle>
          <a:p>
            <a:r>
              <a:rPr lang="en-GB" dirty="0"/>
              <a:t>Armed Services</a:t>
            </a:r>
          </a:p>
          <a:p>
            <a:r>
              <a:rPr lang="en-GB" dirty="0"/>
              <a:t>Councils</a:t>
            </a:r>
          </a:p>
          <a:p>
            <a:r>
              <a:rPr lang="en-GB" dirty="0"/>
              <a:t>Education</a:t>
            </a:r>
          </a:p>
          <a:p>
            <a:r>
              <a:rPr lang="en-GB" dirty="0"/>
              <a:t>Emergency Services</a:t>
            </a:r>
          </a:p>
          <a:p>
            <a:r>
              <a:rPr lang="en-GB" dirty="0"/>
              <a:t>Healthcare</a:t>
            </a:r>
          </a:p>
          <a:p>
            <a:r>
              <a:rPr lang="en-GB" dirty="0"/>
              <a:t>Libraries</a:t>
            </a:r>
          </a:p>
          <a:p>
            <a:r>
              <a:rPr lang="en-GB" dirty="0"/>
              <a:t>Infrastructure</a:t>
            </a:r>
          </a:p>
          <a:p>
            <a:endParaRPr lang="en-GB" dirty="0"/>
          </a:p>
          <a:p>
            <a:endParaRPr lang="en-GB" dirty="0"/>
          </a:p>
          <a:p>
            <a:endParaRPr lang="en-GB" dirty="0"/>
          </a:p>
        </p:txBody>
      </p:sp>
    </p:spTree>
    <p:extLst>
      <p:ext uri="{BB962C8B-B14F-4D97-AF65-F5344CB8AC3E}">
        <p14:creationId xmlns:p14="http://schemas.microsoft.com/office/powerpoint/2010/main" val="2758109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04565" y="692696"/>
            <a:ext cx="8229600" cy="1143001"/>
          </a:xfrm>
        </p:spPr>
        <p:txBody>
          <a:bodyPr>
            <a:normAutofit/>
          </a:bodyPr>
          <a:lstStyle/>
          <a:p>
            <a:r>
              <a:rPr lang="en-GB" sz="4400" dirty="0"/>
              <a:t>What is a business?</a:t>
            </a:r>
          </a:p>
        </p:txBody>
      </p:sp>
      <p:sp>
        <p:nvSpPr>
          <p:cNvPr id="3075" name="Content Placeholder 2"/>
          <p:cNvSpPr>
            <a:spLocks noGrp="1"/>
          </p:cNvSpPr>
          <p:nvPr>
            <p:ph idx="1"/>
          </p:nvPr>
        </p:nvSpPr>
        <p:spPr>
          <a:xfrm>
            <a:off x="604565" y="2204864"/>
            <a:ext cx="7927578" cy="4122672"/>
          </a:xfrm>
        </p:spPr>
        <p:txBody>
          <a:bodyPr/>
          <a:lstStyle/>
          <a:p>
            <a:pPr marL="857250" lvl="1" indent="-457200">
              <a:buClr>
                <a:schemeClr val="accent2">
                  <a:lumMod val="75000"/>
                </a:schemeClr>
              </a:buClr>
              <a:buFont typeface="Wingdings" panose="05000000000000000000" pitchFamily="2" charset="2"/>
              <a:buChar char="Ø"/>
            </a:pPr>
            <a:r>
              <a:rPr lang="en-GB" sz="2400" dirty="0"/>
              <a:t>Businesses are often referred to as </a:t>
            </a:r>
            <a:r>
              <a:rPr lang="en-GB" sz="2400" b="1" dirty="0"/>
              <a:t>organisations</a:t>
            </a:r>
            <a:r>
              <a:rPr lang="en-GB" sz="2400" dirty="0"/>
              <a:t>.</a:t>
            </a:r>
          </a:p>
          <a:p>
            <a:pPr marL="742950" lvl="1" indent="-342900">
              <a:buClr>
                <a:schemeClr val="accent2">
                  <a:lumMod val="75000"/>
                </a:schemeClr>
              </a:buClr>
              <a:buFont typeface="Wingdings" panose="05000000000000000000" pitchFamily="2" charset="2"/>
              <a:buChar char="Ø"/>
            </a:pPr>
            <a:endParaRPr lang="en-GB" sz="2400" dirty="0"/>
          </a:p>
          <a:p>
            <a:pPr marL="857250" lvl="1" indent="-457200">
              <a:buClr>
                <a:schemeClr val="accent2">
                  <a:lumMod val="75000"/>
                </a:schemeClr>
              </a:buClr>
              <a:buFont typeface="Wingdings" panose="05000000000000000000" pitchFamily="2" charset="2"/>
              <a:buChar char="Ø"/>
            </a:pPr>
            <a:r>
              <a:rPr lang="en-GB" sz="2400" dirty="0"/>
              <a:t>An organisation is a body that is set up to meet </a:t>
            </a:r>
            <a:r>
              <a:rPr lang="en-GB" sz="2400" b="1" dirty="0"/>
              <a:t>needs</a:t>
            </a:r>
            <a:r>
              <a:rPr lang="en-GB" sz="2400" dirty="0"/>
              <a:t>.</a:t>
            </a:r>
          </a:p>
          <a:p>
            <a:pPr marL="857250" lvl="2" indent="0">
              <a:buClr>
                <a:schemeClr val="accent2">
                  <a:lumMod val="75000"/>
                </a:schemeClr>
              </a:buClr>
              <a:buNone/>
            </a:pPr>
            <a:r>
              <a:rPr lang="en-GB" sz="2400" dirty="0">
                <a:solidFill>
                  <a:schemeClr val="accent2">
                    <a:lumMod val="75000"/>
                  </a:schemeClr>
                </a:solidFill>
              </a:rPr>
              <a:t>For example, the St. John's Ambulance Brigade was set up by volunteers to train the public in life saving measures.</a:t>
            </a:r>
          </a:p>
          <a:p>
            <a:pPr marL="1028700" lvl="2" indent="-171450">
              <a:buClr>
                <a:schemeClr val="accent2">
                  <a:lumMod val="75000"/>
                </a:schemeClr>
              </a:buClr>
              <a:buFont typeface="Wingdings" panose="05000000000000000000" pitchFamily="2" charset="2"/>
              <a:buChar char="Ø"/>
            </a:pPr>
            <a:endParaRPr lang="en-GB" sz="2400" dirty="0"/>
          </a:p>
          <a:p>
            <a:pPr marL="857250" lvl="1" indent="-457200">
              <a:buClr>
                <a:schemeClr val="accent2">
                  <a:lumMod val="75000"/>
                </a:schemeClr>
              </a:buClr>
              <a:buFont typeface="Wingdings" panose="05000000000000000000" pitchFamily="2" charset="2"/>
              <a:buChar char="Ø"/>
            </a:pPr>
            <a:r>
              <a:rPr lang="en-GB" sz="2400" dirty="0"/>
              <a:t>Business organisations satisfy needs by providing people with </a:t>
            </a:r>
            <a:r>
              <a:rPr lang="en-GB" sz="2400" b="1" dirty="0"/>
              <a:t>goods</a:t>
            </a:r>
            <a:r>
              <a:rPr lang="en-GB" sz="2400" dirty="0"/>
              <a:t> and </a:t>
            </a:r>
            <a:r>
              <a:rPr lang="en-GB" sz="2400" b="1" dirty="0"/>
              <a:t>services</a:t>
            </a:r>
            <a:r>
              <a:rPr lang="en-GB" sz="2400" dirty="0"/>
              <a:t>.</a:t>
            </a:r>
          </a:p>
          <a:p>
            <a:pPr>
              <a:buClr>
                <a:srgbClr val="3333CC"/>
              </a:buClr>
            </a:pPr>
            <a:endParaRPr lang="en-GB" sz="2800" dirty="0"/>
          </a:p>
          <a:p>
            <a:pPr marL="0" indent="0">
              <a:buNone/>
            </a:pPr>
            <a:endParaRPr lang="en-GB" dirty="0"/>
          </a:p>
        </p:txBody>
      </p:sp>
    </p:spTree>
    <p:extLst>
      <p:ext uri="{BB962C8B-B14F-4D97-AF65-F5344CB8AC3E}">
        <p14:creationId xmlns:p14="http://schemas.microsoft.com/office/powerpoint/2010/main" val="7220688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9" y="332656"/>
            <a:ext cx="7290054" cy="1499616"/>
          </a:xfrm>
        </p:spPr>
        <p:txBody>
          <a:bodyPr/>
          <a:lstStyle/>
          <a:p>
            <a:r>
              <a:rPr lang="en-GB" b="1" dirty="0">
                <a:solidFill>
                  <a:schemeClr val="accent1">
                    <a:lumMod val="75000"/>
                  </a:schemeClr>
                </a:solidFill>
              </a:rPr>
              <a:t>Research task for p1</a:t>
            </a:r>
            <a:endParaRPr lang="en-GB" dirty="0"/>
          </a:p>
        </p:txBody>
      </p:sp>
      <p:sp>
        <p:nvSpPr>
          <p:cNvPr id="3" name="Content Placeholder 2"/>
          <p:cNvSpPr>
            <a:spLocks noGrp="1"/>
          </p:cNvSpPr>
          <p:nvPr>
            <p:ph idx="1"/>
          </p:nvPr>
        </p:nvSpPr>
        <p:spPr>
          <a:xfrm>
            <a:off x="683569" y="1638178"/>
            <a:ext cx="7290055" cy="2016224"/>
          </a:xfrm>
        </p:spPr>
        <p:txBody>
          <a:bodyPr>
            <a:normAutofit/>
          </a:bodyPr>
          <a:lstStyle/>
          <a:p>
            <a:pPr marL="0" indent="0">
              <a:buNone/>
            </a:pPr>
            <a:r>
              <a:rPr lang="en-GB" dirty="0"/>
              <a:t>For the below business ownerships:</a:t>
            </a:r>
          </a:p>
          <a:p>
            <a:pPr marL="457200" indent="-457200">
              <a:buFont typeface="+mj-lt"/>
              <a:buAutoNum type="arabicPeriod"/>
            </a:pPr>
            <a:r>
              <a:rPr lang="en-GB" altLang="en-US" dirty="0">
                <a:solidFill>
                  <a:schemeClr val="accent2">
                    <a:lumMod val="50000"/>
                  </a:schemeClr>
                </a:solidFill>
              </a:rPr>
              <a:t>Find a </a:t>
            </a:r>
            <a:r>
              <a:rPr lang="en-GB" altLang="en-US" b="1" u="sng" dirty="0">
                <a:solidFill>
                  <a:schemeClr val="accent2">
                    <a:lumMod val="50000"/>
                  </a:schemeClr>
                </a:solidFill>
              </a:rPr>
              <a:t>local/UK organisations </a:t>
            </a:r>
            <a:r>
              <a:rPr lang="en-GB" altLang="en-US" dirty="0">
                <a:solidFill>
                  <a:schemeClr val="accent2">
                    <a:lumMod val="50000"/>
                  </a:schemeClr>
                </a:solidFill>
              </a:rPr>
              <a:t>for each category.</a:t>
            </a:r>
          </a:p>
          <a:p>
            <a:pPr marL="457200" indent="-457200">
              <a:buFont typeface="+mj-lt"/>
              <a:buAutoNum type="arabicPeriod"/>
            </a:pPr>
            <a:r>
              <a:rPr lang="en-GB" altLang="en-US" dirty="0">
                <a:solidFill>
                  <a:schemeClr val="accent2">
                    <a:lumMod val="50000"/>
                  </a:schemeClr>
                </a:solidFill>
              </a:rPr>
              <a:t>Write a definition (a few sentences) to show that you understand each category and Screen shot an example of business and their info to illustrate your answer in the space provided.</a:t>
            </a:r>
            <a:endParaRPr lang="en-GB" altLang="en-US" dirty="0"/>
          </a:p>
          <a:p>
            <a:endParaRPr lang="en-GB" dirty="0"/>
          </a:p>
          <a:p>
            <a:endParaRPr lang="en-GB" dirty="0"/>
          </a:p>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3579673291"/>
              </p:ext>
            </p:extLst>
          </p:nvPr>
        </p:nvGraphicFramePr>
        <p:xfrm>
          <a:off x="1547664" y="3635896"/>
          <a:ext cx="6096000" cy="30276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268953413"/>
                    </a:ext>
                  </a:extLst>
                </a:gridCol>
                <a:gridCol w="3048000">
                  <a:extLst>
                    <a:ext uri="{9D8B030D-6E8A-4147-A177-3AD203B41FA5}">
                      <a16:colId xmlns:a16="http://schemas.microsoft.com/office/drawing/2014/main" val="3267915732"/>
                    </a:ext>
                  </a:extLst>
                </a:gridCol>
              </a:tblGrid>
              <a:tr h="144016">
                <a:tc>
                  <a:txBody>
                    <a:bodyPr/>
                    <a:lstStyle/>
                    <a:p>
                      <a:endParaRPr lang="en-GB" sz="900" dirty="0"/>
                    </a:p>
                  </a:txBody>
                  <a:tcPr/>
                </a:tc>
                <a:tc>
                  <a:txBody>
                    <a:bodyPr/>
                    <a:lstStyle/>
                    <a:p>
                      <a:endParaRPr lang="en-GB" dirty="0"/>
                    </a:p>
                  </a:txBody>
                  <a:tcPr/>
                </a:tc>
                <a:extLst>
                  <a:ext uri="{0D108BD9-81ED-4DB2-BD59-A6C34878D82A}">
                    <a16:rowId xmlns:a16="http://schemas.microsoft.com/office/drawing/2014/main" val="3990082329"/>
                  </a:ext>
                </a:extLst>
              </a:tr>
              <a:tr h="370840">
                <a:tc>
                  <a:txBody>
                    <a:bodyPr/>
                    <a:lstStyle/>
                    <a:p>
                      <a:r>
                        <a:rPr lang="en-GB" dirty="0"/>
                        <a:t>Sole trader</a:t>
                      </a:r>
                    </a:p>
                  </a:txBody>
                  <a:tcPr/>
                </a:tc>
                <a:tc>
                  <a:txBody>
                    <a:bodyPr/>
                    <a:lstStyle/>
                    <a:p>
                      <a:r>
                        <a:rPr lang="en-GB" dirty="0"/>
                        <a:t>State</a:t>
                      </a:r>
                      <a:r>
                        <a:rPr lang="en-GB" baseline="0" dirty="0"/>
                        <a:t> owned organisations or Government departments</a:t>
                      </a:r>
                      <a:endParaRPr lang="en-GB" dirty="0"/>
                    </a:p>
                  </a:txBody>
                  <a:tcPr/>
                </a:tc>
                <a:extLst>
                  <a:ext uri="{0D108BD9-81ED-4DB2-BD59-A6C34878D82A}">
                    <a16:rowId xmlns:a16="http://schemas.microsoft.com/office/drawing/2014/main" val="4223748805"/>
                  </a:ext>
                </a:extLst>
              </a:tr>
              <a:tr h="370840">
                <a:tc>
                  <a:txBody>
                    <a:bodyPr/>
                    <a:lstStyle/>
                    <a:p>
                      <a:r>
                        <a:rPr lang="en-GB" dirty="0"/>
                        <a:t>Partnership</a:t>
                      </a:r>
                    </a:p>
                  </a:txBody>
                  <a:tcPr/>
                </a:tc>
                <a:tc>
                  <a:txBody>
                    <a:bodyPr/>
                    <a:lstStyle/>
                    <a:p>
                      <a:r>
                        <a:rPr lang="en-GB" dirty="0"/>
                        <a:t>Charitable trusts (charities)</a:t>
                      </a:r>
                    </a:p>
                  </a:txBody>
                  <a:tcPr/>
                </a:tc>
                <a:extLst>
                  <a:ext uri="{0D108BD9-81ED-4DB2-BD59-A6C34878D82A}">
                    <a16:rowId xmlns:a16="http://schemas.microsoft.com/office/drawing/2014/main" val="2914756627"/>
                  </a:ext>
                </a:extLst>
              </a:tr>
              <a:tr h="370840">
                <a:tc>
                  <a:txBody>
                    <a:bodyPr/>
                    <a:lstStyle/>
                    <a:p>
                      <a:r>
                        <a:rPr lang="en-GB" dirty="0"/>
                        <a:t>Private</a:t>
                      </a:r>
                      <a:r>
                        <a:rPr lang="en-GB" baseline="0" dirty="0"/>
                        <a:t> Limited Companies (Ltd)</a:t>
                      </a:r>
                      <a:endParaRPr lang="en-GB" dirty="0"/>
                    </a:p>
                  </a:txBody>
                  <a:tcPr/>
                </a:tc>
                <a:tc>
                  <a:txBody>
                    <a:bodyPr/>
                    <a:lstStyle/>
                    <a:p>
                      <a:r>
                        <a:rPr lang="en-GB" dirty="0"/>
                        <a:t>Voluntary</a:t>
                      </a:r>
                    </a:p>
                  </a:txBody>
                  <a:tcPr/>
                </a:tc>
                <a:extLst>
                  <a:ext uri="{0D108BD9-81ED-4DB2-BD59-A6C34878D82A}">
                    <a16:rowId xmlns:a16="http://schemas.microsoft.com/office/drawing/2014/main" val="1298977370"/>
                  </a:ext>
                </a:extLst>
              </a:tr>
              <a:tr h="370840">
                <a:tc>
                  <a:txBody>
                    <a:bodyPr/>
                    <a:lstStyle/>
                    <a:p>
                      <a:r>
                        <a:rPr lang="en-GB" dirty="0"/>
                        <a:t>Public</a:t>
                      </a:r>
                      <a:r>
                        <a:rPr lang="en-GB" baseline="0" dirty="0"/>
                        <a:t> Limited Companies (PLC)</a:t>
                      </a:r>
                      <a:endParaRPr lang="en-GB" dirty="0"/>
                    </a:p>
                  </a:txBody>
                  <a:tcPr/>
                </a:tc>
                <a:tc>
                  <a:txBody>
                    <a:bodyPr/>
                    <a:lstStyle/>
                    <a:p>
                      <a:r>
                        <a:rPr lang="en-GB" dirty="0"/>
                        <a:t>Social</a:t>
                      </a:r>
                      <a:r>
                        <a:rPr lang="en-GB" baseline="0" dirty="0"/>
                        <a:t> Enterprise</a:t>
                      </a:r>
                      <a:endParaRPr lang="en-GB" dirty="0"/>
                    </a:p>
                  </a:txBody>
                  <a:tcPr/>
                </a:tc>
                <a:extLst>
                  <a:ext uri="{0D108BD9-81ED-4DB2-BD59-A6C34878D82A}">
                    <a16:rowId xmlns:a16="http://schemas.microsoft.com/office/drawing/2014/main" val="2588611663"/>
                  </a:ext>
                </a:extLst>
              </a:tr>
              <a:tr h="370840">
                <a:tc>
                  <a:txBody>
                    <a:bodyPr/>
                    <a:lstStyle/>
                    <a:p>
                      <a:r>
                        <a:rPr lang="en-GB" dirty="0"/>
                        <a:t>Co-operatives</a:t>
                      </a:r>
                    </a:p>
                  </a:txBody>
                  <a:tcPr/>
                </a:tc>
                <a:tc>
                  <a:txBody>
                    <a:bodyPr/>
                    <a:lstStyle/>
                    <a:p>
                      <a:endParaRPr lang="en-GB" dirty="0"/>
                    </a:p>
                  </a:txBody>
                  <a:tcPr/>
                </a:tc>
                <a:extLst>
                  <a:ext uri="{0D108BD9-81ED-4DB2-BD59-A6C34878D82A}">
                    <a16:rowId xmlns:a16="http://schemas.microsoft.com/office/drawing/2014/main" val="2976976103"/>
                  </a:ext>
                </a:extLst>
              </a:tr>
            </a:tbl>
          </a:graphicData>
        </a:graphic>
      </p:graphicFrame>
    </p:spTree>
    <p:extLst>
      <p:ext uri="{BB962C8B-B14F-4D97-AF65-F5344CB8AC3E}">
        <p14:creationId xmlns:p14="http://schemas.microsoft.com/office/powerpoint/2010/main" val="105697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55576" y="764704"/>
            <a:ext cx="8229600" cy="1143001"/>
          </a:xfrm>
        </p:spPr>
        <p:txBody>
          <a:bodyPr>
            <a:normAutofit/>
          </a:bodyPr>
          <a:lstStyle/>
          <a:p>
            <a:r>
              <a:rPr lang="en-GB" sz="4400" dirty="0"/>
              <a:t>All organisations will..</a:t>
            </a:r>
          </a:p>
        </p:txBody>
      </p:sp>
      <p:sp>
        <p:nvSpPr>
          <p:cNvPr id="3075" name="Content Placeholder 2"/>
          <p:cNvSpPr>
            <a:spLocks noGrp="1"/>
          </p:cNvSpPr>
          <p:nvPr>
            <p:ph idx="1"/>
          </p:nvPr>
        </p:nvSpPr>
        <p:spPr>
          <a:xfrm>
            <a:off x="925512" y="1484784"/>
            <a:ext cx="8218488" cy="4426173"/>
          </a:xfrm>
        </p:spPr>
        <p:txBody>
          <a:bodyPr>
            <a:noAutofit/>
          </a:bodyPr>
          <a:lstStyle/>
          <a:p>
            <a:pPr marL="0" indent="0">
              <a:buClr>
                <a:srgbClr val="3333CC"/>
              </a:buClr>
              <a:buNone/>
            </a:pPr>
            <a:endParaRPr lang="en-GB" sz="2800" dirty="0"/>
          </a:p>
          <a:p>
            <a:pPr marL="0" indent="0">
              <a:buClr>
                <a:srgbClr val="3333CC"/>
              </a:buClr>
              <a:buNone/>
            </a:pPr>
            <a:r>
              <a:rPr lang="en-GB" sz="2800" dirty="0"/>
              <a:t>	</a:t>
            </a:r>
          </a:p>
          <a:p>
            <a:pPr>
              <a:buClr>
                <a:schemeClr val="accent2">
                  <a:lumMod val="40000"/>
                  <a:lumOff val="60000"/>
                </a:schemeClr>
              </a:buClr>
              <a:buSzPct val="75000"/>
              <a:buFont typeface="Wingdings" panose="05000000000000000000" pitchFamily="2" charset="2"/>
              <a:buChar char="Ø"/>
            </a:pPr>
            <a:r>
              <a:rPr lang="en-GB" sz="2800" dirty="0"/>
              <a:t>Try to achieve objectives</a:t>
            </a:r>
          </a:p>
          <a:p>
            <a:pPr>
              <a:buClr>
                <a:schemeClr val="accent2">
                  <a:lumMod val="40000"/>
                  <a:lumOff val="60000"/>
                </a:schemeClr>
              </a:buClr>
              <a:buSzPct val="75000"/>
              <a:buFont typeface="Wingdings" panose="05000000000000000000" pitchFamily="2" charset="2"/>
              <a:buChar char="Ø"/>
            </a:pPr>
            <a:r>
              <a:rPr lang="en-GB" sz="2800" dirty="0"/>
              <a:t>Use resources</a:t>
            </a:r>
          </a:p>
          <a:p>
            <a:pPr>
              <a:buClr>
                <a:schemeClr val="accent2">
                  <a:lumMod val="40000"/>
                  <a:lumOff val="60000"/>
                </a:schemeClr>
              </a:buClr>
              <a:buSzPct val="75000"/>
              <a:buFont typeface="Wingdings" panose="05000000000000000000" pitchFamily="2" charset="2"/>
              <a:buChar char="Ø"/>
            </a:pPr>
            <a:r>
              <a:rPr lang="en-GB" sz="2800" dirty="0"/>
              <a:t>Need to be directed</a:t>
            </a:r>
          </a:p>
          <a:p>
            <a:pPr>
              <a:buClr>
                <a:schemeClr val="accent2">
                  <a:lumMod val="40000"/>
                  <a:lumOff val="60000"/>
                </a:schemeClr>
              </a:buClr>
              <a:buSzPct val="75000"/>
              <a:buFont typeface="Wingdings" panose="05000000000000000000" pitchFamily="2" charset="2"/>
              <a:buChar char="Ø"/>
            </a:pPr>
            <a:r>
              <a:rPr lang="en-GB" sz="2800" dirty="0"/>
              <a:t>Have to be accountable</a:t>
            </a:r>
          </a:p>
          <a:p>
            <a:pPr>
              <a:buClr>
                <a:schemeClr val="accent2">
                  <a:lumMod val="40000"/>
                  <a:lumOff val="60000"/>
                </a:schemeClr>
              </a:buClr>
              <a:buSzPct val="75000"/>
              <a:buFont typeface="Wingdings" panose="05000000000000000000" pitchFamily="2" charset="2"/>
              <a:buChar char="Ø"/>
            </a:pPr>
            <a:r>
              <a:rPr lang="en-GB" sz="2800" dirty="0"/>
              <a:t>Have to meet legal requirements</a:t>
            </a:r>
          </a:p>
          <a:p>
            <a:pPr>
              <a:buClr>
                <a:schemeClr val="accent2">
                  <a:lumMod val="40000"/>
                  <a:lumOff val="60000"/>
                </a:schemeClr>
              </a:buClr>
              <a:buSzPct val="75000"/>
              <a:buFont typeface="Wingdings" panose="05000000000000000000" pitchFamily="2" charset="2"/>
              <a:buChar char="Ø"/>
            </a:pPr>
            <a:r>
              <a:rPr lang="en-GB" sz="2800" dirty="0"/>
              <a:t>Have a formal structure</a:t>
            </a:r>
          </a:p>
          <a:p>
            <a:pPr>
              <a:buClr>
                <a:srgbClr val="3333CC"/>
              </a:buClr>
            </a:pPr>
            <a:endParaRPr lang="en-GB" sz="2800" dirty="0"/>
          </a:p>
          <a:p>
            <a:pPr marL="0" indent="0">
              <a:buNone/>
            </a:pPr>
            <a:endParaRPr lang="en-GB" dirty="0"/>
          </a:p>
        </p:txBody>
      </p:sp>
    </p:spTree>
    <p:extLst>
      <p:ext uri="{BB962C8B-B14F-4D97-AF65-F5344CB8AC3E}">
        <p14:creationId xmlns:p14="http://schemas.microsoft.com/office/powerpoint/2010/main" val="553993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3568" y="764704"/>
            <a:ext cx="8229600" cy="1143001"/>
          </a:xfrm>
        </p:spPr>
        <p:txBody>
          <a:bodyPr/>
          <a:lstStyle/>
          <a:p>
            <a:r>
              <a:rPr lang="en-GB" dirty="0"/>
              <a:t>Classifying businesses</a:t>
            </a:r>
          </a:p>
        </p:txBody>
      </p:sp>
      <p:sp>
        <p:nvSpPr>
          <p:cNvPr id="3075" name="Content Placeholder 2"/>
          <p:cNvSpPr>
            <a:spLocks noGrp="1"/>
          </p:cNvSpPr>
          <p:nvPr>
            <p:ph idx="1"/>
          </p:nvPr>
        </p:nvSpPr>
        <p:spPr>
          <a:xfrm>
            <a:off x="898754" y="2348880"/>
            <a:ext cx="7777702" cy="3672408"/>
          </a:xfrm>
        </p:spPr>
        <p:txBody>
          <a:bodyPr>
            <a:normAutofit fontScale="85000" lnSpcReduction="20000"/>
          </a:bodyPr>
          <a:lstStyle/>
          <a:p>
            <a:pPr marL="0" indent="0">
              <a:buClr>
                <a:srgbClr val="3333CC"/>
              </a:buClr>
              <a:buNone/>
            </a:pPr>
            <a:r>
              <a:rPr lang="en-GB" sz="2800" dirty="0"/>
              <a:t>One method of classifying businesses is by sector</a:t>
            </a:r>
          </a:p>
          <a:p>
            <a:pPr marL="0" indent="0">
              <a:buClr>
                <a:srgbClr val="3333CC"/>
              </a:buClr>
              <a:buNone/>
            </a:pPr>
            <a:endParaRPr lang="en-GB" sz="2800" dirty="0"/>
          </a:p>
          <a:p>
            <a:pPr marL="0" indent="0">
              <a:buClr>
                <a:srgbClr val="3333CC"/>
              </a:buClr>
              <a:buNone/>
            </a:pPr>
            <a:r>
              <a:rPr lang="en-GB" sz="2400" b="1" dirty="0"/>
              <a:t>PRIVATE SECTOR</a:t>
            </a:r>
            <a:r>
              <a:rPr lang="en-GB" sz="2400" dirty="0"/>
              <a:t> </a:t>
            </a:r>
          </a:p>
          <a:p>
            <a:pPr marL="0" indent="0">
              <a:buClr>
                <a:srgbClr val="3333CC"/>
              </a:buClr>
              <a:buNone/>
            </a:pPr>
            <a:r>
              <a:rPr lang="en-GB" sz="2400" dirty="0">
                <a:solidFill>
                  <a:schemeClr val="bg2">
                    <a:lumMod val="25000"/>
                  </a:schemeClr>
                </a:solidFill>
              </a:rPr>
              <a:t>A private sector business is owned by </a:t>
            </a:r>
            <a:r>
              <a:rPr lang="en-GB" sz="2400" b="1" dirty="0">
                <a:solidFill>
                  <a:schemeClr val="bg2">
                    <a:lumMod val="25000"/>
                  </a:schemeClr>
                </a:solidFill>
              </a:rPr>
              <a:t>individuals</a:t>
            </a:r>
          </a:p>
          <a:p>
            <a:pPr marL="0" indent="0">
              <a:buClr>
                <a:srgbClr val="3333CC"/>
              </a:buClr>
              <a:buNone/>
            </a:pPr>
            <a:r>
              <a:rPr lang="en-GB" sz="2400" dirty="0"/>
              <a:t>e.g. Marks &amp; Spencer</a:t>
            </a:r>
          </a:p>
          <a:p>
            <a:pPr marL="0" indent="0">
              <a:buClr>
                <a:srgbClr val="3333CC"/>
              </a:buClr>
              <a:buNone/>
            </a:pPr>
            <a:endParaRPr lang="en-GB" sz="2400" dirty="0"/>
          </a:p>
          <a:p>
            <a:pPr marL="0" indent="0">
              <a:buClr>
                <a:srgbClr val="3333CC"/>
              </a:buClr>
              <a:buNone/>
            </a:pPr>
            <a:r>
              <a:rPr lang="en-GB" sz="2400" b="1" dirty="0"/>
              <a:t>PUBLIC SECTOR </a:t>
            </a:r>
          </a:p>
          <a:p>
            <a:pPr marL="0" indent="0">
              <a:buClr>
                <a:srgbClr val="3333CC"/>
              </a:buClr>
              <a:buNone/>
            </a:pPr>
            <a:r>
              <a:rPr lang="en-GB" sz="2400" dirty="0">
                <a:solidFill>
                  <a:schemeClr val="bg2">
                    <a:lumMod val="25000"/>
                  </a:schemeClr>
                </a:solidFill>
              </a:rPr>
              <a:t>A public sector organisation is owned by </a:t>
            </a:r>
            <a:r>
              <a:rPr lang="en-GB" sz="2400" b="1" dirty="0">
                <a:solidFill>
                  <a:schemeClr val="bg2">
                    <a:lumMod val="25000"/>
                  </a:schemeClr>
                </a:solidFill>
              </a:rPr>
              <a:t>the nation</a:t>
            </a:r>
          </a:p>
          <a:p>
            <a:pPr marL="0" indent="0">
              <a:buClr>
                <a:srgbClr val="3333CC"/>
              </a:buClr>
              <a:buNone/>
            </a:pPr>
            <a:r>
              <a:rPr lang="en-GB" sz="2400" dirty="0"/>
              <a:t>e.g. NHS</a:t>
            </a:r>
          </a:p>
          <a:p>
            <a:pPr lvl="1">
              <a:buClr>
                <a:srgbClr val="3333CC"/>
              </a:buClr>
            </a:pPr>
            <a:endParaRPr lang="en-GB" sz="2000" dirty="0"/>
          </a:p>
          <a:p>
            <a:pPr marL="457200" lvl="1" indent="0">
              <a:buClr>
                <a:srgbClr val="3333CC"/>
              </a:buClr>
              <a:buNone/>
            </a:pPr>
            <a:endParaRPr lang="en-GB" sz="2000" dirty="0"/>
          </a:p>
          <a:p>
            <a:pPr marL="0" indent="0">
              <a:buClr>
                <a:srgbClr val="3333CC"/>
              </a:buClr>
              <a:buNone/>
            </a:pPr>
            <a:endParaRPr lang="en-GB" sz="2800" dirty="0"/>
          </a:p>
          <a:p>
            <a:pPr marL="0" indent="0">
              <a:buNone/>
            </a:pPr>
            <a:endParaRPr lang="en-GB" dirty="0"/>
          </a:p>
        </p:txBody>
      </p:sp>
    </p:spTree>
    <p:extLst>
      <p:ext uri="{BB962C8B-B14F-4D97-AF65-F5344CB8AC3E}">
        <p14:creationId xmlns:p14="http://schemas.microsoft.com/office/powerpoint/2010/main" val="3182159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20688"/>
            <a:ext cx="7290054" cy="1499616"/>
          </a:xfrm>
        </p:spPr>
        <p:txBody>
          <a:bodyPr>
            <a:normAutofit/>
          </a:bodyPr>
          <a:lstStyle/>
          <a:p>
            <a:r>
              <a:rPr lang="en-GB" sz="4400" dirty="0"/>
              <a:t>Private Sector</a:t>
            </a:r>
          </a:p>
        </p:txBody>
      </p:sp>
      <p:sp>
        <p:nvSpPr>
          <p:cNvPr id="3" name="Content Placeholder 2"/>
          <p:cNvSpPr>
            <a:spLocks noGrp="1"/>
          </p:cNvSpPr>
          <p:nvPr>
            <p:ph idx="1"/>
          </p:nvPr>
        </p:nvSpPr>
        <p:spPr>
          <a:xfrm>
            <a:off x="759024" y="2492896"/>
            <a:ext cx="7546032" cy="3816424"/>
          </a:xfrm>
        </p:spPr>
        <p:txBody>
          <a:bodyPr>
            <a:normAutofit/>
          </a:bodyPr>
          <a:lstStyle/>
          <a:p>
            <a:pPr marL="0" indent="0">
              <a:buNone/>
            </a:pPr>
            <a:r>
              <a:rPr lang="en-GB" sz="3200" b="1" dirty="0"/>
              <a:t>There are 2 types of Private Organisations:</a:t>
            </a:r>
          </a:p>
          <a:p>
            <a:pPr>
              <a:buFont typeface="Wingdings" panose="05000000000000000000" pitchFamily="2" charset="2"/>
              <a:buChar char="Ø"/>
            </a:pPr>
            <a:endParaRPr lang="en-GB" sz="3200" b="1" dirty="0"/>
          </a:p>
          <a:p>
            <a:pPr lvl="1">
              <a:buFont typeface="Wingdings" panose="05000000000000000000" pitchFamily="2" charset="2"/>
              <a:buChar char="Ø"/>
            </a:pPr>
            <a:r>
              <a:rPr lang="en-GB" sz="3200" dirty="0"/>
              <a:t> For Profit</a:t>
            </a:r>
          </a:p>
          <a:p>
            <a:pPr lvl="1">
              <a:buFont typeface="Wingdings" panose="05000000000000000000" pitchFamily="2" charset="2"/>
              <a:buChar char="Ø"/>
            </a:pPr>
            <a:r>
              <a:rPr lang="en-GB" sz="3200" dirty="0"/>
              <a:t> Not-for-profit</a:t>
            </a:r>
          </a:p>
          <a:p>
            <a:pPr marL="128019" lvl="1" indent="0">
              <a:buNone/>
            </a:pPr>
            <a:endParaRPr lang="en-GB" sz="3200" dirty="0"/>
          </a:p>
          <a:p>
            <a:pPr lvl="1"/>
            <a:endParaRPr lang="en-GB" sz="3200" dirty="0"/>
          </a:p>
        </p:txBody>
      </p:sp>
    </p:spTree>
    <p:extLst>
      <p:ext uri="{BB962C8B-B14F-4D97-AF65-F5344CB8AC3E}">
        <p14:creationId xmlns:p14="http://schemas.microsoft.com/office/powerpoint/2010/main" val="2999442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Private sector Ownership</a:t>
            </a:r>
          </a:p>
        </p:txBody>
      </p:sp>
      <p:sp>
        <p:nvSpPr>
          <p:cNvPr id="3" name="Content Placeholder 2"/>
          <p:cNvSpPr>
            <a:spLocks noGrp="1"/>
          </p:cNvSpPr>
          <p:nvPr>
            <p:ph idx="1"/>
          </p:nvPr>
        </p:nvSpPr>
        <p:spPr>
          <a:xfrm>
            <a:off x="971600" y="2132857"/>
            <a:ext cx="6624736" cy="3816424"/>
          </a:xfrm>
        </p:spPr>
        <p:txBody>
          <a:bodyPr/>
          <a:lstStyle/>
          <a:p>
            <a:pPr marL="0" indent="0">
              <a:buNone/>
            </a:pPr>
            <a:r>
              <a:rPr lang="en-GB" sz="3200" dirty="0"/>
              <a:t>Sole Traders</a:t>
            </a:r>
          </a:p>
          <a:p>
            <a:pPr marL="0" indent="0">
              <a:buNone/>
            </a:pPr>
            <a:r>
              <a:rPr lang="en-GB" sz="3200" dirty="0"/>
              <a:t>Partnerships</a:t>
            </a:r>
          </a:p>
          <a:p>
            <a:pPr marL="0" indent="0">
              <a:buNone/>
            </a:pPr>
            <a:r>
              <a:rPr lang="en-GB" sz="3200" dirty="0"/>
              <a:t>Public limited Companies (</a:t>
            </a:r>
            <a:r>
              <a:rPr lang="en-GB" sz="3200" dirty="0" err="1"/>
              <a:t>plc</a:t>
            </a:r>
            <a:r>
              <a:rPr lang="en-GB" sz="3200" dirty="0"/>
              <a:t>) </a:t>
            </a:r>
          </a:p>
          <a:p>
            <a:pPr marL="0" indent="0">
              <a:buNone/>
            </a:pPr>
            <a:r>
              <a:rPr lang="en-GB" sz="3200" dirty="0"/>
              <a:t>Private Limited (Ltd) </a:t>
            </a:r>
          </a:p>
          <a:p>
            <a:pPr marL="0" indent="0">
              <a:buNone/>
            </a:pPr>
            <a:r>
              <a:rPr lang="en-GB" sz="3200" dirty="0"/>
              <a:t>Social Enterprise and Co-operatives</a:t>
            </a:r>
          </a:p>
          <a:p>
            <a:endParaRPr lang="en-GB" dirty="0"/>
          </a:p>
        </p:txBody>
      </p:sp>
    </p:spTree>
    <p:extLst>
      <p:ext uri="{BB962C8B-B14F-4D97-AF65-F5344CB8AC3E}">
        <p14:creationId xmlns:p14="http://schemas.microsoft.com/office/powerpoint/2010/main" val="1624782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b="1" dirty="0"/>
              <a:t>Aims and Objectives</a:t>
            </a:r>
          </a:p>
        </p:txBody>
      </p:sp>
      <p:sp>
        <p:nvSpPr>
          <p:cNvPr id="3" name="Content Placeholder 2"/>
          <p:cNvSpPr>
            <a:spLocks noGrp="1"/>
          </p:cNvSpPr>
          <p:nvPr>
            <p:ph idx="1"/>
          </p:nvPr>
        </p:nvSpPr>
        <p:spPr>
          <a:xfrm>
            <a:off x="914400" y="2348880"/>
            <a:ext cx="8229600" cy="4237931"/>
          </a:xfrm>
        </p:spPr>
        <p:txBody>
          <a:bodyPr>
            <a:normAutofit/>
          </a:bodyPr>
          <a:lstStyle/>
          <a:p>
            <a:r>
              <a:rPr lang="en-GB" sz="2800" dirty="0"/>
              <a:t>Profit (or surplus)</a:t>
            </a:r>
          </a:p>
          <a:p>
            <a:r>
              <a:rPr lang="en-GB" sz="2800" dirty="0"/>
              <a:t>Survival</a:t>
            </a:r>
          </a:p>
          <a:p>
            <a:r>
              <a:rPr lang="en-GB" sz="2800" dirty="0"/>
              <a:t>Growth</a:t>
            </a:r>
          </a:p>
          <a:p>
            <a:r>
              <a:rPr lang="en-GB" sz="2800" dirty="0"/>
              <a:t>Increase or gain market share</a:t>
            </a:r>
          </a:p>
          <a:p>
            <a:r>
              <a:rPr lang="en-GB" sz="2800" dirty="0"/>
              <a:t>Image/reputation</a:t>
            </a:r>
          </a:p>
          <a:p>
            <a:r>
              <a:rPr lang="en-GB" sz="2800" dirty="0"/>
              <a:t>Social responsibility</a:t>
            </a:r>
          </a:p>
        </p:txBody>
      </p:sp>
    </p:spTree>
    <p:extLst>
      <p:ext uri="{BB962C8B-B14F-4D97-AF65-F5344CB8AC3E}">
        <p14:creationId xmlns:p14="http://schemas.microsoft.com/office/powerpoint/2010/main" val="488823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92696"/>
            <a:ext cx="7239000" cy="1143000"/>
          </a:xfrm>
        </p:spPr>
        <p:txBody>
          <a:bodyPr>
            <a:normAutofit/>
          </a:bodyPr>
          <a:lstStyle/>
          <a:p>
            <a:pPr eaLnBrk="1" fontAlgn="auto" hangingPunct="1">
              <a:spcAft>
                <a:spcPts val="0"/>
              </a:spcAft>
              <a:defRPr/>
            </a:pPr>
            <a:r>
              <a:rPr lang="en-GB" sz="4400" b="1" dirty="0">
                <a:solidFill>
                  <a:schemeClr val="accent2">
                    <a:lumMod val="50000"/>
                  </a:schemeClr>
                </a:solidFill>
              </a:rPr>
              <a:t>Sole trader</a:t>
            </a:r>
          </a:p>
        </p:txBody>
      </p:sp>
      <p:sp>
        <p:nvSpPr>
          <p:cNvPr id="3" name="Content Placeholder 2"/>
          <p:cNvSpPr>
            <a:spLocks noGrp="1"/>
          </p:cNvSpPr>
          <p:nvPr>
            <p:ph idx="1"/>
          </p:nvPr>
        </p:nvSpPr>
        <p:spPr>
          <a:xfrm>
            <a:off x="683568" y="1988840"/>
            <a:ext cx="8229600" cy="4389120"/>
          </a:xfrm>
        </p:spPr>
        <p:txBody>
          <a:bodyPr>
            <a:normAutofit/>
          </a:bodyPr>
          <a:lstStyle/>
          <a:p>
            <a:pPr marL="0" indent="0" eaLnBrk="1" hangingPunct="1">
              <a:buNone/>
            </a:pPr>
            <a:r>
              <a:rPr lang="en-GB" altLang="en-US" dirty="0"/>
              <a:t>Owned by </a:t>
            </a:r>
            <a:r>
              <a:rPr lang="en-GB" altLang="en-US" b="1" dirty="0"/>
              <a:t>one</a:t>
            </a:r>
            <a:r>
              <a:rPr lang="en-GB" altLang="en-US" dirty="0"/>
              <a:t> person, but can employ many</a:t>
            </a:r>
          </a:p>
          <a:p>
            <a:pPr marL="0" indent="0" eaLnBrk="1" hangingPunct="1">
              <a:buNone/>
            </a:pPr>
            <a:r>
              <a:rPr lang="en-GB" altLang="en-US" b="1" dirty="0"/>
              <a:t>Benefits</a:t>
            </a:r>
          </a:p>
          <a:p>
            <a:pPr lvl="1" eaLnBrk="1" hangingPunct="1"/>
            <a:r>
              <a:rPr lang="en-GB" altLang="en-US" sz="2000" dirty="0"/>
              <a:t>Keep all the profits </a:t>
            </a:r>
          </a:p>
          <a:p>
            <a:pPr lvl="1" eaLnBrk="1" hangingPunct="1"/>
            <a:r>
              <a:rPr lang="en-GB" altLang="en-US" sz="2000" dirty="0"/>
              <a:t>Make all the decisions</a:t>
            </a:r>
          </a:p>
          <a:p>
            <a:pPr lvl="1" eaLnBrk="1" hangingPunct="1"/>
            <a:r>
              <a:rPr lang="en-GB" altLang="en-US" sz="2000" dirty="0"/>
              <a:t>Are their own boss</a:t>
            </a:r>
          </a:p>
          <a:p>
            <a:pPr marL="0" indent="0">
              <a:buNone/>
            </a:pPr>
            <a:r>
              <a:rPr lang="en-GB" altLang="en-US" b="1" dirty="0"/>
              <a:t>Disadvantages</a:t>
            </a:r>
          </a:p>
          <a:p>
            <a:pPr lvl="1" eaLnBrk="1" hangingPunct="1"/>
            <a:r>
              <a:rPr lang="en-GB" altLang="en-US" sz="2000" dirty="0"/>
              <a:t>May have to work long hours</a:t>
            </a:r>
          </a:p>
          <a:p>
            <a:pPr lvl="1" eaLnBrk="1" hangingPunct="1"/>
            <a:r>
              <a:rPr lang="en-GB" altLang="en-US" sz="2000" dirty="0"/>
              <a:t>Can be difficult to take time off</a:t>
            </a:r>
          </a:p>
          <a:p>
            <a:pPr lvl="1"/>
            <a:r>
              <a:rPr lang="en-GB" altLang="en-US" sz="2000" dirty="0"/>
              <a:t>Difficult to raise finance</a:t>
            </a:r>
          </a:p>
          <a:p>
            <a:pPr lvl="1" eaLnBrk="1" hangingPunct="1"/>
            <a:r>
              <a:rPr lang="en-GB" altLang="en-US" sz="2000" dirty="0"/>
              <a:t>Have </a:t>
            </a:r>
            <a:r>
              <a:rPr lang="en-GB" altLang="en-US" sz="2000" b="1" dirty="0"/>
              <a:t>unlimited liability </a:t>
            </a:r>
            <a:r>
              <a:rPr lang="en-GB" altLang="en-US" sz="2000" dirty="0"/>
              <a:t>– they lose personal as well as business assets if they go bankrupt </a:t>
            </a:r>
          </a:p>
          <a:p>
            <a:pPr eaLnBrk="1" hangingPunct="1"/>
            <a:endParaRPr lang="en-GB" altLang="en-US" dirty="0"/>
          </a:p>
        </p:txBody>
      </p:sp>
    </p:spTree>
    <p:extLst>
      <p:ext uri="{BB962C8B-B14F-4D97-AF65-F5344CB8AC3E}">
        <p14:creationId xmlns:p14="http://schemas.microsoft.com/office/powerpoint/2010/main" val="1204921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911" y="692696"/>
            <a:ext cx="7239000" cy="1143000"/>
          </a:xfrm>
        </p:spPr>
        <p:txBody>
          <a:bodyPr/>
          <a:lstStyle/>
          <a:p>
            <a:pPr eaLnBrk="1" fontAlgn="auto" hangingPunct="1">
              <a:spcAft>
                <a:spcPts val="0"/>
              </a:spcAft>
              <a:defRPr/>
            </a:pPr>
            <a:r>
              <a:rPr lang="en-GB" dirty="0">
                <a:solidFill>
                  <a:schemeClr val="accent2">
                    <a:lumMod val="50000"/>
                  </a:schemeClr>
                </a:solidFill>
              </a:rPr>
              <a:t>Partnership</a:t>
            </a:r>
          </a:p>
        </p:txBody>
      </p:sp>
      <p:sp>
        <p:nvSpPr>
          <p:cNvPr id="3" name="Content Placeholder 2"/>
          <p:cNvSpPr>
            <a:spLocks noGrp="1"/>
          </p:cNvSpPr>
          <p:nvPr>
            <p:ph idx="1"/>
          </p:nvPr>
        </p:nvSpPr>
        <p:spPr/>
        <p:txBody>
          <a:bodyPr/>
          <a:lstStyle/>
          <a:p>
            <a:pPr eaLnBrk="1" hangingPunct="1"/>
            <a:r>
              <a:rPr lang="en-GB" altLang="en-US" b="1" dirty="0"/>
              <a:t>A business owned by 2 – 20 people</a:t>
            </a:r>
          </a:p>
          <a:p>
            <a:pPr eaLnBrk="1" hangingPunct="1"/>
            <a:r>
              <a:rPr lang="en-GB" altLang="en-US" dirty="0"/>
              <a:t>Unlimited liability of partners</a:t>
            </a:r>
          </a:p>
          <a:p>
            <a:pPr eaLnBrk="1" hangingPunct="1"/>
            <a:r>
              <a:rPr lang="en-GB" altLang="en-US" dirty="0"/>
              <a:t>More people paying in money – less risk</a:t>
            </a:r>
          </a:p>
          <a:p>
            <a:pPr eaLnBrk="1" hangingPunct="1"/>
            <a:r>
              <a:rPr lang="en-GB" altLang="en-US" dirty="0"/>
              <a:t>Decisions and workload can be shared</a:t>
            </a:r>
          </a:p>
          <a:p>
            <a:pPr eaLnBrk="1" hangingPunct="1"/>
            <a:r>
              <a:rPr lang="en-GB" altLang="en-US" dirty="0"/>
              <a:t>Partners may not be able to agree</a:t>
            </a:r>
          </a:p>
          <a:p>
            <a:pPr eaLnBrk="1" hangingPunct="1"/>
            <a:r>
              <a:rPr lang="en-GB" altLang="en-US" dirty="0"/>
              <a:t>Wise to involve a solicitor and get a partnership agreement</a:t>
            </a:r>
          </a:p>
        </p:txBody>
      </p:sp>
    </p:spTree>
    <p:extLst>
      <p:ext uri="{BB962C8B-B14F-4D97-AF65-F5344CB8AC3E}">
        <p14:creationId xmlns:p14="http://schemas.microsoft.com/office/powerpoint/2010/main" val="219389542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4E94B7D4B06CB4A8783235BC6AD7060" ma:contentTypeVersion="16" ma:contentTypeDescription="Create a new document." ma:contentTypeScope="" ma:versionID="1da730a9e4b1f9daf51c58d177407ab2">
  <xsd:schema xmlns:xsd="http://www.w3.org/2001/XMLSchema" xmlns:xs="http://www.w3.org/2001/XMLSchema" xmlns:p="http://schemas.microsoft.com/office/2006/metadata/properties" xmlns:ns2="332b4832-fe63-48a7-8b93-807f3b6e9f20" xmlns:ns3="5064729a-6e59-49a6-8c0d-c64baa7a262e" targetNamespace="http://schemas.microsoft.com/office/2006/metadata/properties" ma:root="true" ma:fieldsID="138e13525185562c384540b92e153c01" ns2:_="" ns3:_="">
    <xsd:import namespace="332b4832-fe63-48a7-8b93-807f3b6e9f20"/>
    <xsd:import namespace="5064729a-6e59-49a6-8c0d-c64baa7a262e"/>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KeyPoints" minOccurs="0"/>
                <xsd:element ref="ns2:MediaServiceKeyPoints" minOccurs="0"/>
                <xsd:element ref="ns3:TaxCatchAll" minOccurs="0"/>
                <xsd:element ref="ns2:MediaServiceGenerationTime" minOccurs="0"/>
                <xsd:element ref="ns2:MediaServiceEventHashCode" minOccurs="0"/>
                <xsd:element ref="ns2:MediaServiceOCR" minOccurs="0"/>
                <xsd:element ref="ns2:lcf76f155ced4ddcb4097134ff3c332f"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2b4832-fe63-48a7-8b93-807f3b6e9f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c9dc24d-f3fe-46e4-aaea-1685f95ea3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064729a-6e59-49a6-8c0d-c64baa7a262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e1143d9-25ad-4d5f-a7da-f44e5b2c074b}" ma:internalName="TaxCatchAll" ma:showField="CatchAllData" ma:web="5064729a-6e59-49a6-8c0d-c64baa7a262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32b4832-fe63-48a7-8b93-807f3b6e9f20">
      <Terms xmlns="http://schemas.microsoft.com/office/infopath/2007/PartnerControls"/>
    </lcf76f155ced4ddcb4097134ff3c332f>
    <TaxCatchAll xmlns="5064729a-6e59-49a6-8c0d-c64baa7a262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884F1D-D846-4A2B-87CD-E09EC32392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2b4832-fe63-48a7-8b93-807f3b6e9f20"/>
    <ds:schemaRef ds:uri="5064729a-6e59-49a6-8c0d-c64baa7a26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2F1C6D-ACA5-4862-88DE-8EEB81013908}">
  <ds:schemaRefs>
    <ds:schemaRef ds:uri="http://purl.org/dc/dcmitype/"/>
    <ds:schemaRef ds:uri="http://schemas.openxmlformats.org/package/2006/metadata/core-properties"/>
    <ds:schemaRef ds:uri="http://www.w3.org/XML/1998/namespace"/>
    <ds:schemaRef ds:uri="http://schemas.microsoft.com/office/2006/documentManagement/types"/>
    <ds:schemaRef ds:uri="http://purl.org/dc/elements/1.1/"/>
    <ds:schemaRef ds:uri="http://schemas.microsoft.com/sharepoint/v3"/>
    <ds:schemaRef ds:uri="http://schemas.microsoft.com/office/infopath/2007/PartnerControls"/>
    <ds:schemaRef ds:uri="http://schemas.microsoft.com/office/2006/metadata/properties"/>
    <ds:schemaRef ds:uri="http://purl.org/dc/terms/"/>
    <ds:schemaRef ds:uri="332b4832-fe63-48a7-8b93-807f3b6e9f20"/>
    <ds:schemaRef ds:uri="5064729a-6e59-49a6-8c0d-c64baa7a262e"/>
  </ds:schemaRefs>
</ds:datastoreItem>
</file>

<file path=customXml/itemProps3.xml><?xml version="1.0" encoding="utf-8"?>
<ds:datastoreItem xmlns:ds="http://schemas.openxmlformats.org/officeDocument/2006/customXml" ds:itemID="{E336375C-AA19-4964-99E0-319A04981A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440</TotalTime>
  <Words>1219</Words>
  <Application>Microsoft Office PowerPoint</Application>
  <PresentationFormat>On-screen Show (4:3)</PresentationFormat>
  <Paragraphs>182</Paragraphs>
  <Slides>20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Calibri</vt:lpstr>
      <vt:lpstr>Tw Cen MT</vt:lpstr>
      <vt:lpstr>Wingdings</vt:lpstr>
      <vt:lpstr>Wingdings 2</vt:lpstr>
      <vt:lpstr>Wingdings 3</vt:lpstr>
      <vt:lpstr>Integral</vt:lpstr>
      <vt:lpstr>PowerPoint Presentation</vt:lpstr>
      <vt:lpstr>What is a business?</vt:lpstr>
      <vt:lpstr>All organisations will..</vt:lpstr>
      <vt:lpstr>Classifying businesses</vt:lpstr>
      <vt:lpstr>Private Sector</vt:lpstr>
      <vt:lpstr>Private sector Ownership</vt:lpstr>
      <vt:lpstr>Aims and Objectives</vt:lpstr>
      <vt:lpstr>Sole trader</vt:lpstr>
      <vt:lpstr>Partnership</vt:lpstr>
      <vt:lpstr>Private limited company (Ltd)</vt:lpstr>
      <vt:lpstr>Public limited company (plc)</vt:lpstr>
      <vt:lpstr>Co-operatives</vt:lpstr>
      <vt:lpstr>Not for profit</vt:lpstr>
      <vt:lpstr>Aims and Objectives</vt:lpstr>
      <vt:lpstr>Charities</vt:lpstr>
      <vt:lpstr>Voluntary organisations</vt:lpstr>
      <vt:lpstr>Social enterprise</vt:lpstr>
      <vt:lpstr>Public sector</vt:lpstr>
      <vt:lpstr>Typical Public sector organisations</vt:lpstr>
      <vt:lpstr>Research task for p1</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Sector Organisations</dc:title>
  <dc:creator>Beverley A Whitlock</dc:creator>
  <cp:lastModifiedBy>Seonaid Botfield</cp:lastModifiedBy>
  <cp:revision>47</cp:revision>
  <cp:lastPrinted>2012-07-03T11:53:15Z</cp:lastPrinted>
  <dcterms:created xsi:type="dcterms:W3CDTF">2011-11-11T10:46:54Z</dcterms:created>
  <dcterms:modified xsi:type="dcterms:W3CDTF">2023-06-19T11:56:18Z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0x01010014E94B7D4B06CB4A8783235BC6AD7060</vt:lpwstr>
  </property>
  <property fmtid="{D5CDD505-2E9C-101B-9397-08002B2CF9AE}" pid="3" name="MediaServiceImageTags">
    <vt:lpwstr/>
  </property>
</Properties>
</file>