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959" autoAdjust="0"/>
    <p:restoredTop sz="94660"/>
  </p:normalViewPr>
  <p:slideViewPr>
    <p:cSldViewPr snapToGrid="0">
      <p:cViewPr varScale="1">
        <p:scale>
          <a:sx n="131" d="100"/>
          <a:sy n="131" d="100"/>
        </p:scale>
        <p:origin x="1368" y="1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B908943-AA18-4520-9436-0FC5FDCB1E2D}"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3393065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908943-AA18-4520-9436-0FC5FDCB1E2D}"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104012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908943-AA18-4520-9436-0FC5FDCB1E2D}"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162291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B908943-AA18-4520-9436-0FC5FDCB1E2D}"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165824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908943-AA18-4520-9436-0FC5FDCB1E2D}" type="datetimeFigureOut">
              <a:rPr lang="en-GB" smtClean="0"/>
              <a:t>07/07/2020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227269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B908943-AA18-4520-9436-0FC5FDCB1E2D}"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419003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B908943-AA18-4520-9436-0FC5FDCB1E2D}" type="datetimeFigureOut">
              <a:rPr lang="en-GB" smtClean="0"/>
              <a:t>07/07/2020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34921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B908943-AA18-4520-9436-0FC5FDCB1E2D}" type="datetimeFigureOut">
              <a:rPr lang="en-GB" smtClean="0"/>
              <a:t>07/07/2020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20078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08943-AA18-4520-9436-0FC5FDCB1E2D}" type="datetimeFigureOut">
              <a:rPr lang="en-GB" smtClean="0"/>
              <a:t>07/07/2020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333247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908943-AA18-4520-9436-0FC5FDCB1E2D}"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379848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908943-AA18-4520-9436-0FC5FDCB1E2D}" type="datetimeFigureOut">
              <a:rPr lang="en-GB" smtClean="0"/>
              <a:t>07/07/2020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33910B-8113-412D-88D8-0A6AB65E6880}" type="slidenum">
              <a:rPr lang="en-GB" smtClean="0"/>
              <a:t>‹#›</a:t>
            </a:fld>
            <a:endParaRPr lang="en-GB"/>
          </a:p>
        </p:txBody>
      </p:sp>
    </p:spTree>
    <p:extLst>
      <p:ext uri="{BB962C8B-B14F-4D97-AF65-F5344CB8AC3E}">
        <p14:creationId xmlns:p14="http://schemas.microsoft.com/office/powerpoint/2010/main" val="216567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08943-AA18-4520-9436-0FC5FDCB1E2D}" type="datetimeFigureOut">
              <a:rPr lang="en-GB" smtClean="0"/>
              <a:t>07/07/2020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3910B-8113-412D-88D8-0A6AB65E6880}" type="slidenum">
              <a:rPr lang="en-GB" smtClean="0"/>
              <a:t>‹#›</a:t>
            </a:fld>
            <a:endParaRPr lang="en-GB"/>
          </a:p>
        </p:txBody>
      </p:sp>
    </p:spTree>
    <p:extLst>
      <p:ext uri="{BB962C8B-B14F-4D97-AF65-F5344CB8AC3E}">
        <p14:creationId xmlns:p14="http://schemas.microsoft.com/office/powerpoint/2010/main" val="2003137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65613" y="3891625"/>
            <a:ext cx="2565647" cy="2149255"/>
          </a:xfrm>
          <a:solidFill>
            <a:schemeClr val="accent1">
              <a:lumMod val="20000"/>
              <a:lumOff val="80000"/>
            </a:schemeClr>
          </a:solidFill>
        </p:spPr>
        <p:txBody>
          <a:bodyPr>
            <a:noAutofit/>
          </a:bodyPr>
          <a:lstStyle/>
          <a:p>
            <a:pPr algn="l">
              <a:lnSpc>
                <a:spcPct val="100000"/>
              </a:lnSpc>
            </a:pPr>
            <a:r>
              <a:rPr lang="en-US" sz="1000" b="1" dirty="0"/>
              <a:t>Patrons</a:t>
            </a:r>
            <a:br>
              <a:rPr lang="en-US" sz="1000" dirty="0"/>
            </a:br>
            <a:r>
              <a:rPr lang="en-GB" sz="1000" dirty="0"/>
              <a:t>Sophie Christiansen CBE</a:t>
            </a:r>
            <a:br>
              <a:rPr lang="en-GB" sz="1000" dirty="0"/>
            </a:br>
            <a:r>
              <a:rPr lang="en-GB" sz="1000" dirty="0"/>
              <a:t>Margrit Coates ITEC MNFSH SBRCP</a:t>
            </a:r>
            <a:br>
              <a:rPr lang="en-GB" sz="1000" dirty="0"/>
            </a:br>
            <a:r>
              <a:rPr lang="en-GB" sz="1000" dirty="0"/>
              <a:t>Michael Crawford CBE</a:t>
            </a:r>
            <a:br>
              <a:rPr lang="en-GB" sz="1000" dirty="0"/>
            </a:br>
            <a:r>
              <a:rPr lang="en-GB" sz="1000" dirty="0"/>
              <a:t>Sara Crowe</a:t>
            </a:r>
            <a:br>
              <a:rPr lang="en-GB" sz="1000" dirty="0"/>
            </a:br>
            <a:r>
              <a:rPr lang="en-GB" sz="1000" dirty="0"/>
              <a:t>Mark Curry</a:t>
            </a:r>
            <a:br>
              <a:rPr lang="en-GB" sz="1000" dirty="0"/>
            </a:br>
            <a:r>
              <a:rPr lang="en-GB" sz="1000" dirty="0"/>
              <a:t>Margaret Keys</a:t>
            </a:r>
            <a:br>
              <a:rPr lang="en-GB" sz="1000" dirty="0"/>
            </a:br>
            <a:r>
              <a:rPr lang="en-GB" sz="1000" dirty="0"/>
              <a:t>Hilary O’Neil</a:t>
            </a:r>
            <a:br>
              <a:rPr lang="en-GB" sz="1000" dirty="0"/>
            </a:br>
            <a:r>
              <a:rPr lang="en-GB" sz="1000" dirty="0"/>
              <a:t>Joe Pasquale</a:t>
            </a:r>
            <a:br>
              <a:rPr lang="en-GB" sz="1000" dirty="0"/>
            </a:br>
            <a:r>
              <a:rPr lang="en-GB" sz="1000" dirty="0"/>
              <a:t>Martin Shaw</a:t>
            </a:r>
            <a:br>
              <a:rPr lang="en-GB" sz="1000" dirty="0"/>
            </a:br>
            <a:r>
              <a:rPr lang="en-GB" sz="1000" dirty="0"/>
              <a:t>Lauren St John</a:t>
            </a:r>
            <a:br>
              <a:rPr lang="en-GB" sz="1000" dirty="0"/>
            </a:br>
            <a:r>
              <a:rPr lang="en-GB" sz="1000" dirty="0"/>
              <a:t>Wendy Turner Webster</a:t>
            </a:r>
            <a:br>
              <a:rPr lang="en-GB" sz="1000" dirty="0"/>
            </a:br>
            <a:r>
              <a:rPr lang="en-GB" sz="1000" dirty="0"/>
              <a:t>Beau Dermott (Junior Patron)</a:t>
            </a:r>
          </a:p>
        </p:txBody>
      </p:sp>
      <p:sp>
        <p:nvSpPr>
          <p:cNvPr id="3" name="Subtitle 2"/>
          <p:cNvSpPr>
            <a:spLocks noGrp="1"/>
          </p:cNvSpPr>
          <p:nvPr>
            <p:ph type="subTitle" idx="1"/>
          </p:nvPr>
        </p:nvSpPr>
        <p:spPr>
          <a:xfrm>
            <a:off x="4110812" y="1225117"/>
            <a:ext cx="3899563" cy="1890561"/>
          </a:xfrm>
          <a:solidFill>
            <a:schemeClr val="accent6">
              <a:lumMod val="20000"/>
              <a:lumOff val="80000"/>
            </a:schemeClr>
          </a:solidFill>
        </p:spPr>
        <p:txBody>
          <a:bodyPr>
            <a:normAutofit fontScale="47500" lnSpcReduction="20000"/>
          </a:bodyPr>
          <a:lstStyle/>
          <a:p>
            <a:pPr algn="l">
              <a:lnSpc>
                <a:spcPct val="120000"/>
              </a:lnSpc>
              <a:spcBef>
                <a:spcPts val="0"/>
              </a:spcBef>
            </a:pPr>
            <a:r>
              <a:rPr lang="en-US" b="1" dirty="0"/>
              <a:t>MCS Board of Trustees</a:t>
            </a:r>
            <a:br>
              <a:rPr lang="en-US" dirty="0"/>
            </a:br>
            <a:r>
              <a:rPr lang="en-GB" dirty="0"/>
              <a:t>Jenny Seagrove FRSA – Founding Trustee</a:t>
            </a:r>
          </a:p>
          <a:p>
            <a:pPr algn="l">
              <a:lnSpc>
                <a:spcPct val="120000"/>
              </a:lnSpc>
              <a:spcBef>
                <a:spcPts val="0"/>
              </a:spcBef>
            </a:pPr>
            <a:r>
              <a:rPr lang="en-GB" dirty="0"/>
              <a:t>Sir Timothy Ackroyd Bt</a:t>
            </a:r>
            <a:br>
              <a:rPr lang="en-GB" dirty="0"/>
            </a:br>
            <a:r>
              <a:rPr lang="en-GB" dirty="0"/>
              <a:t>Simrin Choudhrie</a:t>
            </a:r>
          </a:p>
          <a:p>
            <a:pPr algn="l">
              <a:lnSpc>
                <a:spcPct val="120000"/>
              </a:lnSpc>
              <a:spcBef>
                <a:spcPts val="0"/>
              </a:spcBef>
            </a:pPr>
            <a:r>
              <a:rPr lang="en-GB" dirty="0"/>
              <a:t>Grahame Gurney FCCA - Treasurer</a:t>
            </a:r>
            <a:br>
              <a:rPr lang="en-GB" dirty="0"/>
            </a:br>
            <a:r>
              <a:rPr lang="en-GB" dirty="0"/>
              <a:t>Nigel Jackson BSc MBA</a:t>
            </a:r>
            <a:br>
              <a:rPr lang="en-GB" dirty="0"/>
            </a:br>
            <a:r>
              <a:rPr lang="en-GB" dirty="0"/>
              <a:t>Anne Kavanagh BA CIPD</a:t>
            </a:r>
            <a:br>
              <a:rPr lang="en-GB" dirty="0"/>
            </a:br>
            <a:r>
              <a:rPr lang="en-GB" dirty="0"/>
              <a:t>James McCarthy BSc MSc MRAeS - Chairman</a:t>
            </a:r>
            <a:br>
              <a:rPr lang="en-GB" dirty="0"/>
            </a:br>
            <a:r>
              <a:rPr lang="en-GB" dirty="0"/>
              <a:t>Sue Tresman PhD, BSc, PGCE</a:t>
            </a:r>
            <a:br>
              <a:rPr lang="en-GB" dirty="0"/>
            </a:br>
            <a:r>
              <a:rPr lang="en-GB" dirty="0"/>
              <a:t>Sarah Webb Solicitor</a:t>
            </a:r>
          </a:p>
          <a:p>
            <a:endParaRPr lang="en-GB" dirty="0"/>
          </a:p>
        </p:txBody>
      </p:sp>
      <p:sp>
        <p:nvSpPr>
          <p:cNvPr id="5" name="Subtitle 2"/>
          <p:cNvSpPr txBox="1">
            <a:spLocks/>
          </p:cNvSpPr>
          <p:nvPr/>
        </p:nvSpPr>
        <p:spPr>
          <a:xfrm>
            <a:off x="4654910" y="3891625"/>
            <a:ext cx="2944373" cy="1208134"/>
          </a:xfrm>
          <a:prstGeom prst="rect">
            <a:avLst/>
          </a:prstGeom>
          <a:solidFill>
            <a:schemeClr val="accent1">
              <a:lumMod val="20000"/>
              <a:lumOff val="80000"/>
            </a:schemeClr>
          </a:solidFill>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en-US" b="1" dirty="0"/>
              <a:t>MCS Lead Volunteer Team</a:t>
            </a:r>
            <a:br>
              <a:rPr lang="en-US" dirty="0"/>
            </a:br>
            <a:r>
              <a:rPr lang="en-GB" dirty="0"/>
              <a:t>Amina West – Volunteer Co-Ordinator</a:t>
            </a:r>
          </a:p>
          <a:p>
            <a:pPr algn="l">
              <a:lnSpc>
                <a:spcPct val="120000"/>
              </a:lnSpc>
              <a:spcBef>
                <a:spcPts val="0"/>
              </a:spcBef>
            </a:pPr>
            <a:r>
              <a:rPr lang="en-GB" dirty="0"/>
              <a:t>Di Smart – Merchandise/Local Community Volunteer</a:t>
            </a:r>
            <a:br>
              <a:rPr lang="en-GB" dirty="0"/>
            </a:br>
            <a:r>
              <a:rPr lang="en-GB" dirty="0"/>
              <a:t>Dawn Hutchings – Planning and Construction Advisor</a:t>
            </a:r>
            <a:br>
              <a:rPr lang="en-GB" dirty="0"/>
            </a:br>
            <a:r>
              <a:rPr lang="en-GB" dirty="0"/>
              <a:t>Jackie Watt and Maria Choules – Sponsorship Scheme Co-ordinators</a:t>
            </a:r>
          </a:p>
          <a:p>
            <a:pPr>
              <a:lnSpc>
                <a:spcPct val="120000"/>
              </a:lnSpc>
              <a:spcBef>
                <a:spcPts val="0"/>
              </a:spcBef>
            </a:pPr>
            <a:endParaRPr lang="en-GB" dirty="0"/>
          </a:p>
        </p:txBody>
      </p:sp>
      <p:sp>
        <p:nvSpPr>
          <p:cNvPr id="7" name="Subtitle 2"/>
          <p:cNvSpPr txBox="1">
            <a:spLocks/>
          </p:cNvSpPr>
          <p:nvPr/>
        </p:nvSpPr>
        <p:spPr>
          <a:xfrm>
            <a:off x="1086087" y="3892396"/>
            <a:ext cx="3302493" cy="1655762"/>
          </a:xfrm>
          <a:prstGeom prst="rect">
            <a:avLst/>
          </a:prstGeom>
          <a:solidFill>
            <a:schemeClr val="accent1">
              <a:lumMod val="20000"/>
              <a:lumOff val="80000"/>
            </a:schemeClr>
          </a:solidFill>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en-US" b="1" dirty="0"/>
              <a:t>Staff</a:t>
            </a:r>
            <a:br>
              <a:rPr lang="en-US" dirty="0"/>
            </a:br>
            <a:r>
              <a:rPr lang="en-GB" dirty="0"/>
              <a:t>Abi Smart – General Manager</a:t>
            </a:r>
            <a:br>
              <a:rPr lang="en-GB" dirty="0"/>
            </a:br>
            <a:r>
              <a:rPr lang="en-GB" dirty="0"/>
              <a:t>Rebecca Fox – Equine Supervisor (full time)</a:t>
            </a:r>
            <a:br>
              <a:rPr lang="en-GB" dirty="0"/>
            </a:br>
            <a:r>
              <a:rPr lang="en-GB" dirty="0"/>
              <a:t>Nicky Brooks – Community Co-ordinator</a:t>
            </a:r>
            <a:br>
              <a:rPr lang="en-GB" dirty="0"/>
            </a:br>
            <a:r>
              <a:rPr lang="en-GB" dirty="0"/>
              <a:t>Jenifer Compton – Equine Supervisor (part time)</a:t>
            </a:r>
            <a:br>
              <a:rPr lang="en-GB" dirty="0"/>
            </a:br>
            <a:r>
              <a:rPr lang="en-GB" dirty="0"/>
              <a:t>Frith Connold - Groom / Community Assistant</a:t>
            </a:r>
            <a:br>
              <a:rPr lang="en-GB" dirty="0"/>
            </a:br>
            <a:r>
              <a:rPr lang="en-GB" dirty="0"/>
              <a:t>Taryn Cole - Groom / Community Assistant</a:t>
            </a:r>
          </a:p>
          <a:p>
            <a:pPr algn="l">
              <a:lnSpc>
                <a:spcPct val="120000"/>
              </a:lnSpc>
              <a:spcBef>
                <a:spcPts val="0"/>
              </a:spcBef>
            </a:pPr>
            <a:r>
              <a:rPr lang="en-GB" dirty="0"/>
              <a:t>Sophie Anderson - Groom</a:t>
            </a:r>
            <a:br>
              <a:rPr lang="en-GB" dirty="0"/>
            </a:br>
            <a:r>
              <a:rPr lang="en-GB" dirty="0"/>
              <a:t>Jackie Hood – Administrator and Secretary to the Trustees</a:t>
            </a:r>
          </a:p>
          <a:p>
            <a:pPr algn="l">
              <a:lnSpc>
                <a:spcPct val="120000"/>
              </a:lnSpc>
              <a:spcBef>
                <a:spcPts val="0"/>
              </a:spcBef>
            </a:pPr>
            <a:r>
              <a:rPr lang="en-GB" dirty="0"/>
              <a:t>Twiz Kay - Marketing and social media consultant</a:t>
            </a:r>
          </a:p>
          <a:p>
            <a:endParaRPr lang="en-GB" dirty="0"/>
          </a:p>
        </p:txBody>
      </p:sp>
      <p:sp>
        <p:nvSpPr>
          <p:cNvPr id="6" name="Rectangle 5">
            <a:extLst>
              <a:ext uri="{FF2B5EF4-FFF2-40B4-BE49-F238E27FC236}">
                <a16:creationId xmlns:a16="http://schemas.microsoft.com/office/drawing/2014/main" id="{4A5A5FFD-634C-0B40-8CC6-12AD13187800}"/>
              </a:ext>
            </a:extLst>
          </p:cNvPr>
          <p:cNvSpPr/>
          <p:nvPr/>
        </p:nvSpPr>
        <p:spPr>
          <a:xfrm>
            <a:off x="468007" y="286099"/>
            <a:ext cx="6096000" cy="615553"/>
          </a:xfrm>
          <a:prstGeom prst="rect">
            <a:avLst/>
          </a:prstGeom>
        </p:spPr>
        <p:txBody>
          <a:bodyPr>
            <a:spAutoFit/>
          </a:bodyPr>
          <a:lstStyle/>
          <a:p>
            <a:r>
              <a:rPr lang="en-US" sz="1600" b="1" dirty="0">
                <a:latin typeface="+mj-lt"/>
              </a:rPr>
              <a:t>Mane Chance Horse Sanctuary Organisational Structure</a:t>
            </a:r>
            <a:br>
              <a:rPr lang="en-US" dirty="0"/>
            </a:br>
            <a:endParaRPr lang="en-US" dirty="0"/>
          </a:p>
        </p:txBody>
      </p:sp>
      <p:cxnSp>
        <p:nvCxnSpPr>
          <p:cNvPr id="12" name="Straight Connector 11">
            <a:extLst>
              <a:ext uri="{FF2B5EF4-FFF2-40B4-BE49-F238E27FC236}">
                <a16:creationId xmlns:a16="http://schemas.microsoft.com/office/drawing/2014/main" id="{A02C0D22-365C-E046-9C3F-C9B105AD2B1C}"/>
              </a:ext>
            </a:extLst>
          </p:cNvPr>
          <p:cNvCxnSpPr>
            <a:stCxn id="3" idx="2"/>
          </p:cNvCxnSpPr>
          <p:nvPr/>
        </p:nvCxnSpPr>
        <p:spPr>
          <a:xfrm flipH="1">
            <a:off x="6060593" y="3115678"/>
            <a:ext cx="1" cy="7759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CDA00DE-9C10-0C4C-8958-5E7446134826}"/>
              </a:ext>
            </a:extLst>
          </p:cNvPr>
          <p:cNvCxnSpPr>
            <a:cxnSpLocks/>
            <a:endCxn id="2" idx="0"/>
          </p:cNvCxnSpPr>
          <p:nvPr/>
        </p:nvCxnSpPr>
        <p:spPr>
          <a:xfrm>
            <a:off x="7466279" y="3115677"/>
            <a:ext cx="1682158" cy="7759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6B17022-62F2-7940-ADE4-685D94F96A26}"/>
              </a:ext>
            </a:extLst>
          </p:cNvPr>
          <p:cNvCxnSpPr>
            <a:cxnSpLocks/>
            <a:endCxn id="7" idx="0"/>
          </p:cNvCxnSpPr>
          <p:nvPr/>
        </p:nvCxnSpPr>
        <p:spPr>
          <a:xfrm flipH="1">
            <a:off x="2737334" y="3115677"/>
            <a:ext cx="2059226" cy="77671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426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Terms xmlns="http://schemas.microsoft.com/office/infopath/2007/PartnerControls"/>
    </lcf76f155ced4ddcb4097134ff3c332f>
    <TaxCatchAll xmlns="5064729a-6e59-49a6-8c0d-c64baa7a26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E94B7D4B06CB4A8783235BC6AD7060" ma:contentTypeVersion="16" ma:contentTypeDescription="Create a new document." ma:contentTypeScope="" ma:versionID="1da730a9e4b1f9daf51c58d177407ab2">
  <xsd:schema xmlns:xsd="http://www.w3.org/2001/XMLSchema" xmlns:xs="http://www.w3.org/2001/XMLSchema" xmlns:p="http://schemas.microsoft.com/office/2006/metadata/properties" xmlns:ns2="332b4832-fe63-48a7-8b93-807f3b6e9f20" xmlns:ns3="5064729a-6e59-49a6-8c0d-c64baa7a262e" targetNamespace="http://schemas.microsoft.com/office/2006/metadata/properties" ma:root="true" ma:fieldsID="138e13525185562c384540b92e153c01" ns2:_="" ns3:_="">
    <xsd:import namespace="332b4832-fe63-48a7-8b93-807f3b6e9f20"/>
    <xsd:import namespace="5064729a-6e59-49a6-8c0d-c64baa7a262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78598B-8734-4E83-ACEE-1E3A25713C0F}">
  <ds:schemaRefs>
    <ds:schemaRef ds:uri="http://purl.org/dc/dcmitype/"/>
    <ds:schemaRef ds:uri="http://schemas.microsoft.com/office/2006/metadata/properties"/>
    <ds:schemaRef ds:uri="http://purl.org/dc/elements/1.1/"/>
    <ds:schemaRef ds:uri="http://purl.org/dc/term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CE37642-5323-440D-8DA0-A8B09CC167E5}">
  <ds:schemaRefs>
    <ds:schemaRef ds:uri="http://schemas.microsoft.com/sharepoint/v3/contenttype/forms"/>
  </ds:schemaRefs>
</ds:datastoreItem>
</file>

<file path=customXml/itemProps3.xml><?xml version="1.0" encoding="utf-8"?>
<ds:datastoreItem xmlns:ds="http://schemas.openxmlformats.org/officeDocument/2006/customXml" ds:itemID="{AD6E8E8F-A7D3-4146-A7F3-B6418D1413D4}"/>
</file>

<file path=docProps/app.xml><?xml version="1.0" encoding="utf-8"?>
<Properties xmlns="http://schemas.openxmlformats.org/officeDocument/2006/extended-properties" xmlns:vt="http://schemas.openxmlformats.org/officeDocument/2006/docPropsVTypes">
  <TotalTime>31</TotalTime>
  <Words>215</Words>
  <Application>Microsoft Macintosh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Patrons Sophie Christiansen CBE Margrit Coates ITEC MNFSH SBRCP Michael Crawford CBE Sara Crowe Mark Curry Margaret Keys Hilary O’Neil Joe Pasquale Martin Shaw Lauren St John Wendy Turner Webster Beau Dermott (Junior Patron)</vt:lpstr>
    </vt:vector>
  </TitlesOfParts>
  <Company>Godalming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Patrons Martin Shaw Sara Crowe Sophie Christiansen Wendy Turner Webster</dc:title>
  <dc:creator>Ailsa W Waters</dc:creator>
  <cp:lastModifiedBy>Ailsa W Waters</cp:lastModifiedBy>
  <cp:revision>11</cp:revision>
  <dcterms:created xsi:type="dcterms:W3CDTF">2016-07-05T15:00:58Z</dcterms:created>
  <dcterms:modified xsi:type="dcterms:W3CDTF">2020-07-07T10:22:38Z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0x01010014E94B7D4B06CB4A8783235BC6AD7060</vt:lpwstr>
  </property>
  <property fmtid="{D5CDD505-2E9C-101B-9397-08002B2CF9AE}" pid="3" name="Order">
    <vt:r8>2109500</vt:r8>
  </property>
</Properties>
</file>