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4"/>
  </p:sldMasterIdLst>
  <p:notesMasterIdLst>
    <p:notesMasterId r:id="rId10"/>
  </p:notesMasterIdLst>
  <p:handoutMasterIdLst>
    <p:handoutMasterId r:id="rId11"/>
  </p:handoutMasterIdLst>
  <p:sldIdLst>
    <p:sldId id="256" r:id="rId5"/>
    <p:sldId id="270" r:id="rId6"/>
    <p:sldId id="281" r:id="rId7"/>
    <p:sldId id="283" r:id="rId8"/>
    <p:sldId id="297" r:id="rId9"/>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031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842143-25CA-4B4F-94B3-44A2F51E9D48}" v="1" dt="2023-06-19T13:39:15.75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p:cViewPr varScale="1">
        <p:scale>
          <a:sx n="88" d="100"/>
          <a:sy n="88" d="100"/>
        </p:scale>
        <p:origin x="885"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onaid Botfield" userId="3dba0766-4fd7-460c-a280-f9f72ed646a6" providerId="ADAL" clId="{7F842143-25CA-4B4F-94B3-44A2F51E9D48}"/>
    <pc:docChg chg="undo custSel delSld modSld">
      <pc:chgData name="Seonaid Botfield" userId="3dba0766-4fd7-460c-a280-f9f72ed646a6" providerId="ADAL" clId="{7F842143-25CA-4B4F-94B3-44A2F51E9D48}" dt="2023-06-19T13:39:32.319" v="407" actId="20577"/>
      <pc:docMkLst>
        <pc:docMk/>
      </pc:docMkLst>
      <pc:sldChg chg="modSp mod">
        <pc:chgData name="Seonaid Botfield" userId="3dba0766-4fd7-460c-a280-f9f72ed646a6" providerId="ADAL" clId="{7F842143-25CA-4B4F-94B3-44A2F51E9D48}" dt="2023-06-19T10:51:31.606" v="205" actId="404"/>
        <pc:sldMkLst>
          <pc:docMk/>
          <pc:sldMk cId="1391864736" sldId="256"/>
        </pc:sldMkLst>
        <pc:spChg chg="mod">
          <ac:chgData name="Seonaid Botfield" userId="3dba0766-4fd7-460c-a280-f9f72ed646a6" providerId="ADAL" clId="{7F842143-25CA-4B4F-94B3-44A2F51E9D48}" dt="2023-06-19T10:46:08.819" v="20" actId="20577"/>
          <ac:spMkLst>
            <pc:docMk/>
            <pc:sldMk cId="1391864736" sldId="256"/>
            <ac:spMk id="4" creationId="{00000000-0000-0000-0000-000000000000}"/>
          </ac:spMkLst>
        </pc:spChg>
        <pc:spChg chg="mod">
          <ac:chgData name="Seonaid Botfield" userId="3dba0766-4fd7-460c-a280-f9f72ed646a6" providerId="ADAL" clId="{7F842143-25CA-4B4F-94B3-44A2F51E9D48}" dt="2023-06-19T10:51:31.606" v="205" actId="404"/>
          <ac:spMkLst>
            <pc:docMk/>
            <pc:sldMk cId="1391864736" sldId="256"/>
            <ac:spMk id="5" creationId="{00000000-0000-0000-0000-000000000000}"/>
          </ac:spMkLst>
        </pc:spChg>
      </pc:sldChg>
      <pc:sldChg chg="modSp del mod">
        <pc:chgData name="Seonaid Botfield" userId="3dba0766-4fd7-460c-a280-f9f72ed646a6" providerId="ADAL" clId="{7F842143-25CA-4B4F-94B3-44A2F51E9D48}" dt="2023-06-19T10:46:15.202" v="21" actId="47"/>
        <pc:sldMkLst>
          <pc:docMk/>
          <pc:sldMk cId="2999442356" sldId="257"/>
        </pc:sldMkLst>
        <pc:spChg chg="mod">
          <ac:chgData name="Seonaid Botfield" userId="3dba0766-4fd7-460c-a280-f9f72ed646a6" providerId="ADAL" clId="{7F842143-25CA-4B4F-94B3-44A2F51E9D48}" dt="2023-06-19T10:44:36.353" v="5" actId="20577"/>
          <ac:spMkLst>
            <pc:docMk/>
            <pc:sldMk cId="2999442356" sldId="257"/>
            <ac:spMk id="3" creationId="{00000000-0000-0000-0000-000000000000}"/>
          </ac:spMkLst>
        </pc:spChg>
      </pc:sldChg>
      <pc:sldChg chg="modSp mod">
        <pc:chgData name="Seonaid Botfield" userId="3dba0766-4fd7-460c-a280-f9f72ed646a6" providerId="ADAL" clId="{7F842143-25CA-4B4F-94B3-44A2F51E9D48}" dt="2023-06-19T13:35:18.385" v="241" actId="20577"/>
        <pc:sldMkLst>
          <pc:docMk/>
          <pc:sldMk cId="1758347756" sldId="270"/>
        </pc:sldMkLst>
        <pc:spChg chg="mod">
          <ac:chgData name="Seonaid Botfield" userId="3dba0766-4fd7-460c-a280-f9f72ed646a6" providerId="ADAL" clId="{7F842143-25CA-4B4F-94B3-44A2F51E9D48}" dt="2023-06-19T10:46:26.227" v="29" actId="20577"/>
          <ac:spMkLst>
            <pc:docMk/>
            <pc:sldMk cId="1758347756" sldId="270"/>
            <ac:spMk id="2" creationId="{00000000-0000-0000-0000-000000000000}"/>
          </ac:spMkLst>
        </pc:spChg>
        <pc:spChg chg="mod">
          <ac:chgData name="Seonaid Botfield" userId="3dba0766-4fd7-460c-a280-f9f72ed646a6" providerId="ADAL" clId="{7F842143-25CA-4B4F-94B3-44A2F51E9D48}" dt="2023-06-19T13:35:18.385" v="241" actId="20577"/>
          <ac:spMkLst>
            <pc:docMk/>
            <pc:sldMk cId="1758347756" sldId="270"/>
            <ac:spMk id="3" creationId="{00000000-0000-0000-0000-000000000000}"/>
          </ac:spMkLst>
        </pc:spChg>
      </pc:sldChg>
      <pc:sldChg chg="del">
        <pc:chgData name="Seonaid Botfield" userId="3dba0766-4fd7-460c-a280-f9f72ed646a6" providerId="ADAL" clId="{7F842143-25CA-4B4F-94B3-44A2F51E9D48}" dt="2023-06-19T10:46:15.668" v="22" actId="47"/>
        <pc:sldMkLst>
          <pc:docMk/>
          <pc:sldMk cId="1800080461" sldId="272"/>
        </pc:sldMkLst>
      </pc:sldChg>
      <pc:sldChg chg="del">
        <pc:chgData name="Seonaid Botfield" userId="3dba0766-4fd7-460c-a280-f9f72ed646a6" providerId="ADAL" clId="{7F842143-25CA-4B4F-94B3-44A2F51E9D48}" dt="2023-06-19T10:44:50.138" v="6" actId="47"/>
        <pc:sldMkLst>
          <pc:docMk/>
          <pc:sldMk cId="3848790912" sldId="273"/>
        </pc:sldMkLst>
      </pc:sldChg>
      <pc:sldChg chg="del">
        <pc:chgData name="Seonaid Botfield" userId="3dba0766-4fd7-460c-a280-f9f72ed646a6" providerId="ADAL" clId="{7F842143-25CA-4B4F-94B3-44A2F51E9D48}" dt="2023-06-19T10:46:16.148" v="23" actId="47"/>
        <pc:sldMkLst>
          <pc:docMk/>
          <pc:sldMk cId="684324554" sldId="278"/>
        </pc:sldMkLst>
      </pc:sldChg>
      <pc:sldChg chg="del">
        <pc:chgData name="Seonaid Botfield" userId="3dba0766-4fd7-460c-a280-f9f72ed646a6" providerId="ADAL" clId="{7F842143-25CA-4B4F-94B3-44A2F51E9D48}" dt="2023-06-19T10:44:53.142" v="7" actId="47"/>
        <pc:sldMkLst>
          <pc:docMk/>
          <pc:sldMk cId="2174389256" sldId="279"/>
        </pc:sldMkLst>
      </pc:sldChg>
      <pc:sldChg chg="del">
        <pc:chgData name="Seonaid Botfield" userId="3dba0766-4fd7-460c-a280-f9f72ed646a6" providerId="ADAL" clId="{7F842143-25CA-4B4F-94B3-44A2F51E9D48}" dt="2023-06-19T10:46:18.137" v="24" actId="47"/>
        <pc:sldMkLst>
          <pc:docMk/>
          <pc:sldMk cId="1363796797" sldId="280"/>
        </pc:sldMkLst>
      </pc:sldChg>
      <pc:sldChg chg="addSp delSp modSp mod setBg chgLayout">
        <pc:chgData name="Seonaid Botfield" userId="3dba0766-4fd7-460c-a280-f9f72ed646a6" providerId="ADAL" clId="{7F842143-25CA-4B4F-94B3-44A2F51E9D48}" dt="2023-06-19T13:35:33.639" v="242" actId="20577"/>
        <pc:sldMkLst>
          <pc:docMk/>
          <pc:sldMk cId="1515732507" sldId="283"/>
        </pc:sldMkLst>
        <pc:spChg chg="mod ord">
          <ac:chgData name="Seonaid Botfield" userId="3dba0766-4fd7-460c-a280-f9f72ed646a6" providerId="ADAL" clId="{7F842143-25CA-4B4F-94B3-44A2F51E9D48}" dt="2023-06-19T10:49:20.776" v="158" actId="20577"/>
          <ac:spMkLst>
            <pc:docMk/>
            <pc:sldMk cId="1515732507" sldId="283"/>
            <ac:spMk id="2" creationId="{00000000-0000-0000-0000-000000000000}"/>
          </ac:spMkLst>
        </pc:spChg>
        <pc:spChg chg="add del mod ord">
          <ac:chgData name="Seonaid Botfield" userId="3dba0766-4fd7-460c-a280-f9f72ed646a6" providerId="ADAL" clId="{7F842143-25CA-4B4F-94B3-44A2F51E9D48}" dt="2023-06-19T10:49:05.150" v="110" actId="478"/>
          <ac:spMkLst>
            <pc:docMk/>
            <pc:sldMk cId="1515732507" sldId="283"/>
            <ac:spMk id="3" creationId="{F5AC3B2E-5130-1DD9-0FE1-D9B807A765F0}"/>
          </ac:spMkLst>
        </pc:spChg>
        <pc:spChg chg="del mod">
          <ac:chgData name="Seonaid Botfield" userId="3dba0766-4fd7-460c-a280-f9f72ed646a6" providerId="ADAL" clId="{7F842143-25CA-4B4F-94B3-44A2F51E9D48}" dt="2023-06-19T10:49:05.152" v="112"/>
          <ac:spMkLst>
            <pc:docMk/>
            <pc:sldMk cId="1515732507" sldId="283"/>
            <ac:spMk id="4" creationId="{232631C9-A022-DB49-9EA7-ECF89B72C5AB}"/>
          </ac:spMkLst>
        </pc:spChg>
        <pc:spChg chg="add mod">
          <ac:chgData name="Seonaid Botfield" userId="3dba0766-4fd7-460c-a280-f9f72ed646a6" providerId="ADAL" clId="{7F842143-25CA-4B4F-94B3-44A2F51E9D48}" dt="2023-06-19T13:35:33.639" v="242" actId="20577"/>
          <ac:spMkLst>
            <pc:docMk/>
            <pc:sldMk cId="1515732507" sldId="283"/>
            <ac:spMk id="6" creationId="{59D27C27-C540-2F45-1AFD-58B95882E80B}"/>
          </ac:spMkLst>
        </pc:spChg>
        <pc:spChg chg="add del">
          <ac:chgData name="Seonaid Botfield" userId="3dba0766-4fd7-460c-a280-f9f72ed646a6" providerId="ADAL" clId="{7F842143-25CA-4B4F-94B3-44A2F51E9D48}" dt="2023-06-19T10:49:03.398" v="109" actId="26606"/>
          <ac:spMkLst>
            <pc:docMk/>
            <pc:sldMk cId="1515732507" sldId="283"/>
            <ac:spMk id="11" creationId="{55F40173-F096-49CC-A730-A2DF1F04EC3B}"/>
          </ac:spMkLst>
        </pc:spChg>
        <pc:spChg chg="add del">
          <ac:chgData name="Seonaid Botfield" userId="3dba0766-4fd7-460c-a280-f9f72ed646a6" providerId="ADAL" clId="{7F842143-25CA-4B4F-94B3-44A2F51E9D48}" dt="2023-06-19T10:49:03.398" v="109" actId="26606"/>
          <ac:spMkLst>
            <pc:docMk/>
            <pc:sldMk cId="1515732507" sldId="283"/>
            <ac:spMk id="13" creationId="{806CEF0B-5733-482C-9868-4C57AF79DA3E}"/>
          </ac:spMkLst>
        </pc:spChg>
        <pc:picChg chg="add del">
          <ac:chgData name="Seonaid Botfield" userId="3dba0766-4fd7-460c-a280-f9f72ed646a6" providerId="ADAL" clId="{7F842143-25CA-4B4F-94B3-44A2F51E9D48}" dt="2023-06-19T10:49:03.398" v="109" actId="26606"/>
          <ac:picMkLst>
            <pc:docMk/>
            <pc:sldMk cId="1515732507" sldId="283"/>
            <ac:picMk id="8" creationId="{8ED8E475-00A4-F339-344B-689BE7B703F3}"/>
          </ac:picMkLst>
        </pc:picChg>
        <pc:cxnChg chg="add del">
          <ac:chgData name="Seonaid Botfield" userId="3dba0766-4fd7-460c-a280-f9f72ed646a6" providerId="ADAL" clId="{7F842143-25CA-4B4F-94B3-44A2F51E9D48}" dt="2023-06-19T10:49:03.398" v="109" actId="26606"/>
          <ac:cxnSpMkLst>
            <pc:docMk/>
            <pc:sldMk cId="1515732507" sldId="283"/>
            <ac:cxnSpMk id="15" creationId="{FC5D3B4D-9BAC-482B-A34B-01BB35CB5316}"/>
          </ac:cxnSpMkLst>
        </pc:cxnChg>
      </pc:sldChg>
      <pc:sldChg chg="del">
        <pc:chgData name="Seonaid Botfield" userId="3dba0766-4fd7-460c-a280-f9f72ed646a6" providerId="ADAL" clId="{7F842143-25CA-4B4F-94B3-44A2F51E9D48}" dt="2023-06-19T10:52:03.583" v="209" actId="47"/>
        <pc:sldMkLst>
          <pc:docMk/>
          <pc:sldMk cId="3642988733" sldId="295"/>
        </pc:sldMkLst>
      </pc:sldChg>
      <pc:sldChg chg="addSp delSp modSp mod modClrScheme chgLayout">
        <pc:chgData name="Seonaid Botfield" userId="3dba0766-4fd7-460c-a280-f9f72ed646a6" providerId="ADAL" clId="{7F842143-25CA-4B4F-94B3-44A2F51E9D48}" dt="2023-06-19T13:39:32.319" v="407" actId="20577"/>
        <pc:sldMkLst>
          <pc:docMk/>
          <pc:sldMk cId="2511668313" sldId="297"/>
        </pc:sldMkLst>
        <pc:spChg chg="del">
          <ac:chgData name="Seonaid Botfield" userId="3dba0766-4fd7-460c-a280-f9f72ed646a6" providerId="ADAL" clId="{7F842143-25CA-4B4F-94B3-44A2F51E9D48}" dt="2023-06-19T10:49:54.106" v="166" actId="478"/>
          <ac:spMkLst>
            <pc:docMk/>
            <pc:sldMk cId="2511668313" sldId="297"/>
            <ac:spMk id="2" creationId="{00000000-0000-0000-0000-000000000000}"/>
          </ac:spMkLst>
        </pc:spChg>
        <pc:spChg chg="del">
          <ac:chgData name="Seonaid Botfield" userId="3dba0766-4fd7-460c-a280-f9f72ed646a6" providerId="ADAL" clId="{7F842143-25CA-4B4F-94B3-44A2F51E9D48}" dt="2023-06-19T10:49:45.927" v="164" actId="478"/>
          <ac:spMkLst>
            <pc:docMk/>
            <pc:sldMk cId="2511668313" sldId="297"/>
            <ac:spMk id="3" creationId="{00000000-0000-0000-0000-000000000000}"/>
          </ac:spMkLst>
        </pc:spChg>
        <pc:spChg chg="del">
          <ac:chgData name="Seonaid Botfield" userId="3dba0766-4fd7-460c-a280-f9f72ed646a6" providerId="ADAL" clId="{7F842143-25CA-4B4F-94B3-44A2F51E9D48}" dt="2023-06-19T10:49:39.615" v="162" actId="478"/>
          <ac:spMkLst>
            <pc:docMk/>
            <pc:sldMk cId="2511668313" sldId="297"/>
            <ac:spMk id="4" creationId="{00000000-0000-0000-0000-000000000000}"/>
          </ac:spMkLst>
        </pc:spChg>
        <pc:spChg chg="del">
          <ac:chgData name="Seonaid Botfield" userId="3dba0766-4fd7-460c-a280-f9f72ed646a6" providerId="ADAL" clId="{7F842143-25CA-4B4F-94B3-44A2F51E9D48}" dt="2023-06-19T10:49:43.057" v="163" actId="478"/>
          <ac:spMkLst>
            <pc:docMk/>
            <pc:sldMk cId="2511668313" sldId="297"/>
            <ac:spMk id="5" creationId="{00000000-0000-0000-0000-000000000000}"/>
          </ac:spMkLst>
        </pc:spChg>
        <pc:spChg chg="add mod ord">
          <ac:chgData name="Seonaid Botfield" userId="3dba0766-4fd7-460c-a280-f9f72ed646a6" providerId="ADAL" clId="{7F842143-25CA-4B4F-94B3-44A2F51E9D48}" dt="2023-06-19T10:51:46.283" v="208" actId="14100"/>
          <ac:spMkLst>
            <pc:docMk/>
            <pc:sldMk cId="2511668313" sldId="297"/>
            <ac:spMk id="6" creationId="{85A67B5E-75DB-3EB7-D7DF-EF577C680391}"/>
          </ac:spMkLst>
        </pc:spChg>
        <pc:spChg chg="add mod ord">
          <ac:chgData name="Seonaid Botfield" userId="3dba0766-4fd7-460c-a280-f9f72ed646a6" providerId="ADAL" clId="{7F842143-25CA-4B4F-94B3-44A2F51E9D48}" dt="2023-06-19T13:39:32.319" v="407" actId="20577"/>
          <ac:spMkLst>
            <pc:docMk/>
            <pc:sldMk cId="2511668313" sldId="297"/>
            <ac:spMk id="7" creationId="{81A8AE64-1522-97C7-7AA8-4BE0A00B2F8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18914B12-3735-4310-934A-B7A66BA7CFD3}" type="datetimeFigureOut">
              <a:rPr lang="en-GB" smtClean="0"/>
              <a:t>19/06/2023</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10682396-E9A9-44E5-B12F-9A452CABC0A3}" type="slidenum">
              <a:rPr lang="en-GB" smtClean="0"/>
              <a:t>‹#›</a:t>
            </a:fld>
            <a:endParaRPr lang="en-GB"/>
          </a:p>
        </p:txBody>
      </p:sp>
    </p:spTree>
    <p:extLst>
      <p:ext uri="{BB962C8B-B14F-4D97-AF65-F5344CB8AC3E}">
        <p14:creationId xmlns:p14="http://schemas.microsoft.com/office/powerpoint/2010/main" val="35751331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1D39548E-66A9-4D10-ACC6-6EFF73A9F5FB}" type="datetimeFigureOut">
              <a:rPr lang="en-GB" smtClean="0"/>
              <a:t>19/06/2023</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1EBB2026-5CDC-4D45-8204-9D22AE6FAD32}" type="slidenum">
              <a:rPr lang="en-GB" smtClean="0"/>
              <a:t>‹#›</a:t>
            </a:fld>
            <a:endParaRPr lang="en-GB"/>
          </a:p>
        </p:txBody>
      </p:sp>
    </p:spTree>
    <p:extLst>
      <p:ext uri="{BB962C8B-B14F-4D97-AF65-F5344CB8AC3E}">
        <p14:creationId xmlns:p14="http://schemas.microsoft.com/office/powerpoint/2010/main" val="10615624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849C935-55CD-4757-B516-7658F90576DB}" type="slidenum">
              <a:rPr lang="en-US" smtClean="0"/>
              <a:pPr/>
              <a:t>4</a:t>
            </a:fld>
            <a:endParaRPr lang="en-US"/>
          </a:p>
        </p:txBody>
      </p:sp>
    </p:spTree>
    <p:extLst>
      <p:ext uri="{BB962C8B-B14F-4D97-AF65-F5344CB8AC3E}">
        <p14:creationId xmlns:p14="http://schemas.microsoft.com/office/powerpoint/2010/main" val="20327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9144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0000"/>
                    <a:lumOff val="10000"/>
                  </a:schemeClr>
                </a:solidFill>
              </a:defRPr>
            </a:lvl1pPr>
            <a:lvl2pPr marL="457189" indent="0" algn="ctr">
              <a:buNone/>
              <a:defRPr sz="1600"/>
            </a:lvl2pPr>
            <a:lvl3pPr marL="914377" indent="0" algn="ctr">
              <a:buNone/>
              <a:defRPr sz="16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40DB057A-C8C5-4FA5-8DC7-3CF96E8691AD}" type="datetimeFigureOut">
              <a:rPr lang="en-GB" smtClean="0"/>
              <a:t>19/06/2023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FE06AAF-D9BF-4CFD-899E-CFA7A82A52DD}" type="slidenum">
              <a:rPr lang="en-GB" smtClean="0"/>
              <a:t>‹#›</a:t>
            </a:fld>
            <a:endParaRPr lang="en-GB" dirty="0"/>
          </a:p>
        </p:txBody>
      </p:sp>
      <p:cxnSp>
        <p:nvCxnSpPr>
          <p:cNvPr id="8" name="Straight Connector 7"/>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1661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DB057A-C8C5-4FA5-8DC7-3CF96E8691AD}" type="datetimeFigureOut">
              <a:rPr lang="en-GB" smtClean="0"/>
              <a:t>19/06/2023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FE06AAF-D9BF-4CFD-899E-CFA7A82A52DD}" type="slidenum">
              <a:rPr lang="en-GB" smtClean="0"/>
              <a:t>‹#›</a:t>
            </a:fld>
            <a:endParaRPr lang="en-GB" dirty="0"/>
          </a:p>
        </p:txBody>
      </p:sp>
    </p:spTree>
    <p:extLst>
      <p:ext uri="{BB962C8B-B14F-4D97-AF65-F5344CB8AC3E}">
        <p14:creationId xmlns:p14="http://schemas.microsoft.com/office/powerpoint/2010/main" val="2349193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DB057A-C8C5-4FA5-8DC7-3CF96E8691AD}" type="datetimeFigureOut">
              <a:rPr lang="en-GB" smtClean="0"/>
              <a:t>19/06/2023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FE06AAF-D9BF-4CFD-899E-CFA7A82A52DD}" type="slidenum">
              <a:rPr lang="en-GB" smtClean="0"/>
              <a:t>‹#›</a:t>
            </a:fld>
            <a:endParaRPr lang="en-GB" dirty="0"/>
          </a:p>
        </p:txBody>
      </p:sp>
      <p:cxnSp>
        <p:nvCxnSpPr>
          <p:cNvPr id="7" name="Straight Connector 6"/>
          <p:cNvCxnSpPr/>
          <p:nvPr/>
        </p:nvCxnSpPr>
        <p:spPr>
          <a:xfrm rot="5400000" flipV="1">
            <a:off x="7543800" y="173563"/>
            <a:ext cx="0" cy="6858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9849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DB057A-C8C5-4FA5-8DC7-3CF96E8691AD}" type="datetimeFigureOut">
              <a:rPr lang="en-GB" smtClean="0"/>
              <a:t>19/06/2023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FE06AAF-D9BF-4CFD-899E-CFA7A82A52DD}" type="slidenum">
              <a:rPr lang="en-GB" smtClean="0"/>
              <a:t>‹#›</a:t>
            </a:fld>
            <a:endParaRPr lang="en-GB" dirty="0"/>
          </a:p>
        </p:txBody>
      </p:sp>
    </p:spTree>
    <p:extLst>
      <p:ext uri="{BB962C8B-B14F-4D97-AF65-F5344CB8AC3E}">
        <p14:creationId xmlns:p14="http://schemas.microsoft.com/office/powerpoint/2010/main" val="1453589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9144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457189" indent="0">
              <a:buNone/>
              <a:defRPr sz="16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0DB057A-C8C5-4FA5-8DC7-3CF96E8691AD}" type="datetimeFigureOut">
              <a:rPr lang="en-GB" smtClean="0"/>
              <a:t>19/06/2023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FE06AAF-D9BF-4CFD-899E-CFA7A82A52DD}" type="slidenum">
              <a:rPr lang="en-GB" smtClean="0"/>
              <a:t>‹#›</a:t>
            </a:fld>
            <a:endParaRPr lang="en-GB" dirty="0"/>
          </a:p>
        </p:txBody>
      </p:sp>
      <p:cxnSp>
        <p:nvCxnSpPr>
          <p:cNvPr id="8" name="Straight Connector 7"/>
          <p:cNvCxnSpPr/>
          <p:nvPr/>
        </p:nvCxnSpPr>
        <p:spPr>
          <a:xfrm flipV="1">
            <a:off x="629013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3942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0DB057A-C8C5-4FA5-8DC7-3CF96E8691AD}" type="datetimeFigureOut">
              <a:rPr lang="en-GB" smtClean="0"/>
              <a:t>19/06/2023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FE06AAF-D9BF-4CFD-899E-CFA7A82A52DD}" type="slidenum">
              <a:rPr lang="en-GB" smtClean="0"/>
              <a:t>‹#›</a:t>
            </a:fld>
            <a:endParaRPr lang="en-GB" dirty="0"/>
          </a:p>
        </p:txBody>
      </p:sp>
    </p:spTree>
    <p:extLst>
      <p:ext uri="{BB962C8B-B14F-4D97-AF65-F5344CB8AC3E}">
        <p14:creationId xmlns:p14="http://schemas.microsoft.com/office/powerpoint/2010/main" val="704048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2">
                    <a:lumMod val="75000"/>
                  </a:schemeClr>
                </a:solidFill>
                <a:latin typeface="+mn-lt"/>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2">
                    <a:lumMod val="75000"/>
                  </a:schemeClr>
                </a:solidFill>
                <a:latin typeface="+mn-lt"/>
                <a:ea typeface="+mn-ea"/>
                <a:cs typeface="+mn-cs"/>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marL="0" lvl="0" indent="0" algn="l" defTabSz="914377"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0DB057A-C8C5-4FA5-8DC7-3CF96E8691AD}" type="datetimeFigureOut">
              <a:rPr lang="en-GB" smtClean="0"/>
              <a:t>19/06/2023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2FE06AAF-D9BF-4CFD-899E-CFA7A82A52DD}" type="slidenum">
              <a:rPr lang="en-GB" smtClean="0"/>
              <a:t>‹#›</a:t>
            </a:fld>
            <a:endParaRPr lang="en-GB" dirty="0"/>
          </a:p>
        </p:txBody>
      </p:sp>
    </p:spTree>
    <p:extLst>
      <p:ext uri="{BB962C8B-B14F-4D97-AF65-F5344CB8AC3E}">
        <p14:creationId xmlns:p14="http://schemas.microsoft.com/office/powerpoint/2010/main" val="423709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0DB057A-C8C5-4FA5-8DC7-3CF96E8691AD}" type="datetimeFigureOut">
              <a:rPr lang="en-GB" smtClean="0"/>
              <a:t>19/06/2023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2FE06AAF-D9BF-4CFD-899E-CFA7A82A52DD}" type="slidenum">
              <a:rPr lang="en-GB" smtClean="0"/>
              <a:t>‹#›</a:t>
            </a:fld>
            <a:endParaRPr lang="en-GB" dirty="0"/>
          </a:p>
        </p:txBody>
      </p:sp>
    </p:spTree>
    <p:extLst>
      <p:ext uri="{BB962C8B-B14F-4D97-AF65-F5344CB8AC3E}">
        <p14:creationId xmlns:p14="http://schemas.microsoft.com/office/powerpoint/2010/main" val="1671107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DB057A-C8C5-4FA5-8DC7-3CF96E8691AD}" type="datetimeFigureOut">
              <a:rPr lang="en-GB" smtClean="0"/>
              <a:t>19/06/2023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2FE06AAF-D9BF-4CFD-899E-CFA7A82A52DD}" type="slidenum">
              <a:rPr lang="en-GB" smtClean="0"/>
              <a:t>‹#›</a:t>
            </a:fld>
            <a:endParaRPr lang="en-GB" dirty="0"/>
          </a:p>
        </p:txBody>
      </p:sp>
    </p:spTree>
    <p:extLst>
      <p:ext uri="{BB962C8B-B14F-4D97-AF65-F5344CB8AC3E}">
        <p14:creationId xmlns:p14="http://schemas.microsoft.com/office/powerpoint/2010/main" val="4095491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0DB057A-C8C5-4FA5-8DC7-3CF96E8691AD}" type="datetimeFigureOut">
              <a:rPr lang="en-GB" smtClean="0"/>
              <a:t>19/06/2023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FE06AAF-D9BF-4CFD-899E-CFA7A82A52DD}" type="slidenum">
              <a:rPr lang="en-GB" smtClean="0"/>
              <a:t>‹#›</a:t>
            </a:fld>
            <a:endParaRPr lang="en-GB" dirty="0"/>
          </a:p>
        </p:txBody>
      </p:sp>
    </p:spTree>
    <p:extLst>
      <p:ext uri="{BB962C8B-B14F-4D97-AF65-F5344CB8AC3E}">
        <p14:creationId xmlns:p14="http://schemas.microsoft.com/office/powerpoint/2010/main" val="4066905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2">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0DB057A-C8C5-4FA5-8DC7-3CF96E8691AD}" type="datetimeFigureOut">
              <a:rPr lang="en-GB" smtClean="0"/>
              <a:t>19/06/2023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FE06AAF-D9BF-4CFD-899E-CFA7A82A52DD}" type="slidenum">
              <a:rPr lang="en-GB" smtClean="0"/>
              <a:t>‹#›</a:t>
            </a:fld>
            <a:endParaRPr lang="en-GB" dirty="0"/>
          </a:p>
        </p:txBody>
      </p:sp>
      <p:cxnSp>
        <p:nvCxnSpPr>
          <p:cNvPr id="9" name="Straight Connector 8"/>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866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40DB057A-C8C5-4FA5-8DC7-3CF96E8691AD}" type="datetimeFigureOut">
              <a:rPr lang="en-GB" smtClean="0"/>
              <a:t>19/06/2023</a:t>
            </a:fld>
            <a:endParaRPr lang="en-GB" dirty="0"/>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GB" dirty="0"/>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2FE06AAF-D9BF-4CFD-899E-CFA7A82A52DD}" type="slidenum">
              <a:rPr lang="en-GB" smtClean="0"/>
              <a:t>‹#›</a:t>
            </a:fld>
            <a:endParaRPr lang="en-GB" dirty="0"/>
          </a:p>
        </p:txBody>
      </p:sp>
      <p:cxnSp>
        <p:nvCxnSpPr>
          <p:cNvPr id="7" name="Straight Connector 6"/>
          <p:cNvCxnSpPr/>
          <p:nvPr/>
        </p:nvCxnSpPr>
        <p:spPr>
          <a:xfrm flipV="1">
            <a:off x="5715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258897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377" rtl="0" eaLnBrk="1" latinLnBrk="0" hangingPunct="1">
        <a:lnSpc>
          <a:spcPct val="80000"/>
        </a:lnSpc>
        <a:spcBef>
          <a:spcPct val="0"/>
        </a:spcBef>
        <a:buNone/>
        <a:defRPr sz="4400" kern="1200" cap="all" spc="100" baseline="0">
          <a:solidFill>
            <a:schemeClr val="tx1">
              <a:lumMod val="90000"/>
              <a:lumOff val="10000"/>
            </a:schemeClr>
          </a:solidFill>
          <a:latin typeface="+mj-lt"/>
          <a:ea typeface="+mj-ea"/>
          <a:cs typeface="+mj-cs"/>
        </a:defRPr>
      </a:lvl1pPr>
    </p:titleStyle>
    <p:bodyStyle>
      <a:lvl1pPr marL="91440" indent="-91440" algn="l" defTabSz="914377"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600" kern="1200">
          <a:solidFill>
            <a:schemeClr val="tx1"/>
          </a:solidFill>
          <a:latin typeface="+mn-lt"/>
          <a:ea typeface="+mn-ea"/>
          <a:cs typeface="+mn-cs"/>
        </a:defRPr>
      </a:lvl2pPr>
      <a:lvl3pPr marL="4480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3pPr>
      <a:lvl4pPr marL="59436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4pPr>
      <a:lvl5pPr marL="77724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5pPr>
      <a:lvl6pPr marL="91440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6pPr>
      <a:lvl7pPr marL="1060704"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7pPr>
      <a:lvl8pPr marL="1216152"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8pPr>
      <a:lvl9pPr marL="13624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statics.teams.cdn.office.net/evergreen-assets/safelinks/1/atp-safelinks.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3568" y="5301208"/>
            <a:ext cx="5331368" cy="936104"/>
          </a:xfrm>
          <a:prstGeom prst="rect">
            <a:avLst/>
          </a:prstGeom>
        </p:spPr>
        <p:txBody>
          <a:bodyPr vert="horz" lIns="91440" tIns="45720" rIns="91440" bIns="45720" rtlCol="0" anchor="ctr">
            <a:noAutofit/>
          </a:bodyPr>
          <a:lstStyle>
            <a:lvl1pPr algn="r" defTabSz="914377" rtl="0" eaLnBrk="1" latinLnBrk="0" hangingPunct="1">
              <a:lnSpc>
                <a:spcPct val="80000"/>
              </a:lnSpc>
              <a:spcBef>
                <a:spcPct val="0"/>
              </a:spcBef>
              <a:buNone/>
              <a:defRPr sz="4400" kern="1200" cap="all" spc="200" baseline="0">
                <a:solidFill>
                  <a:schemeClr val="tx1">
                    <a:lumMod val="90000"/>
                    <a:lumOff val="10000"/>
                  </a:schemeClr>
                </a:solidFill>
                <a:latin typeface="+mj-lt"/>
                <a:ea typeface="+mj-ea"/>
                <a:cs typeface="+mj-cs"/>
              </a:defRPr>
            </a:lvl1pPr>
          </a:lstStyle>
          <a:p>
            <a:pPr>
              <a:lnSpc>
                <a:spcPct val="120000"/>
              </a:lnSpc>
            </a:pPr>
            <a:r>
              <a:rPr lang="en-GB" sz="2400" cap="none" dirty="0">
                <a:solidFill>
                  <a:schemeClr val="tx1"/>
                </a:solidFill>
              </a:rPr>
              <a:t>To what extent has the business environment affected your chosen airline?</a:t>
            </a:r>
          </a:p>
        </p:txBody>
      </p:sp>
      <p:sp>
        <p:nvSpPr>
          <p:cNvPr id="5" name="Title 1"/>
          <p:cNvSpPr txBox="1">
            <a:spLocks/>
          </p:cNvSpPr>
          <p:nvPr/>
        </p:nvSpPr>
        <p:spPr>
          <a:xfrm>
            <a:off x="6372200" y="5301208"/>
            <a:ext cx="2470003" cy="936104"/>
          </a:xfrm>
          <a:prstGeom prst="rect">
            <a:avLst/>
          </a:prstGeom>
        </p:spPr>
        <p:txBody>
          <a:bodyPr vert="horz" lIns="91440" tIns="45720" rIns="91440" bIns="45720" rtlCol="0" anchor="ctr">
            <a:normAutofit fontScale="97500"/>
          </a:bodyPr>
          <a:lstStyle>
            <a:lvl1pPr algn="r" defTabSz="914377" rtl="0" eaLnBrk="1" latinLnBrk="0" hangingPunct="1">
              <a:lnSpc>
                <a:spcPct val="80000"/>
              </a:lnSpc>
              <a:spcBef>
                <a:spcPct val="0"/>
              </a:spcBef>
              <a:buNone/>
              <a:defRPr sz="4400" kern="1200" cap="all" spc="200" baseline="0">
                <a:solidFill>
                  <a:schemeClr val="tx1">
                    <a:lumMod val="90000"/>
                    <a:lumOff val="10000"/>
                  </a:schemeClr>
                </a:solidFill>
                <a:latin typeface="+mj-lt"/>
                <a:ea typeface="+mj-ea"/>
                <a:cs typeface="+mj-cs"/>
              </a:defRPr>
            </a:lvl1pPr>
          </a:lstStyle>
          <a:p>
            <a:pPr algn="l"/>
            <a:r>
              <a:rPr lang="en-GB" sz="2800" dirty="0">
                <a:solidFill>
                  <a:schemeClr val="tx1"/>
                </a:solidFill>
              </a:rPr>
              <a:t>D2 (Part 1)</a:t>
            </a:r>
          </a:p>
        </p:txBody>
      </p:sp>
      <p:sp>
        <p:nvSpPr>
          <p:cNvPr id="3" name="Rectangle 2">
            <a:extLst>
              <a:ext uri="{FF2B5EF4-FFF2-40B4-BE49-F238E27FC236}">
                <a16:creationId xmlns:a16="http://schemas.microsoft.com/office/drawing/2014/main" id="{1088C7FD-95FF-D049-B5FB-54E7102B2DB5}"/>
              </a:ext>
            </a:extLst>
          </p:cNvPr>
          <p:cNvSpPr>
            <a:spLocks noChangeArrowheads="1"/>
          </p:cNvSpPr>
          <p:nvPr/>
        </p:nvSpPr>
        <p:spPr bwMode="auto">
          <a:xfrm>
            <a:off x="1200150" y="22733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391864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980728"/>
            <a:ext cx="8229600" cy="780696"/>
          </a:xfrm>
        </p:spPr>
        <p:txBody>
          <a:bodyPr>
            <a:noAutofit/>
          </a:bodyPr>
          <a:lstStyle/>
          <a:p>
            <a:r>
              <a:rPr lang="en-GB" sz="2800" b="1" cap="none" dirty="0">
                <a:solidFill>
                  <a:schemeClr val="accent3">
                    <a:lumMod val="50000"/>
                  </a:schemeClr>
                </a:solidFill>
              </a:rPr>
              <a:t>To what extent </a:t>
            </a:r>
            <a:r>
              <a:rPr lang="en-GB" sz="2800" cap="none" dirty="0">
                <a:solidFill>
                  <a:schemeClr val="tx1"/>
                </a:solidFill>
              </a:rPr>
              <a:t>has the business environment affected </a:t>
            </a:r>
            <a:r>
              <a:rPr lang="en-GB" sz="2800" cap="none" dirty="0"/>
              <a:t>the airline </a:t>
            </a:r>
            <a:r>
              <a:rPr lang="en-GB" sz="2800" cap="none" dirty="0">
                <a:solidFill>
                  <a:schemeClr val="tx1"/>
                </a:solidFill>
              </a:rPr>
              <a:t>? (D2)</a:t>
            </a:r>
            <a:endParaRPr lang="en-GB" sz="2800" cap="none" dirty="0"/>
          </a:p>
        </p:txBody>
      </p:sp>
      <p:sp>
        <p:nvSpPr>
          <p:cNvPr id="3" name="Content Placeholder 2"/>
          <p:cNvSpPr>
            <a:spLocks noGrp="1"/>
          </p:cNvSpPr>
          <p:nvPr>
            <p:ph idx="1"/>
          </p:nvPr>
        </p:nvSpPr>
        <p:spPr>
          <a:xfrm>
            <a:off x="416224" y="2060848"/>
            <a:ext cx="8496944" cy="4392488"/>
          </a:xfrm>
        </p:spPr>
        <p:txBody>
          <a:bodyPr>
            <a:normAutofit fontScale="85000" lnSpcReduction="10000"/>
          </a:bodyPr>
          <a:lstStyle/>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To what extent have the issues, highlighted from your PESTLE and SWOT analysis, affected your airline?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u="sng" dirty="0">
                <a:effectLst/>
                <a:latin typeface="Calibri" panose="020F0502020204030204" pitchFamily="34" charset="0"/>
                <a:ea typeface="Calibri" panose="020F0502020204030204" pitchFamily="34" charset="0"/>
                <a:cs typeface="Times New Roman" panose="02020603050405020304" pitchFamily="18" charset="0"/>
              </a:rPr>
              <a:t>Big impact </a:t>
            </a:r>
            <a:r>
              <a:rPr lang="en-GB"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selected </a:t>
            </a:r>
            <a:r>
              <a:rPr lang="en-GB" sz="18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 issues </a:t>
            </a:r>
            <a:r>
              <a:rPr lang="en-GB"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from your PESTLE and SWOT analysis that you think have had the </a:t>
            </a:r>
            <a:r>
              <a:rPr lang="en-GB" sz="18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greatest impact </a:t>
            </a:r>
            <a:r>
              <a:rPr lang="en-GB"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on your airline, include evidence to support your claims. </a:t>
            </a:r>
            <a:r>
              <a:rPr lang="en-GB" sz="1800" dirty="0">
                <a:solidFill>
                  <a:srgbClr val="FF0000"/>
                </a:solidFill>
                <a:latin typeface="Calibri" panose="020F0502020204030204" pitchFamily="34" charset="0"/>
                <a:ea typeface="Calibri" panose="020F0502020204030204" pitchFamily="34" charset="0"/>
                <a:cs typeface="Times New Roman" panose="02020603050405020304" pitchFamily="18" charset="0"/>
              </a:rPr>
              <a:t>E</a:t>
            </a:r>
            <a:r>
              <a:rPr lang="en-GB"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xplain how your airline has responded to these issues e.g. have they had to change the way that they operate? The approach to marketing, staffing, finance, operations……?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u="sng" dirty="0">
                <a:effectLst/>
                <a:latin typeface="Calibri" panose="020F0502020204030204" pitchFamily="34" charset="0"/>
                <a:ea typeface="Calibri" panose="020F0502020204030204" pitchFamily="34" charset="0"/>
                <a:cs typeface="Times New Roman" panose="02020603050405020304" pitchFamily="18" charset="0"/>
              </a:rPr>
              <a:t>Moderate impact </a:t>
            </a:r>
            <a:r>
              <a:rPr lang="en-GB"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selected </a:t>
            </a:r>
            <a:r>
              <a:rPr lang="en-GB" sz="18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 issues </a:t>
            </a:r>
            <a:r>
              <a:rPr lang="en-GB"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from your PESTLE and SWOT analysis that you think have had a </a:t>
            </a:r>
            <a:r>
              <a:rPr lang="en-GB" sz="18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moderate impact </a:t>
            </a:r>
            <a:r>
              <a:rPr lang="en-GB"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on your airline, include evidence to support your claims. Explain how your airline has responded to these issues e.g. have they had to change the way that they operate? The approach to marketing, staffing, finance, operations……?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u="sng" dirty="0">
                <a:effectLst/>
                <a:latin typeface="Calibri" panose="020F0502020204030204" pitchFamily="34" charset="0"/>
                <a:ea typeface="Calibri" panose="020F0502020204030204" pitchFamily="34" charset="0"/>
                <a:cs typeface="Times New Roman" panose="02020603050405020304" pitchFamily="18" charset="0"/>
              </a:rPr>
              <a:t>Low impact </a:t>
            </a:r>
            <a:r>
              <a:rPr lang="en-GB"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selected </a:t>
            </a:r>
            <a:r>
              <a:rPr lang="en-GB" sz="18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 issues </a:t>
            </a:r>
            <a:r>
              <a:rPr lang="en-GB"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from your PESTLE and SWOT analysis that you think have had a </a:t>
            </a:r>
            <a:r>
              <a:rPr lang="en-GB" sz="18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low impact </a:t>
            </a:r>
            <a:r>
              <a:rPr lang="en-GB"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on your airline, include evidence to support your claims. </a:t>
            </a:r>
            <a:r>
              <a:rPr lang="en-GB" sz="1800" dirty="0">
                <a:solidFill>
                  <a:srgbClr val="FF0000"/>
                </a:solidFill>
                <a:latin typeface="Calibri" panose="020F0502020204030204" pitchFamily="34" charset="0"/>
                <a:ea typeface="Calibri" panose="020F0502020204030204" pitchFamily="34" charset="0"/>
                <a:cs typeface="Times New Roman" panose="02020603050405020304" pitchFamily="18" charset="0"/>
              </a:rPr>
              <a:t>E</a:t>
            </a:r>
            <a:r>
              <a:rPr lang="en-GB"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xplain how your airline has responded to these issues e.g. have they had to change the way that they operate? The approach to marketing, staffing, finance, operations……?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2800" dirty="0"/>
          </a:p>
        </p:txBody>
      </p:sp>
    </p:spTree>
    <p:extLst>
      <p:ext uri="{BB962C8B-B14F-4D97-AF65-F5344CB8AC3E}">
        <p14:creationId xmlns:p14="http://schemas.microsoft.com/office/powerpoint/2010/main" val="1758347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836712"/>
            <a:ext cx="7373834" cy="780696"/>
          </a:xfrm>
        </p:spPr>
        <p:txBody>
          <a:bodyPr>
            <a:noAutofit/>
          </a:bodyPr>
          <a:lstStyle/>
          <a:p>
            <a:r>
              <a:rPr lang="en-GB" sz="2400" cap="none" dirty="0">
                <a:cs typeface="Arial" panose="020B0604020202020204" pitchFamily="34" charset="0"/>
              </a:rPr>
              <a:t>How have </a:t>
            </a:r>
            <a:r>
              <a:rPr lang="en-GB" sz="2400" cap="none" dirty="0"/>
              <a:t>the airline</a:t>
            </a:r>
            <a:r>
              <a:rPr lang="en-GB" sz="2400" cap="none" dirty="0">
                <a:cs typeface="Arial" panose="020B0604020202020204" pitchFamily="34" charset="0"/>
              </a:rPr>
              <a:t> reacted to these issues? </a:t>
            </a:r>
            <a:r>
              <a:rPr lang="en-GB" sz="2400" cap="none" dirty="0">
                <a:solidFill>
                  <a:schemeClr val="tx1"/>
                </a:solidFill>
              </a:rPr>
              <a:t>(D2)</a:t>
            </a:r>
            <a:endParaRPr lang="en-GB" sz="2400" cap="none" dirty="0"/>
          </a:p>
        </p:txBody>
      </p:sp>
      <p:sp>
        <p:nvSpPr>
          <p:cNvPr id="3" name="Content Placeholder 2"/>
          <p:cNvSpPr>
            <a:spLocks noGrp="1"/>
          </p:cNvSpPr>
          <p:nvPr>
            <p:ph idx="1"/>
          </p:nvPr>
        </p:nvSpPr>
        <p:spPr>
          <a:xfrm>
            <a:off x="755576" y="2060848"/>
            <a:ext cx="8208912" cy="4680519"/>
          </a:xfrm>
        </p:spPr>
        <p:txBody>
          <a:bodyPr>
            <a:noAutofit/>
          </a:bodyPr>
          <a:lstStyle/>
          <a:p>
            <a:pPr marL="0" indent="0">
              <a:buNone/>
            </a:pPr>
            <a:r>
              <a:rPr lang="en-GB" dirty="0">
                <a:solidFill>
                  <a:schemeClr val="bg2">
                    <a:lumMod val="50000"/>
                  </a:schemeClr>
                </a:solidFill>
                <a:latin typeface="+mj-lt"/>
                <a:cs typeface="Arial" panose="020B0604020202020204" pitchFamily="34" charset="0"/>
              </a:rPr>
              <a:t>Pricing strategies/range of classes?</a:t>
            </a:r>
          </a:p>
          <a:p>
            <a:pPr marL="0" indent="0">
              <a:buNone/>
            </a:pPr>
            <a:r>
              <a:rPr lang="en-GB" dirty="0">
                <a:solidFill>
                  <a:schemeClr val="bg2">
                    <a:lumMod val="50000"/>
                  </a:schemeClr>
                </a:solidFill>
                <a:latin typeface="+mj-lt"/>
                <a:cs typeface="Arial" panose="020B0604020202020204" pitchFamily="34" charset="0"/>
              </a:rPr>
              <a:t>Built excellent website/apps to encourage online sales?</a:t>
            </a:r>
          </a:p>
          <a:p>
            <a:pPr marL="0" indent="0">
              <a:buNone/>
            </a:pPr>
            <a:r>
              <a:rPr lang="en-GB" dirty="0">
                <a:solidFill>
                  <a:schemeClr val="bg2">
                    <a:lumMod val="50000"/>
                  </a:schemeClr>
                </a:solidFill>
                <a:latin typeface="+mj-lt"/>
                <a:cs typeface="Arial" panose="020B0604020202020204" pitchFamily="34" charset="0"/>
              </a:rPr>
              <a:t>Merged/taken over other airlines to increase market share and control?</a:t>
            </a:r>
          </a:p>
          <a:p>
            <a:pPr marL="0" indent="0">
              <a:buNone/>
            </a:pPr>
            <a:r>
              <a:rPr lang="en-GB" dirty="0">
                <a:solidFill>
                  <a:schemeClr val="bg2">
                    <a:lumMod val="50000"/>
                  </a:schemeClr>
                </a:solidFill>
                <a:latin typeface="+mj-lt"/>
                <a:cs typeface="Arial" panose="020B0604020202020204" pitchFamily="34" charset="0"/>
              </a:rPr>
              <a:t>Secured fuel purchases in advance to reduce impact of price changes?   </a:t>
            </a:r>
          </a:p>
          <a:p>
            <a:pPr marL="0" indent="0">
              <a:buNone/>
            </a:pPr>
            <a:r>
              <a:rPr lang="en-GB" dirty="0">
                <a:solidFill>
                  <a:schemeClr val="bg2">
                    <a:lumMod val="50000"/>
                  </a:schemeClr>
                </a:solidFill>
                <a:latin typeface="+mj-lt"/>
                <a:cs typeface="Arial" panose="020B0604020202020204" pitchFamily="34" charset="0"/>
              </a:rPr>
              <a:t>R&amp;D new engines to reduce carbon emissions?</a:t>
            </a:r>
          </a:p>
          <a:p>
            <a:pPr marL="0" indent="0">
              <a:buNone/>
            </a:pPr>
            <a:r>
              <a:rPr lang="en-GB" dirty="0">
                <a:solidFill>
                  <a:schemeClr val="bg2">
                    <a:lumMod val="50000"/>
                  </a:schemeClr>
                </a:solidFill>
                <a:latin typeface="+mj-lt"/>
                <a:cs typeface="Arial" panose="020B0604020202020204" pitchFamily="34" charset="0"/>
              </a:rPr>
              <a:t>Trying to improve employee relations</a:t>
            </a:r>
          </a:p>
          <a:p>
            <a:pPr marL="0" indent="0">
              <a:buNone/>
            </a:pPr>
            <a:r>
              <a:rPr lang="en-GB" dirty="0">
                <a:solidFill>
                  <a:schemeClr val="bg2">
                    <a:lumMod val="50000"/>
                  </a:schemeClr>
                </a:solidFill>
                <a:latin typeface="+mj-lt"/>
                <a:cs typeface="Arial" panose="020B0604020202020204" pitchFamily="34" charset="0"/>
              </a:rPr>
              <a:t>Preparing for unexpected events (see next slides)</a:t>
            </a:r>
          </a:p>
          <a:p>
            <a:pPr>
              <a:buFont typeface="Wingdings" panose="05000000000000000000" pitchFamily="2" charset="2"/>
              <a:buChar char="Ø"/>
            </a:pPr>
            <a:endParaRPr lang="en-GB" dirty="0">
              <a:latin typeface="+mj-lt"/>
              <a:cs typeface="Arial" panose="020B0604020202020204" pitchFamily="34" charset="0"/>
            </a:endParaRPr>
          </a:p>
          <a:p>
            <a:pPr marL="0" indent="0">
              <a:spcBef>
                <a:spcPts val="600"/>
              </a:spcBef>
              <a:buNone/>
            </a:pPr>
            <a:r>
              <a:rPr lang="en-GB" dirty="0">
                <a:solidFill>
                  <a:schemeClr val="accent2">
                    <a:lumMod val="50000"/>
                  </a:schemeClr>
                </a:solidFill>
                <a:latin typeface="+mj-lt"/>
                <a:cs typeface="Arial" panose="020B0604020202020204" pitchFamily="34" charset="0"/>
              </a:rPr>
              <a:t>Facts and data needed to support your points throughout the evaluation</a:t>
            </a:r>
          </a:p>
          <a:p>
            <a:pPr marL="0" indent="0">
              <a:spcBef>
                <a:spcPts val="600"/>
              </a:spcBef>
              <a:buNone/>
            </a:pPr>
            <a:r>
              <a:rPr lang="en-GB" b="1" dirty="0">
                <a:solidFill>
                  <a:schemeClr val="accent2">
                    <a:lumMod val="50000"/>
                  </a:schemeClr>
                </a:solidFill>
                <a:latin typeface="+mj-lt"/>
                <a:cs typeface="Arial" panose="020B0604020202020204" pitchFamily="34" charset="0"/>
              </a:rPr>
              <a:t>USE the Annual Company Report and Accounts</a:t>
            </a:r>
            <a:endParaRPr lang="en-GB" sz="2400" dirty="0">
              <a:latin typeface="+mj-lt"/>
              <a:cs typeface="Arial" panose="020B0604020202020204" pitchFamily="34" charset="0"/>
            </a:endParaRPr>
          </a:p>
          <a:p>
            <a:endParaRPr lang="en-GB" sz="2400" dirty="0">
              <a:latin typeface="+mj-lt"/>
              <a:cs typeface="Arial" panose="020B0604020202020204" pitchFamily="34" charset="0"/>
            </a:endParaRPr>
          </a:p>
          <a:p>
            <a:endParaRPr lang="en-GB" sz="2800" b="1" dirty="0">
              <a:latin typeface="+mj-lt"/>
              <a:cs typeface="Arial" panose="020B0604020202020204" pitchFamily="34" charset="0"/>
            </a:endParaRPr>
          </a:p>
          <a:p>
            <a:endParaRPr lang="en-GB" sz="2800" dirty="0"/>
          </a:p>
        </p:txBody>
      </p:sp>
    </p:spTree>
    <p:extLst>
      <p:ext uri="{BB962C8B-B14F-4D97-AF65-F5344CB8AC3E}">
        <p14:creationId xmlns:p14="http://schemas.microsoft.com/office/powerpoint/2010/main" val="4178773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sz="3600" dirty="0"/>
              <a:t>Evaluate how the business environment impact on your airline in the future? </a:t>
            </a:r>
            <a:endParaRPr lang="en-US" sz="3600" dirty="0"/>
          </a:p>
        </p:txBody>
      </p:sp>
      <p:sp>
        <p:nvSpPr>
          <p:cNvPr id="6" name="TextBox 5">
            <a:extLst>
              <a:ext uri="{FF2B5EF4-FFF2-40B4-BE49-F238E27FC236}">
                <a16:creationId xmlns:a16="http://schemas.microsoft.com/office/drawing/2014/main" id="{59D27C27-C540-2F45-1AFD-58B95882E80B}"/>
              </a:ext>
            </a:extLst>
          </p:cNvPr>
          <p:cNvSpPr txBox="1"/>
          <p:nvPr/>
        </p:nvSpPr>
        <p:spPr>
          <a:xfrm>
            <a:off x="6515100" y="5229992"/>
            <a:ext cx="2286000" cy="646331"/>
          </a:xfrm>
          <a:prstGeom prst="rect">
            <a:avLst/>
          </a:prstGeom>
          <a:noFill/>
        </p:spPr>
        <p:txBody>
          <a:bodyPr wrap="square">
            <a:spAutoFit/>
          </a:bodyPr>
          <a:lstStyle/>
          <a:p>
            <a:r>
              <a:rPr lang="en-GB"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D3 part 1 - include research</a:t>
            </a:r>
            <a:endParaRPr lang="en-GB" dirty="0"/>
          </a:p>
        </p:txBody>
      </p:sp>
    </p:spTree>
    <p:extLst>
      <p:ext uri="{BB962C8B-B14F-4D97-AF65-F5344CB8AC3E}">
        <p14:creationId xmlns:p14="http://schemas.microsoft.com/office/powerpoint/2010/main" val="1515732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5A67B5E-75DB-3EB7-D7DF-EF577C680391}"/>
              </a:ext>
            </a:extLst>
          </p:cNvPr>
          <p:cNvSpPr>
            <a:spLocks noGrp="1"/>
          </p:cNvSpPr>
          <p:nvPr>
            <p:ph type="title"/>
          </p:nvPr>
        </p:nvSpPr>
        <p:spPr>
          <a:xfrm>
            <a:off x="768096" y="585216"/>
            <a:ext cx="7980368" cy="1499616"/>
          </a:xfrm>
        </p:spPr>
        <p:txBody>
          <a:bodyPr>
            <a:noAutofit/>
          </a:bodyPr>
          <a:lstStyle/>
          <a:p>
            <a:r>
              <a:rPr lang="en-GB" sz="3200" dirty="0"/>
              <a:t>Evaluate how the business environment impact on your airline in the future? </a:t>
            </a:r>
          </a:p>
        </p:txBody>
      </p:sp>
      <p:sp>
        <p:nvSpPr>
          <p:cNvPr id="7" name="Content Placeholder 6">
            <a:extLst>
              <a:ext uri="{FF2B5EF4-FFF2-40B4-BE49-F238E27FC236}">
                <a16:creationId xmlns:a16="http://schemas.microsoft.com/office/drawing/2014/main" id="{81A8AE64-1522-97C7-7AA8-4BE0A00B2F81}"/>
              </a:ext>
            </a:extLst>
          </p:cNvPr>
          <p:cNvSpPr>
            <a:spLocks noGrp="1"/>
          </p:cNvSpPr>
          <p:nvPr>
            <p:ph idx="1"/>
          </p:nvPr>
        </p:nvSpPr>
        <p:spPr>
          <a:xfrm>
            <a:off x="827584" y="2283399"/>
            <a:ext cx="7290055" cy="4023360"/>
          </a:xfrm>
        </p:spPr>
        <p:txBody>
          <a:bodyPr>
            <a:normAutofit fontScale="92500" lnSpcReduction="10000"/>
          </a:bodyPr>
          <a:lstStyle/>
          <a:p>
            <a:pPr algn="ct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Evaluate how the Business environment impact on your airline in the future? </a:t>
            </a:r>
            <a:r>
              <a:rPr lang="en-GB" sz="18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(D3 part 1, continued later)</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a:t>
            </a:r>
            <a:r>
              <a:rPr lang="en-GB"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(include research)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Read </a:t>
            </a:r>
            <a:r>
              <a:rPr lang="en-GB"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hlinkClick r:id="rId2"/>
              </a:rPr>
              <a:t>‘Seven trends that will reshape the airline industry’ </a:t>
            </a:r>
            <a:r>
              <a:rPr lang="en-GB"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and carry out your own research into future trends in the airline industry. </a:t>
            </a:r>
          </a:p>
          <a:p>
            <a:pPr>
              <a:lnSpc>
                <a:spcPct val="107000"/>
              </a:lnSpc>
              <a:spcAft>
                <a:spcPts val="800"/>
              </a:spcAft>
            </a:pPr>
            <a:r>
              <a:rPr lang="en-GB"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Pick </a:t>
            </a:r>
            <a:r>
              <a:rPr lang="en-GB" sz="18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4 trends</a:t>
            </a:r>
            <a:r>
              <a:rPr lang="en-GB"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that will impact the airline industry in the future. </a:t>
            </a:r>
            <a:r>
              <a:rPr lang="en-GB" sz="180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Follow the </a:t>
            </a:r>
            <a:r>
              <a:rPr lang="en-GB"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structure below for each trend.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Trend 1</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arenR"/>
            </a:pPr>
            <a:r>
              <a:rPr lang="en-GB"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Explain what the trend is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arenR"/>
            </a:pPr>
            <a:r>
              <a:rPr lang="en-GB"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Explain how the trend will impact on your airline and how they operate.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arenR"/>
            </a:pPr>
            <a:r>
              <a:rPr lang="en-GB"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Explain how your airline might respond to the future changes.  </a:t>
            </a:r>
            <a:endParaRPr lang="en-GB" dirty="0"/>
          </a:p>
        </p:txBody>
      </p:sp>
    </p:spTree>
    <p:extLst>
      <p:ext uri="{BB962C8B-B14F-4D97-AF65-F5344CB8AC3E}">
        <p14:creationId xmlns:p14="http://schemas.microsoft.com/office/powerpoint/2010/main" val="251166831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4E94B7D4B06CB4A8783235BC6AD7060" ma:contentTypeVersion="16" ma:contentTypeDescription="Create a new document." ma:contentTypeScope="" ma:versionID="1da730a9e4b1f9daf51c58d177407ab2">
  <xsd:schema xmlns:xsd="http://www.w3.org/2001/XMLSchema" xmlns:xs="http://www.w3.org/2001/XMLSchema" xmlns:p="http://schemas.microsoft.com/office/2006/metadata/properties" xmlns:ns2="332b4832-fe63-48a7-8b93-807f3b6e9f20" xmlns:ns3="5064729a-6e59-49a6-8c0d-c64baa7a262e" targetNamespace="http://schemas.microsoft.com/office/2006/metadata/properties" ma:root="true" ma:fieldsID="138e13525185562c384540b92e153c01" ns2:_="" ns3:_="">
    <xsd:import namespace="332b4832-fe63-48a7-8b93-807f3b6e9f20"/>
    <xsd:import namespace="5064729a-6e59-49a6-8c0d-c64baa7a262e"/>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MediaServiceAutoKeyPoints" minOccurs="0"/>
                <xsd:element ref="ns2:MediaServiceKeyPoints" minOccurs="0"/>
                <xsd:element ref="ns3:TaxCatchAll" minOccurs="0"/>
                <xsd:element ref="ns2:MediaServiceGenerationTime" minOccurs="0"/>
                <xsd:element ref="ns2:MediaServiceEventHashCode" minOccurs="0"/>
                <xsd:element ref="ns2:MediaServiceOCR" minOccurs="0"/>
                <xsd:element ref="ns2:lcf76f155ced4ddcb4097134ff3c332f"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32b4832-fe63-48a7-8b93-807f3b6e9f2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Length (seconds)"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4c9dc24d-f3fe-46e4-aaea-1685f95ea34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064729a-6e59-49a6-8c0d-c64baa7a262e"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0e1143d9-25ad-4d5f-a7da-f44e5b2c074b}" ma:internalName="TaxCatchAll" ma:showField="CatchAllData" ma:web="5064729a-6e59-49a6-8c0d-c64baa7a262e">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32b4832-fe63-48a7-8b93-807f3b6e9f20">
      <Terms xmlns="http://schemas.microsoft.com/office/infopath/2007/PartnerControls"/>
    </lcf76f155ced4ddcb4097134ff3c332f>
    <TaxCatchAll xmlns="5064729a-6e59-49a6-8c0d-c64baa7a262e" xsi:nil="true"/>
  </documentManagement>
</p:properties>
</file>

<file path=customXml/itemProps1.xml><?xml version="1.0" encoding="utf-8"?>
<ds:datastoreItem xmlns:ds="http://schemas.openxmlformats.org/officeDocument/2006/customXml" ds:itemID="{E336375C-AA19-4964-99E0-319A04981AE4}">
  <ds:schemaRefs>
    <ds:schemaRef ds:uri="http://schemas.microsoft.com/sharepoint/v3/contenttype/forms"/>
  </ds:schemaRefs>
</ds:datastoreItem>
</file>

<file path=customXml/itemProps2.xml><?xml version="1.0" encoding="utf-8"?>
<ds:datastoreItem xmlns:ds="http://schemas.openxmlformats.org/officeDocument/2006/customXml" ds:itemID="{E1DA844D-371F-4A96-9CF7-A7EECFF0F2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32b4832-fe63-48a7-8b93-807f3b6e9f20"/>
    <ds:schemaRef ds:uri="5064729a-6e59-49a6-8c0d-c64baa7a262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C2F1C6D-ACA5-4862-88DE-8EEB81013908}">
  <ds:schemaRefs>
    <ds:schemaRef ds:uri="http://schemas.microsoft.com/office/2006/documentManagement/types"/>
    <ds:schemaRef ds:uri="http://schemas.microsoft.com/sharepoint/v3"/>
    <ds:schemaRef ds:uri="http://schemas.microsoft.com/office/2006/metadata/properties"/>
    <ds:schemaRef ds:uri="http://schemas.openxmlformats.org/package/2006/metadata/core-properties"/>
    <ds:schemaRef ds:uri="http://purl.org/dc/terms/"/>
    <ds:schemaRef ds:uri="http://purl.org/dc/elements/1.1/"/>
    <ds:schemaRef ds:uri="http://schemas.microsoft.com/office/infopath/2007/PartnerControls"/>
    <ds:schemaRef ds:uri="http://www.w3.org/XML/1998/namespace"/>
    <ds:schemaRef ds:uri="http://purl.org/dc/dcmitype/"/>
    <ds:schemaRef ds:uri="332b4832-fe63-48a7-8b93-807f3b6e9f20"/>
    <ds:schemaRef ds:uri="5064729a-6e59-49a6-8c0d-c64baa7a262e"/>
  </ds:schemaRefs>
</ds:datastoreItem>
</file>

<file path=docProps/app.xml><?xml version="1.0" encoding="utf-8"?>
<Properties xmlns="http://schemas.openxmlformats.org/officeDocument/2006/extended-properties" xmlns:vt="http://schemas.openxmlformats.org/officeDocument/2006/docPropsVTypes">
  <Template>Integral</Template>
  <TotalTime>1031</TotalTime>
  <Words>478</Words>
  <Application>Microsoft Office PowerPoint</Application>
  <PresentationFormat>On-screen Show (4:3)</PresentationFormat>
  <Paragraphs>31</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Calibri</vt:lpstr>
      <vt:lpstr>Tw Cen MT</vt:lpstr>
      <vt:lpstr>Wingdings</vt:lpstr>
      <vt:lpstr>Wingdings 3</vt:lpstr>
      <vt:lpstr>Integral</vt:lpstr>
      <vt:lpstr>PowerPoint Presentation</vt:lpstr>
      <vt:lpstr>To what extent has the business environment affected the airline ? (D2)</vt:lpstr>
      <vt:lpstr>How have the airline reacted to these issues? (D2)</vt:lpstr>
      <vt:lpstr>Evaluate how the business environment impact on your airline in the future? </vt:lpstr>
      <vt:lpstr>Evaluate how the business environment impact on your airline in the future? </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Beverley A Whitlock</dc:creator>
  <cp:lastModifiedBy>Seonaid Botfield</cp:lastModifiedBy>
  <cp:revision>114</cp:revision>
  <cp:lastPrinted>2012-07-03T11:53:15Z</cp:lastPrinted>
  <dcterms:created xsi:type="dcterms:W3CDTF">2011-11-11T10:46:54Z</dcterms:created>
  <dcterms:modified xsi:type="dcterms:W3CDTF">2023-06-19T13:39:34Z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0x01010014E94B7D4B06CB4A8783235BC6AD7060</vt:lpwstr>
  </property>
  <property fmtid="{D5CDD505-2E9C-101B-9397-08002B2CF9AE}" pid="3" name="Order">
    <vt:r8>1425400</vt:r8>
  </property>
  <property fmtid="{D5CDD505-2E9C-101B-9397-08002B2CF9AE}" pid="4" name="MediaServiceImageTags">
    <vt:lpwstr/>
  </property>
</Properties>
</file>