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6" r:id="rId6"/>
    <p:sldId id="270" r:id="rId7"/>
    <p:sldId id="268" r:id="rId8"/>
    <p:sldId id="273" r:id="rId9"/>
    <p:sldId id="277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ED5F8D-1571-44E8-AB37-08196C3C08A0}" v="1" dt="2023-06-19T07:50:36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98"/>
    <p:restoredTop sz="77038" autoAdjust="0"/>
  </p:normalViewPr>
  <p:slideViewPr>
    <p:cSldViewPr>
      <p:cViewPr varScale="1">
        <p:scale>
          <a:sx n="72" d="100"/>
          <a:sy n="72" d="100"/>
        </p:scale>
        <p:origin x="984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C7ED5F8D-1571-44E8-AB37-08196C3C08A0}"/>
    <pc:docChg chg="undo custSel addSld delSld modSld">
      <pc:chgData name="Seonaid Botfield" userId="3dba0766-4fd7-460c-a280-f9f72ed646a6" providerId="ADAL" clId="{C7ED5F8D-1571-44E8-AB37-08196C3C08A0}" dt="2023-06-19T13:15:58.796" v="650" actId="47"/>
      <pc:docMkLst>
        <pc:docMk/>
      </pc:docMkLst>
      <pc:sldChg chg="delSp modSp mod">
        <pc:chgData name="Seonaid Botfield" userId="3dba0766-4fd7-460c-a280-f9f72ed646a6" providerId="ADAL" clId="{C7ED5F8D-1571-44E8-AB37-08196C3C08A0}" dt="2023-06-19T07:49:00.297" v="2"/>
        <pc:sldMkLst>
          <pc:docMk/>
          <pc:sldMk cId="1391864736" sldId="256"/>
        </pc:sldMkLst>
        <pc:spChg chg="del mod">
          <ac:chgData name="Seonaid Botfield" userId="3dba0766-4fd7-460c-a280-f9f72ed646a6" providerId="ADAL" clId="{C7ED5F8D-1571-44E8-AB37-08196C3C08A0}" dt="2023-06-19T07:49:00.297" v="2"/>
          <ac:spMkLst>
            <pc:docMk/>
            <pc:sldMk cId="1391864736" sldId="256"/>
            <ac:spMk id="3" creationId="{DEF296D4-F80B-7042-A365-0F5B3000A2C6}"/>
          </ac:spMkLst>
        </pc:spChg>
      </pc:sldChg>
      <pc:sldChg chg="del">
        <pc:chgData name="Seonaid Botfield" userId="3dba0766-4fd7-460c-a280-f9f72ed646a6" providerId="ADAL" clId="{C7ED5F8D-1571-44E8-AB37-08196C3C08A0}" dt="2023-06-19T13:03:52.321" v="525" actId="47"/>
        <pc:sldMkLst>
          <pc:docMk/>
          <pc:sldMk cId="1793170221" sldId="272"/>
        </pc:sldMkLst>
      </pc:sldChg>
      <pc:sldChg chg="del">
        <pc:chgData name="Seonaid Botfield" userId="3dba0766-4fd7-460c-a280-f9f72ed646a6" providerId="ADAL" clId="{C7ED5F8D-1571-44E8-AB37-08196C3C08A0}" dt="2023-06-19T07:50:10.343" v="3" actId="47"/>
        <pc:sldMkLst>
          <pc:docMk/>
          <pc:sldMk cId="1419772609" sldId="276"/>
        </pc:sldMkLst>
      </pc:sldChg>
      <pc:sldChg chg="modSp mod">
        <pc:chgData name="Seonaid Botfield" userId="3dba0766-4fd7-460c-a280-f9f72ed646a6" providerId="ADAL" clId="{C7ED5F8D-1571-44E8-AB37-08196C3C08A0}" dt="2023-06-19T13:15:56.406" v="649" actId="14100"/>
        <pc:sldMkLst>
          <pc:docMk/>
          <pc:sldMk cId="2030649037" sldId="277"/>
        </pc:sldMkLst>
        <pc:spChg chg="mod">
          <ac:chgData name="Seonaid Botfield" userId="3dba0766-4fd7-460c-a280-f9f72ed646a6" providerId="ADAL" clId="{C7ED5F8D-1571-44E8-AB37-08196C3C08A0}" dt="2023-06-19T13:15:56.406" v="649" actId="14100"/>
          <ac:spMkLst>
            <pc:docMk/>
            <pc:sldMk cId="2030649037" sldId="277"/>
            <ac:spMk id="3" creationId="{00000000-0000-0000-0000-000000000000}"/>
          </ac:spMkLst>
        </pc:spChg>
      </pc:sldChg>
      <pc:sldChg chg="modSp add del mod">
        <pc:chgData name="Seonaid Botfield" userId="3dba0766-4fd7-460c-a280-f9f72ed646a6" providerId="ADAL" clId="{C7ED5F8D-1571-44E8-AB37-08196C3C08A0}" dt="2023-06-19T13:15:58.796" v="650" actId="47"/>
        <pc:sldMkLst>
          <pc:docMk/>
          <pc:sldMk cId="99461171" sldId="278"/>
        </pc:sldMkLst>
        <pc:spChg chg="mod">
          <ac:chgData name="Seonaid Botfield" userId="3dba0766-4fd7-460c-a280-f9f72ed646a6" providerId="ADAL" clId="{C7ED5F8D-1571-44E8-AB37-08196C3C08A0}" dt="2023-06-19T07:53:18.361" v="524" actId="207"/>
          <ac:spMkLst>
            <pc:docMk/>
            <pc:sldMk cId="99461171" sldId="278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1576F2-7A67-3A48-A183-FFD6FF0669D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FDC97C-99E1-A948-B1A1-65396AAA1A73}">
      <dgm:prSet/>
      <dgm:spPr/>
      <dgm:t>
        <a:bodyPr/>
        <a:lstStyle/>
        <a:p>
          <a:r>
            <a:rPr lang="en-GB"/>
            <a:t>Corporate culture</a:t>
          </a:r>
        </a:p>
      </dgm:t>
    </dgm:pt>
    <dgm:pt modelId="{0B3949B7-3B10-C443-89A0-C6CD1F13D6A8}" type="parTrans" cxnId="{23A90C48-80A1-F749-A5F3-CAD89A4FEB53}">
      <dgm:prSet/>
      <dgm:spPr/>
      <dgm:t>
        <a:bodyPr/>
        <a:lstStyle/>
        <a:p>
          <a:endParaRPr lang="en-US"/>
        </a:p>
      </dgm:t>
    </dgm:pt>
    <dgm:pt modelId="{E2E0E737-7E04-BF4F-A9F1-221EDE4AE20C}" type="sibTrans" cxnId="{23A90C48-80A1-F749-A5F3-CAD89A4FEB53}">
      <dgm:prSet/>
      <dgm:spPr/>
      <dgm:t>
        <a:bodyPr/>
        <a:lstStyle/>
        <a:p>
          <a:endParaRPr lang="en-US"/>
        </a:p>
      </dgm:t>
    </dgm:pt>
    <dgm:pt modelId="{8AEEE15F-079C-3441-9C65-991152DD3FC6}">
      <dgm:prSet/>
      <dgm:spPr/>
      <dgm:t>
        <a:bodyPr/>
        <a:lstStyle/>
        <a:p>
          <a:r>
            <a:rPr lang="en-GB"/>
            <a:t>Ethics </a:t>
          </a:r>
        </a:p>
      </dgm:t>
    </dgm:pt>
    <dgm:pt modelId="{90E88464-FC48-464F-A93C-648C267B8756}" type="parTrans" cxnId="{26D60E33-4B1D-F94E-83DD-BD24616C49AB}">
      <dgm:prSet/>
      <dgm:spPr/>
      <dgm:t>
        <a:bodyPr/>
        <a:lstStyle/>
        <a:p>
          <a:endParaRPr lang="en-US"/>
        </a:p>
      </dgm:t>
    </dgm:pt>
    <dgm:pt modelId="{9921635C-5D43-2848-8043-41DEE1F5B119}" type="sibTrans" cxnId="{26D60E33-4B1D-F94E-83DD-BD24616C49AB}">
      <dgm:prSet/>
      <dgm:spPr/>
      <dgm:t>
        <a:bodyPr/>
        <a:lstStyle/>
        <a:p>
          <a:endParaRPr lang="en-US"/>
        </a:p>
      </dgm:t>
    </dgm:pt>
    <dgm:pt modelId="{422D94B4-108C-C848-80CF-19E3339C5358}">
      <dgm:prSet/>
      <dgm:spPr/>
      <dgm:t>
        <a:bodyPr/>
        <a:lstStyle/>
        <a:p>
          <a:r>
            <a:rPr lang="en-GB" dirty="0"/>
            <a:t>Corporate Social Responsibility (CSR) </a:t>
          </a:r>
        </a:p>
      </dgm:t>
    </dgm:pt>
    <dgm:pt modelId="{4EDDA6B9-24CB-B048-8EA0-3C9476E569B2}" type="parTrans" cxnId="{68911FA0-CCEF-7D46-B59B-E32FEFDC2249}">
      <dgm:prSet/>
      <dgm:spPr/>
      <dgm:t>
        <a:bodyPr/>
        <a:lstStyle/>
        <a:p>
          <a:endParaRPr lang="en-US"/>
        </a:p>
      </dgm:t>
    </dgm:pt>
    <dgm:pt modelId="{0E913443-BA7A-A240-8215-BE572FBA538F}" type="sibTrans" cxnId="{68911FA0-CCEF-7D46-B59B-E32FEFDC2249}">
      <dgm:prSet/>
      <dgm:spPr/>
      <dgm:t>
        <a:bodyPr/>
        <a:lstStyle/>
        <a:p>
          <a:endParaRPr lang="en-US"/>
        </a:p>
      </dgm:t>
    </dgm:pt>
    <dgm:pt modelId="{E4A063A8-22EC-0442-BD79-B6C1780A2036}" type="pres">
      <dgm:prSet presAssocID="{0A1576F2-7A67-3A48-A183-FFD6FF0669D9}" presName="CompostProcess" presStyleCnt="0">
        <dgm:presLayoutVars>
          <dgm:dir/>
          <dgm:resizeHandles val="exact"/>
        </dgm:presLayoutVars>
      </dgm:prSet>
      <dgm:spPr/>
    </dgm:pt>
    <dgm:pt modelId="{034B733B-27D5-444C-A3AB-42BA39C91111}" type="pres">
      <dgm:prSet presAssocID="{0A1576F2-7A67-3A48-A183-FFD6FF0669D9}" presName="arrow" presStyleLbl="bgShp" presStyleIdx="0" presStyleCnt="1"/>
      <dgm:spPr/>
    </dgm:pt>
    <dgm:pt modelId="{365C3FD7-D8D5-AB43-A3D0-6638DFCD7E71}" type="pres">
      <dgm:prSet presAssocID="{0A1576F2-7A67-3A48-A183-FFD6FF0669D9}" presName="linearProcess" presStyleCnt="0"/>
      <dgm:spPr/>
    </dgm:pt>
    <dgm:pt modelId="{7BBF00B3-3D21-C14A-AAC7-4172B8621569}" type="pres">
      <dgm:prSet presAssocID="{1BFDC97C-99E1-A948-B1A1-65396AAA1A73}" presName="textNode" presStyleLbl="node1" presStyleIdx="0" presStyleCnt="3">
        <dgm:presLayoutVars>
          <dgm:bulletEnabled val="1"/>
        </dgm:presLayoutVars>
      </dgm:prSet>
      <dgm:spPr/>
    </dgm:pt>
    <dgm:pt modelId="{6AC72EED-EC50-A94F-BD75-12FF8F1707E2}" type="pres">
      <dgm:prSet presAssocID="{E2E0E737-7E04-BF4F-A9F1-221EDE4AE20C}" presName="sibTrans" presStyleCnt="0"/>
      <dgm:spPr/>
    </dgm:pt>
    <dgm:pt modelId="{34CD4C97-00DE-C247-BDDD-9833626B3242}" type="pres">
      <dgm:prSet presAssocID="{8AEEE15F-079C-3441-9C65-991152DD3FC6}" presName="textNode" presStyleLbl="node1" presStyleIdx="1" presStyleCnt="3">
        <dgm:presLayoutVars>
          <dgm:bulletEnabled val="1"/>
        </dgm:presLayoutVars>
      </dgm:prSet>
      <dgm:spPr/>
    </dgm:pt>
    <dgm:pt modelId="{04C22459-CFDB-1646-93AE-5EA2536F76BA}" type="pres">
      <dgm:prSet presAssocID="{9921635C-5D43-2848-8043-41DEE1F5B119}" presName="sibTrans" presStyleCnt="0"/>
      <dgm:spPr/>
    </dgm:pt>
    <dgm:pt modelId="{04A1DAA8-A568-D648-9AAD-9ADAE9471EB1}" type="pres">
      <dgm:prSet presAssocID="{422D94B4-108C-C848-80CF-19E3339C535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4FBB930-BFA4-E24D-B75D-ABA6A32CB53D}" type="presOf" srcId="{1BFDC97C-99E1-A948-B1A1-65396AAA1A73}" destId="{7BBF00B3-3D21-C14A-AAC7-4172B8621569}" srcOrd="0" destOrd="0" presId="urn:microsoft.com/office/officeart/2005/8/layout/hProcess9"/>
    <dgm:cxn modelId="{26D60E33-4B1D-F94E-83DD-BD24616C49AB}" srcId="{0A1576F2-7A67-3A48-A183-FFD6FF0669D9}" destId="{8AEEE15F-079C-3441-9C65-991152DD3FC6}" srcOrd="1" destOrd="0" parTransId="{90E88464-FC48-464F-A93C-648C267B8756}" sibTransId="{9921635C-5D43-2848-8043-41DEE1F5B119}"/>
    <dgm:cxn modelId="{23A90C48-80A1-F749-A5F3-CAD89A4FEB53}" srcId="{0A1576F2-7A67-3A48-A183-FFD6FF0669D9}" destId="{1BFDC97C-99E1-A948-B1A1-65396AAA1A73}" srcOrd="0" destOrd="0" parTransId="{0B3949B7-3B10-C443-89A0-C6CD1F13D6A8}" sibTransId="{E2E0E737-7E04-BF4F-A9F1-221EDE4AE20C}"/>
    <dgm:cxn modelId="{DA7A6268-7F01-1A4F-9A16-217D57C7097F}" type="presOf" srcId="{0A1576F2-7A67-3A48-A183-FFD6FF0669D9}" destId="{E4A063A8-22EC-0442-BD79-B6C1780A2036}" srcOrd="0" destOrd="0" presId="urn:microsoft.com/office/officeart/2005/8/layout/hProcess9"/>
    <dgm:cxn modelId="{68911FA0-CCEF-7D46-B59B-E32FEFDC2249}" srcId="{0A1576F2-7A67-3A48-A183-FFD6FF0669D9}" destId="{422D94B4-108C-C848-80CF-19E3339C5358}" srcOrd="2" destOrd="0" parTransId="{4EDDA6B9-24CB-B048-8EA0-3C9476E569B2}" sibTransId="{0E913443-BA7A-A240-8215-BE572FBA538F}"/>
    <dgm:cxn modelId="{24D170B3-1B03-D849-8D51-9F54AAA58CFB}" type="presOf" srcId="{8AEEE15F-079C-3441-9C65-991152DD3FC6}" destId="{34CD4C97-00DE-C247-BDDD-9833626B3242}" srcOrd="0" destOrd="0" presId="urn:microsoft.com/office/officeart/2005/8/layout/hProcess9"/>
    <dgm:cxn modelId="{0C06CCC2-8986-8A4C-A39E-AFE8BB570504}" type="presOf" srcId="{422D94B4-108C-C848-80CF-19E3339C5358}" destId="{04A1DAA8-A568-D648-9AAD-9ADAE9471EB1}" srcOrd="0" destOrd="0" presId="urn:microsoft.com/office/officeart/2005/8/layout/hProcess9"/>
    <dgm:cxn modelId="{C441C1AC-4409-194B-9811-CAE27EE14281}" type="presParOf" srcId="{E4A063A8-22EC-0442-BD79-B6C1780A2036}" destId="{034B733B-27D5-444C-A3AB-42BA39C91111}" srcOrd="0" destOrd="0" presId="urn:microsoft.com/office/officeart/2005/8/layout/hProcess9"/>
    <dgm:cxn modelId="{A8DDCE5B-3F3B-404E-9775-4CA1A670FBEB}" type="presParOf" srcId="{E4A063A8-22EC-0442-BD79-B6C1780A2036}" destId="{365C3FD7-D8D5-AB43-A3D0-6638DFCD7E71}" srcOrd="1" destOrd="0" presId="urn:microsoft.com/office/officeart/2005/8/layout/hProcess9"/>
    <dgm:cxn modelId="{7DB17E66-6BDF-A344-BA2D-89EB492A36D6}" type="presParOf" srcId="{365C3FD7-D8D5-AB43-A3D0-6638DFCD7E71}" destId="{7BBF00B3-3D21-C14A-AAC7-4172B8621569}" srcOrd="0" destOrd="0" presId="urn:microsoft.com/office/officeart/2005/8/layout/hProcess9"/>
    <dgm:cxn modelId="{16696112-9B7A-244B-AAF7-D4055760BD3D}" type="presParOf" srcId="{365C3FD7-D8D5-AB43-A3D0-6638DFCD7E71}" destId="{6AC72EED-EC50-A94F-BD75-12FF8F1707E2}" srcOrd="1" destOrd="0" presId="urn:microsoft.com/office/officeart/2005/8/layout/hProcess9"/>
    <dgm:cxn modelId="{8D381F36-DBE4-FD4B-A4A7-43920A67844E}" type="presParOf" srcId="{365C3FD7-D8D5-AB43-A3D0-6638DFCD7E71}" destId="{34CD4C97-00DE-C247-BDDD-9833626B3242}" srcOrd="2" destOrd="0" presId="urn:microsoft.com/office/officeart/2005/8/layout/hProcess9"/>
    <dgm:cxn modelId="{91A22D41-3023-984C-AA42-B57196FF68D2}" type="presParOf" srcId="{365C3FD7-D8D5-AB43-A3D0-6638DFCD7E71}" destId="{04C22459-CFDB-1646-93AE-5EA2536F76BA}" srcOrd="3" destOrd="0" presId="urn:microsoft.com/office/officeart/2005/8/layout/hProcess9"/>
    <dgm:cxn modelId="{E4EFD8DE-9500-194C-9D3C-DA6FDBB41105}" type="presParOf" srcId="{365C3FD7-D8D5-AB43-A3D0-6638DFCD7E71}" destId="{04A1DAA8-A568-D648-9AAD-9ADAE9471EB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B733B-27D5-444C-A3AB-42BA39C91111}">
      <dsp:nvSpPr>
        <dsp:cNvPr id="0" name=""/>
        <dsp:cNvSpPr/>
      </dsp:nvSpPr>
      <dsp:spPr>
        <a:xfrm>
          <a:off x="550861" y="0"/>
          <a:ext cx="6243093" cy="3240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F00B3-3D21-C14A-AAC7-4172B8621569}">
      <dsp:nvSpPr>
        <dsp:cNvPr id="0" name=""/>
        <dsp:cNvSpPr/>
      </dsp:nvSpPr>
      <dsp:spPr>
        <a:xfrm>
          <a:off x="7889" y="972108"/>
          <a:ext cx="2364112" cy="1296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Corporate culture</a:t>
          </a:r>
        </a:p>
      </dsp:txBody>
      <dsp:txXfrm>
        <a:off x="71162" y="1035381"/>
        <a:ext cx="2237566" cy="1169598"/>
      </dsp:txXfrm>
    </dsp:sp>
    <dsp:sp modelId="{34CD4C97-00DE-C247-BDDD-9833626B3242}">
      <dsp:nvSpPr>
        <dsp:cNvPr id="0" name=""/>
        <dsp:cNvSpPr/>
      </dsp:nvSpPr>
      <dsp:spPr>
        <a:xfrm>
          <a:off x="2490351" y="972108"/>
          <a:ext cx="2364112" cy="1296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Ethics </a:t>
          </a:r>
        </a:p>
      </dsp:txBody>
      <dsp:txXfrm>
        <a:off x="2553624" y="1035381"/>
        <a:ext cx="2237566" cy="1169598"/>
      </dsp:txXfrm>
    </dsp:sp>
    <dsp:sp modelId="{04A1DAA8-A568-D648-9AAD-9ADAE9471EB1}">
      <dsp:nvSpPr>
        <dsp:cNvPr id="0" name=""/>
        <dsp:cNvSpPr/>
      </dsp:nvSpPr>
      <dsp:spPr>
        <a:xfrm>
          <a:off x="4972813" y="972108"/>
          <a:ext cx="2364112" cy="1296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Corporate Social Responsibility (CSR) </a:t>
          </a:r>
        </a:p>
      </dsp:txBody>
      <dsp:txXfrm>
        <a:off x="5036086" y="1035381"/>
        <a:ext cx="2237566" cy="1169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casestudies.co.uk/anglo-american/business-ethics-and-corporate-social-responsibility/what-are-business-ethics.html#ixzz4HgBy8ypj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767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91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630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3399"/>
                </a:solidFill>
                <a:hlinkClick r:id="rId3"/>
              </a:rPr>
              <a:t>http://businesscasestudies.co.uk/anglo-american/business-ethics-and-corporate-social-responsibility/what-are-business-ethics.html#ixzz4HgBy8ypj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26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3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33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52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36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49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39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40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07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14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02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00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4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224" y="4653136"/>
            <a:ext cx="1734344" cy="1368152"/>
          </a:xfrm>
        </p:spPr>
        <p:txBody>
          <a:bodyPr>
            <a:noAutofit/>
          </a:bodyPr>
          <a:lstStyle/>
          <a:p>
            <a:br>
              <a:rPr lang="en-GB" dirty="0">
                <a:solidFill>
                  <a:schemeClr val="tx1"/>
                </a:solidFill>
              </a:rPr>
            </a:br>
            <a:br>
              <a:rPr lang="en-GB" sz="4000" dirty="0">
                <a:solidFill>
                  <a:schemeClr val="tx1"/>
                </a:solidFill>
              </a:rPr>
            </a:br>
            <a:r>
              <a:rPr lang="en-GB" b="0" dirty="0">
                <a:solidFill>
                  <a:schemeClr val="tx1"/>
                </a:solidFill>
              </a:rPr>
              <a:t>P4 (1)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47664" y="4637989"/>
            <a:ext cx="4542656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dirty="0">
                <a:solidFill>
                  <a:schemeClr val="tx1"/>
                </a:solidFill>
              </a:rPr>
            </a:br>
            <a:br>
              <a:rPr lang="en-GB" sz="4000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the internal environment </a:t>
            </a: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298408"/>
          </a:xfrm>
        </p:spPr>
        <p:txBody>
          <a:bodyPr>
            <a:normAutofit/>
          </a:bodyPr>
          <a:lstStyle/>
          <a:p>
            <a:r>
              <a:rPr lang="en-GB" sz="4000" b="1" dirty="0"/>
              <a:t>The Internal Environment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5D964D-3A45-8F46-BD4C-1973997D42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41262"/>
              </p:ext>
            </p:extLst>
          </p:nvPr>
        </p:nvGraphicFramePr>
        <p:xfrm>
          <a:off x="1125960" y="2708920"/>
          <a:ext cx="7344816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04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298408"/>
          </a:xfrm>
        </p:spPr>
        <p:txBody>
          <a:bodyPr>
            <a:normAutofit/>
          </a:bodyPr>
          <a:lstStyle/>
          <a:p>
            <a:r>
              <a:rPr lang="en-GB" sz="4000" b="1" dirty="0"/>
              <a:t>Corporate Culture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08920"/>
            <a:ext cx="7776864" cy="294265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GB" sz="2500" dirty="0">
                <a:cs typeface="Arial" panose="020B0604020202020204" pitchFamily="34" charset="0"/>
              </a:rPr>
              <a:t>A company's internal culture may be expressed in its mission statement or vision statement.</a:t>
            </a:r>
            <a:endParaRPr lang="en-GB" sz="25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500" dirty="0">
                <a:ea typeface="Times New Roman"/>
                <a:cs typeface="Arial" panose="020B0604020202020204" pitchFamily="34" charset="0"/>
              </a:rPr>
              <a:t>Corporate culture</a:t>
            </a:r>
            <a:r>
              <a:rPr lang="en-GB" sz="2500" dirty="0">
                <a:cs typeface="Arial" panose="020B0604020202020204" pitchFamily="34" charset="0"/>
              </a:rPr>
              <a:t> is the values, beliefs and attitudes that characterise a company and guide its practices</a:t>
            </a:r>
          </a:p>
          <a:p>
            <a:pPr>
              <a:spcAft>
                <a:spcPts val="1200"/>
              </a:spcAft>
            </a:pPr>
            <a:r>
              <a:rPr lang="en-GB" sz="2500" dirty="0"/>
              <a:t>In simple terms it is the </a:t>
            </a:r>
            <a:r>
              <a:rPr lang="en-GB" sz="2500" b="1" dirty="0"/>
              <a:t>personality</a:t>
            </a:r>
            <a:r>
              <a:rPr lang="en-GB" sz="2500" dirty="0"/>
              <a:t> of the business</a:t>
            </a:r>
          </a:p>
          <a:p>
            <a:pPr>
              <a:spcAft>
                <a:spcPts val="1200"/>
              </a:spcAft>
            </a:pPr>
            <a:endParaRPr lang="en-GB" sz="25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spcAft>
                <a:spcPts val="0"/>
              </a:spcAft>
              <a:buNone/>
            </a:pPr>
            <a:br>
              <a:rPr lang="en-GB" dirty="0">
                <a:solidFill>
                  <a:srgbClr val="000000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18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1298408"/>
          </a:xfrm>
        </p:spPr>
        <p:txBody>
          <a:bodyPr>
            <a:normAutofit/>
          </a:bodyPr>
          <a:lstStyle/>
          <a:p>
            <a:r>
              <a:rPr lang="en-GB" b="1" dirty="0"/>
              <a:t>Ethics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500" dirty="0">
                <a:cs typeface="Arial" panose="020B0604020202020204" pitchFamily="34" charset="0"/>
              </a:rPr>
              <a:t>Business ethics are moral principles that guide the way a business behaves. </a:t>
            </a:r>
          </a:p>
          <a:p>
            <a:pPr marL="0" indent="0">
              <a:buNone/>
            </a:pPr>
            <a:endParaRPr lang="en-GB" sz="25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500" dirty="0">
                <a:cs typeface="Arial" panose="020B0604020202020204" pitchFamily="34" charset="0"/>
              </a:rPr>
              <a:t>Acting in an ethical way involves distinguishing between right and wrong and making the right choice</a:t>
            </a:r>
          </a:p>
          <a:p>
            <a:pPr marL="0" indent="0">
              <a:buNone/>
            </a:pPr>
            <a:r>
              <a:rPr lang="en-GB" sz="2500" dirty="0"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2500" dirty="0">
                <a:cs typeface="Arial" panose="020B0604020202020204" pitchFamily="34" charset="0"/>
              </a:rPr>
              <a:t>For example, companies should not use child labour. They should not unlawfully use copyrighted materials and processes. </a:t>
            </a:r>
            <a:br>
              <a:rPr lang="en-GB" sz="5800" dirty="0">
                <a:latin typeface="arial"/>
              </a:rPr>
            </a:br>
            <a:br>
              <a:rPr lang="en-GB" sz="2800" dirty="0">
                <a:solidFill>
                  <a:srgbClr val="000000"/>
                </a:solidFill>
              </a:rPr>
            </a:br>
            <a:br>
              <a:rPr lang="en-GB" sz="2800" dirty="0">
                <a:solidFill>
                  <a:srgbClr val="000000"/>
                </a:solidFill>
              </a:rPr>
            </a:br>
            <a:br>
              <a:rPr lang="en-GB" sz="2800" dirty="0">
                <a:solidFill>
                  <a:srgbClr val="000000"/>
                </a:solidFill>
              </a:rPr>
            </a:br>
            <a:endParaRPr lang="en-GB" sz="2800" dirty="0">
              <a:latin typeface="Arial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800" dirty="0">
              <a:latin typeface="Arial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en-GB" sz="2800" dirty="0">
              <a:latin typeface="Times New Roman"/>
              <a:ea typeface="Times New Roma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721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ea typeface="Times New Roman"/>
                <a:cs typeface="Arial" panose="020B0604020202020204" pitchFamily="34" charset="0"/>
              </a:rPr>
              <a:t>Corporate social responsibili</a:t>
            </a:r>
            <a:r>
              <a:rPr lang="en-GB" sz="4000" b="1" dirty="0">
                <a:cs typeface="Arial" panose="020B0604020202020204" pitchFamily="34" charset="0"/>
              </a:rPr>
              <a:t>ty (CSR)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5" y="2276872"/>
            <a:ext cx="7944199" cy="4389120"/>
          </a:xfrm>
        </p:spPr>
        <p:txBody>
          <a:bodyPr>
            <a:normAutofit/>
          </a:bodyPr>
          <a:lstStyle/>
          <a:p>
            <a:r>
              <a:rPr lang="en-GB" sz="2800" b="1" dirty="0">
                <a:ea typeface="Times New Roman"/>
                <a:cs typeface="Arial" panose="020B0604020202020204" pitchFamily="34" charset="0"/>
              </a:rPr>
              <a:t>Corporate social responsibili</a:t>
            </a:r>
            <a:r>
              <a:rPr lang="en-GB" sz="2800" b="1" dirty="0">
                <a:cs typeface="Arial" panose="020B0604020202020204" pitchFamily="34" charset="0"/>
              </a:rPr>
              <a:t>ty (CSR) </a:t>
            </a:r>
            <a:r>
              <a:rPr lang="en-GB" sz="2800" dirty="0">
                <a:cs typeface="Arial" panose="020B0604020202020204" pitchFamily="34" charset="0"/>
              </a:rPr>
              <a:t>is the responsibility of a company for the impacts of its decisions on society and the environment above and beyond its legal obligations, through transparent and ethical behaviour.</a:t>
            </a:r>
          </a:p>
          <a:p>
            <a:endParaRPr lang="en-GB" sz="2800" dirty="0">
              <a:cs typeface="Arial" panose="020B0604020202020204" pitchFamily="34" charset="0"/>
            </a:endParaRPr>
          </a:p>
          <a:p>
            <a:r>
              <a:rPr lang="en-GB" sz="2800" dirty="0"/>
              <a:t>This is where a business is aware of the impact of its activities on all stakeholders and will act in a way that will minimise its effects on those groups</a:t>
            </a:r>
          </a:p>
        </p:txBody>
      </p:sp>
    </p:spTree>
    <p:extLst>
      <p:ext uri="{BB962C8B-B14F-4D97-AF65-F5344CB8AC3E}">
        <p14:creationId xmlns:p14="http://schemas.microsoft.com/office/powerpoint/2010/main" val="4289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8229600" cy="864096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ea typeface="Times New Roman"/>
              </a:rPr>
              <a:t>task 1 (P4)</a:t>
            </a:r>
            <a:br>
              <a:rPr lang="en-GB" sz="3200" b="1" dirty="0">
                <a:solidFill>
                  <a:schemeClr val="accent2">
                    <a:lumMod val="50000"/>
                  </a:schemeClr>
                </a:solidFill>
                <a:ea typeface="Times New Roman"/>
              </a:rPr>
            </a:b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Times New Roman"/>
              </a:rPr>
              <a:t>The Internal Environment</a:t>
            </a:r>
            <a:endParaRPr lang="en-GB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1044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>
                <a:ea typeface="Times New Roman"/>
              </a:rPr>
              <a:t>Select an airline that operates in the European Union. </a:t>
            </a:r>
          </a:p>
          <a:p>
            <a:pPr marL="0" indent="0">
              <a:buNone/>
            </a:pPr>
            <a:r>
              <a:rPr lang="en-GB" sz="2400" dirty="0">
                <a:ea typeface="Times New Roman"/>
              </a:rPr>
              <a:t>Write a brief introduction to your chosen airline</a:t>
            </a:r>
          </a:p>
          <a:p>
            <a:pPr marL="0" indent="0">
              <a:buNone/>
            </a:pPr>
            <a:endParaRPr lang="en-GB" sz="2400" dirty="0">
              <a:ea typeface="Times New Roman"/>
            </a:endParaRPr>
          </a:p>
          <a:p>
            <a:pPr marL="0" indent="0">
              <a:buNone/>
            </a:pPr>
            <a:r>
              <a:rPr lang="en-GB" sz="2400" b="1" u="sng" dirty="0">
                <a:ea typeface="Times New Roman"/>
              </a:rPr>
              <a:t>Internal Environment </a:t>
            </a:r>
          </a:p>
          <a:p>
            <a:pPr marL="0" indent="0">
              <a:buNone/>
            </a:pPr>
            <a:r>
              <a:rPr lang="en-GB" sz="2400" dirty="0">
                <a:ea typeface="Times New Roman"/>
              </a:rPr>
              <a:t>Corporate culture </a:t>
            </a:r>
            <a:r>
              <a:rPr lang="en-GB" sz="2400" dirty="0">
                <a:solidFill>
                  <a:srgbClr val="FF0000"/>
                </a:solidFill>
                <a:ea typeface="Times New Roman"/>
              </a:rPr>
              <a:t>define in your own words</a:t>
            </a:r>
            <a:endParaRPr lang="en-GB" sz="2400" dirty="0">
              <a:ea typeface="Times New Roman"/>
            </a:endParaRPr>
          </a:p>
          <a:p>
            <a:pPr marL="0" indent="0">
              <a:buNone/>
            </a:pPr>
            <a:r>
              <a:rPr lang="en-GB" sz="2400" dirty="0">
                <a:ea typeface="Times New Roman"/>
              </a:rPr>
              <a:t>Ethics </a:t>
            </a:r>
            <a:r>
              <a:rPr lang="en-GB" sz="2400" dirty="0">
                <a:solidFill>
                  <a:srgbClr val="FF0000"/>
                </a:solidFill>
                <a:ea typeface="Times New Roman"/>
              </a:rPr>
              <a:t>define in your own words</a:t>
            </a:r>
            <a:endParaRPr lang="en-GB" sz="2400" dirty="0">
              <a:ea typeface="Times New Roman"/>
            </a:endParaRPr>
          </a:p>
          <a:p>
            <a:pPr marL="0" indent="0">
              <a:buNone/>
            </a:pPr>
            <a:r>
              <a:rPr lang="en-GB" sz="2400" dirty="0">
                <a:ea typeface="Times New Roman"/>
              </a:rPr>
              <a:t>Corporate Social Responsibility </a:t>
            </a:r>
            <a:r>
              <a:rPr lang="en-GB" sz="2400" dirty="0">
                <a:solidFill>
                  <a:srgbClr val="FF0000"/>
                </a:solidFill>
                <a:ea typeface="Times New Roman"/>
              </a:rPr>
              <a:t>define in your own words</a:t>
            </a:r>
          </a:p>
          <a:p>
            <a:pPr marL="0" indent="0">
              <a:buNone/>
            </a:pPr>
            <a:endParaRPr lang="en-GB" sz="2400" dirty="0">
              <a:solidFill>
                <a:srgbClr val="FF0000"/>
              </a:solidFill>
              <a:ea typeface="Times New Roman"/>
            </a:endParaRPr>
          </a:p>
          <a:p>
            <a:pPr marL="0" indent="0">
              <a:buNone/>
            </a:pPr>
            <a:r>
              <a:rPr lang="en-GB" sz="2400" b="1" u="sng" dirty="0">
                <a:ea typeface="Times New Roman"/>
              </a:rPr>
              <a:t>Corporate Social Responsibility (CSR) at your airline</a:t>
            </a:r>
            <a:endParaRPr lang="en-GB" sz="2400" u="sng" dirty="0">
              <a:ea typeface="Times New Roman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  <a:ea typeface="Times New Roman"/>
              </a:rPr>
              <a:t>Under this subheading summarise, in your own words, what your chosen airlines CSR policy is</a:t>
            </a:r>
            <a:endParaRPr lang="en-GB" sz="1800" dirty="0">
              <a:solidFill>
                <a:srgbClr val="FF0000"/>
              </a:solidFill>
              <a:ea typeface="Times New Roman"/>
            </a:endParaRPr>
          </a:p>
          <a:p>
            <a:pPr marL="0" indent="0">
              <a:buNone/>
            </a:pPr>
            <a:endParaRPr lang="en-GB" sz="2400" dirty="0">
              <a:ea typeface="Times New Roman"/>
            </a:endParaRPr>
          </a:p>
          <a:p>
            <a:pPr marL="0" indent="0">
              <a:buNone/>
            </a:pPr>
            <a:endParaRPr lang="en-GB" sz="2400" dirty="0">
              <a:ea typeface="Times New Roman"/>
            </a:endParaRPr>
          </a:p>
          <a:p>
            <a:pPr marL="0" indent="0">
              <a:buNone/>
            </a:pPr>
            <a:endParaRPr lang="en-GB" sz="1800" dirty="0">
              <a:solidFill>
                <a:schemeClr val="accent2">
                  <a:lumMod val="50000"/>
                </a:schemeClr>
              </a:solidFill>
              <a:ea typeface="Times New Roman"/>
            </a:endParaRPr>
          </a:p>
          <a:p>
            <a:pPr marL="0" indent="0">
              <a:buNone/>
            </a:pPr>
            <a:endParaRPr lang="en-GB" sz="1800" dirty="0">
              <a:solidFill>
                <a:schemeClr val="accent2">
                  <a:lumMod val="50000"/>
                </a:schemeClr>
              </a:solidFill>
              <a:ea typeface="Times New Roman"/>
            </a:endParaRPr>
          </a:p>
          <a:p>
            <a:pPr marL="0" indent="0">
              <a:buNone/>
            </a:pPr>
            <a:endParaRPr lang="en-GB" sz="2400" b="1" dirty="0">
              <a:solidFill>
                <a:schemeClr val="accent2">
                  <a:lumMod val="50000"/>
                </a:schemeClr>
              </a:solidFill>
              <a:ea typeface="Times New Roman"/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30649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332b4832-fe63-48a7-8b93-807f3b6e9f20"/>
    <ds:schemaRef ds:uri="5064729a-6e59-49a6-8c0d-c64baa7a262e"/>
  </ds:schemaRefs>
</ds:datastoreItem>
</file>

<file path=customXml/itemProps2.xml><?xml version="1.0" encoding="utf-8"?>
<ds:datastoreItem xmlns:ds="http://schemas.openxmlformats.org/officeDocument/2006/customXml" ds:itemID="{B8526F03-4D59-4364-AA76-4D4E7B4AB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580</TotalTime>
  <Words>295</Words>
  <Application>Microsoft Office PowerPoint</Application>
  <PresentationFormat>On-screen Show (4:3)</PresentationFormat>
  <Paragraphs>45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</vt:lpstr>
      <vt:lpstr>Calibri</vt:lpstr>
      <vt:lpstr>Symbol</vt:lpstr>
      <vt:lpstr>Times New Roman</vt:lpstr>
      <vt:lpstr>Tw Cen MT</vt:lpstr>
      <vt:lpstr>Wingdings 3</vt:lpstr>
      <vt:lpstr>Integral</vt:lpstr>
      <vt:lpstr>  P4 (1)</vt:lpstr>
      <vt:lpstr>The Internal Environment </vt:lpstr>
      <vt:lpstr>Corporate Culture</vt:lpstr>
      <vt:lpstr>Ethics </vt:lpstr>
      <vt:lpstr>Corporate social responsibility (CSR)</vt:lpstr>
      <vt:lpstr>task 1 (P4) The Internal Environment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Seonaid Botfield</cp:lastModifiedBy>
  <cp:revision>74</cp:revision>
  <cp:lastPrinted>2012-07-03T11:53:15Z</cp:lastPrinted>
  <dcterms:created xsi:type="dcterms:W3CDTF">2011-11-11T10:46:54Z</dcterms:created>
  <dcterms:modified xsi:type="dcterms:W3CDTF">2023-06-19T13:16:01Z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1413100</vt:r8>
  </property>
  <property fmtid="{D5CDD505-2E9C-101B-9397-08002B2CF9AE}" pid="4" name="MediaServiceImageTags">
    <vt:lpwstr/>
  </property>
</Properties>
</file>