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7" r:id="rId6"/>
    <p:sldId id="272" r:id="rId7"/>
    <p:sldId id="275" r:id="rId8"/>
    <p:sldId id="27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8D7D49-EB59-4F06-9272-A7B7BBE55FDE}" v="4" dt="2023-06-19T07:57:40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7" autoAdjust="0"/>
    <p:restoredTop sz="94674"/>
  </p:normalViewPr>
  <p:slideViewPr>
    <p:cSldViewPr>
      <p:cViewPr varScale="1">
        <p:scale>
          <a:sx n="88" d="100"/>
          <a:sy n="88" d="100"/>
        </p:scale>
        <p:origin x="861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D08D7D49-EB59-4F06-9272-A7B7BBE55FDE}"/>
    <pc:docChg chg="undo custSel delSld modSld">
      <pc:chgData name="Seonaid Botfield" userId="3dba0766-4fd7-460c-a280-f9f72ed646a6" providerId="ADAL" clId="{D08D7D49-EB59-4F06-9272-A7B7BBE55FDE}" dt="2023-06-19T13:31:19.384" v="541" actId="1076"/>
      <pc:docMkLst>
        <pc:docMk/>
      </pc:docMkLst>
      <pc:sldChg chg="delSp modSp mod">
        <pc:chgData name="Seonaid Botfield" userId="3dba0766-4fd7-460c-a280-f9f72ed646a6" providerId="ADAL" clId="{D08D7D49-EB59-4F06-9272-A7B7BBE55FDE}" dt="2023-06-19T08:20:27.284" v="501" actId="20577"/>
        <pc:sldMkLst>
          <pc:docMk/>
          <pc:sldMk cId="1391864736" sldId="256"/>
        </pc:sldMkLst>
        <pc:spChg chg="del">
          <ac:chgData name="Seonaid Botfield" userId="3dba0766-4fd7-460c-a280-f9f72ed646a6" providerId="ADAL" clId="{D08D7D49-EB59-4F06-9272-A7B7BBE55FDE}" dt="2023-06-19T07:55:04.832" v="1"/>
          <ac:spMkLst>
            <pc:docMk/>
            <pc:sldMk cId="1391864736" sldId="256"/>
            <ac:spMk id="2" creationId="{E20BE4CB-EB8E-FF43-A1EF-0C39F85D490D}"/>
          </ac:spMkLst>
        </pc:spChg>
        <pc:spChg chg="mod">
          <ac:chgData name="Seonaid Botfield" userId="3dba0766-4fd7-460c-a280-f9f72ed646a6" providerId="ADAL" clId="{D08D7D49-EB59-4F06-9272-A7B7BBE55FDE}" dt="2023-06-19T08:20:27.284" v="501" actId="20577"/>
          <ac:spMkLst>
            <pc:docMk/>
            <pc:sldMk cId="1391864736" sldId="256"/>
            <ac:spMk id="3" creationId="{00000000-0000-0000-0000-000000000000}"/>
          </ac:spMkLst>
        </pc:spChg>
      </pc:sldChg>
      <pc:sldChg chg="modSp mod">
        <pc:chgData name="Seonaid Botfield" userId="3dba0766-4fd7-460c-a280-f9f72ed646a6" providerId="ADAL" clId="{D08D7D49-EB59-4F06-9272-A7B7BBE55FDE}" dt="2023-06-19T13:16:32.052" v="504" actId="1076"/>
        <pc:sldMkLst>
          <pc:docMk/>
          <pc:sldMk cId="1576878542" sldId="267"/>
        </pc:sldMkLst>
        <pc:spChg chg="mod">
          <ac:chgData name="Seonaid Botfield" userId="3dba0766-4fd7-460c-a280-f9f72ed646a6" providerId="ADAL" clId="{D08D7D49-EB59-4F06-9272-A7B7BBE55FDE}" dt="2023-06-19T13:16:32.052" v="504" actId="1076"/>
          <ac:spMkLst>
            <pc:docMk/>
            <pc:sldMk cId="1576878542" sldId="267"/>
            <ac:spMk id="3" creationId="{00000000-0000-0000-0000-000000000000}"/>
          </ac:spMkLst>
        </pc:spChg>
      </pc:sldChg>
      <pc:sldChg chg="del">
        <pc:chgData name="Seonaid Botfield" userId="3dba0766-4fd7-460c-a280-f9f72ed646a6" providerId="ADAL" clId="{D08D7D49-EB59-4F06-9272-A7B7BBE55FDE}" dt="2023-06-19T08:01:18.087" v="495" actId="47"/>
        <pc:sldMkLst>
          <pc:docMk/>
          <pc:sldMk cId="2558735259" sldId="270"/>
        </pc:sldMkLst>
      </pc:sldChg>
      <pc:sldChg chg="modSp mod">
        <pc:chgData name="Seonaid Botfield" userId="3dba0766-4fd7-460c-a280-f9f72ed646a6" providerId="ADAL" clId="{D08D7D49-EB59-4F06-9272-A7B7BBE55FDE}" dt="2023-06-19T13:31:19.384" v="541" actId="1076"/>
        <pc:sldMkLst>
          <pc:docMk/>
          <pc:sldMk cId="2448155049" sldId="272"/>
        </pc:sldMkLst>
        <pc:spChg chg="mod">
          <ac:chgData name="Seonaid Botfield" userId="3dba0766-4fd7-460c-a280-f9f72ed646a6" providerId="ADAL" clId="{D08D7D49-EB59-4F06-9272-A7B7BBE55FDE}" dt="2023-06-19T13:21:19.368" v="515" actId="1076"/>
          <ac:spMkLst>
            <pc:docMk/>
            <pc:sldMk cId="2448155049" sldId="272"/>
            <ac:spMk id="2" creationId="{00000000-0000-0000-0000-000000000000}"/>
          </ac:spMkLst>
        </pc:spChg>
        <pc:spChg chg="mod">
          <ac:chgData name="Seonaid Botfield" userId="3dba0766-4fd7-460c-a280-f9f72ed646a6" providerId="ADAL" clId="{D08D7D49-EB59-4F06-9272-A7B7BBE55FDE}" dt="2023-06-19T13:31:19.384" v="541" actId="1076"/>
          <ac:spMkLst>
            <pc:docMk/>
            <pc:sldMk cId="2448155049" sldId="272"/>
            <ac:spMk id="4" creationId="{00000000-0000-0000-0000-000000000000}"/>
          </ac:spMkLst>
        </pc:spChg>
      </pc:sldChg>
      <pc:sldChg chg="addSp delSp modSp mod modClrScheme chgLayout">
        <pc:chgData name="Seonaid Botfield" userId="3dba0766-4fd7-460c-a280-f9f72ed646a6" providerId="ADAL" clId="{D08D7D49-EB59-4F06-9272-A7B7BBE55FDE}" dt="2023-06-19T13:22:43.710" v="539" actId="11"/>
        <pc:sldMkLst>
          <pc:docMk/>
          <pc:sldMk cId="449378752" sldId="273"/>
        </pc:sldMkLst>
        <pc:spChg chg="mod ord">
          <ac:chgData name="Seonaid Botfield" userId="3dba0766-4fd7-460c-a280-f9f72ed646a6" providerId="ADAL" clId="{D08D7D49-EB59-4F06-9272-A7B7BBE55FDE}" dt="2023-06-19T07:56:44.909" v="25" actId="700"/>
          <ac:spMkLst>
            <pc:docMk/>
            <pc:sldMk cId="449378752" sldId="273"/>
            <ac:spMk id="2" creationId="{00000000-0000-0000-0000-000000000000}"/>
          </ac:spMkLst>
        </pc:spChg>
        <pc:spChg chg="mod ord">
          <ac:chgData name="Seonaid Botfield" userId="3dba0766-4fd7-460c-a280-f9f72ed646a6" providerId="ADAL" clId="{D08D7D49-EB59-4F06-9272-A7B7BBE55FDE}" dt="2023-06-19T13:22:43.710" v="539" actId="11"/>
          <ac:spMkLst>
            <pc:docMk/>
            <pc:sldMk cId="449378752" sldId="273"/>
            <ac:spMk id="3" creationId="{00000000-0000-0000-0000-000000000000}"/>
          </ac:spMkLst>
        </pc:spChg>
        <pc:spChg chg="add mod ord">
          <ac:chgData name="Seonaid Botfield" userId="3dba0766-4fd7-460c-a280-f9f72ed646a6" providerId="ADAL" clId="{D08D7D49-EB59-4F06-9272-A7B7BBE55FDE}" dt="2023-06-19T07:58:50.031" v="130" actId="1076"/>
          <ac:spMkLst>
            <pc:docMk/>
            <pc:sldMk cId="449378752" sldId="273"/>
            <ac:spMk id="4" creationId="{844F63A8-6B02-1794-9616-B78ECF9B51B9}"/>
          </ac:spMkLst>
        </pc:spChg>
        <pc:spChg chg="add del mod">
          <ac:chgData name="Seonaid Botfield" userId="3dba0766-4fd7-460c-a280-f9f72ed646a6" providerId="ADAL" clId="{D08D7D49-EB59-4F06-9272-A7B7BBE55FDE}" dt="2023-06-19T07:57:40.686" v="88"/>
          <ac:spMkLst>
            <pc:docMk/>
            <pc:sldMk cId="449378752" sldId="273"/>
            <ac:spMk id="5" creationId="{5D31BBCC-BD0B-35FD-43FF-A4B91F4C628C}"/>
          </ac:spMkLst>
        </pc:spChg>
        <pc:spChg chg="add del mod">
          <ac:chgData name="Seonaid Botfield" userId="3dba0766-4fd7-460c-a280-f9f72ed646a6" providerId="ADAL" clId="{D08D7D49-EB59-4F06-9272-A7B7BBE55FDE}" dt="2023-06-19T07:57:40.686" v="88"/>
          <ac:spMkLst>
            <pc:docMk/>
            <pc:sldMk cId="449378752" sldId="273"/>
            <ac:spMk id="6" creationId="{CAEFD1E5-6594-B549-7457-1971BCA10647}"/>
          </ac:spMkLst>
        </pc:spChg>
        <pc:spChg chg="add del mod">
          <ac:chgData name="Seonaid Botfield" userId="3dba0766-4fd7-460c-a280-f9f72ed646a6" providerId="ADAL" clId="{D08D7D49-EB59-4F06-9272-A7B7BBE55FDE}" dt="2023-06-19T07:57:40.686" v="88"/>
          <ac:spMkLst>
            <pc:docMk/>
            <pc:sldMk cId="449378752" sldId="273"/>
            <ac:spMk id="7" creationId="{F6E5815C-A0F4-D19C-AE0E-EB8B612F0A25}"/>
          </ac:spMkLst>
        </pc:spChg>
        <pc:spChg chg="add del mod">
          <ac:chgData name="Seonaid Botfield" userId="3dba0766-4fd7-460c-a280-f9f72ed646a6" providerId="ADAL" clId="{D08D7D49-EB59-4F06-9272-A7B7BBE55FDE}" dt="2023-06-19T07:57:40.686" v="88"/>
          <ac:spMkLst>
            <pc:docMk/>
            <pc:sldMk cId="449378752" sldId="273"/>
            <ac:spMk id="8" creationId="{002C9016-9799-8D55-241C-C510AD9593FE}"/>
          </ac:spMkLst>
        </pc:spChg>
        <pc:cxnChg chg="add mod">
          <ac:chgData name="Seonaid Botfield" userId="3dba0766-4fd7-460c-a280-f9f72ed646a6" providerId="ADAL" clId="{D08D7D49-EB59-4F06-9272-A7B7BBE55FDE}" dt="2023-06-19T08:01:05.234" v="494" actId="14100"/>
          <ac:cxnSpMkLst>
            <pc:docMk/>
            <pc:sldMk cId="449378752" sldId="273"/>
            <ac:cxnSpMk id="10" creationId="{411C0A7A-DCD9-DBD2-CEBE-0A25AB30A7EF}"/>
          </ac:cxnSpMkLst>
        </pc:cxnChg>
      </pc:sldChg>
      <pc:sldChg chg="modSp mod">
        <pc:chgData name="Seonaid Botfield" userId="3dba0766-4fd7-460c-a280-f9f72ed646a6" providerId="ADAL" clId="{D08D7D49-EB59-4F06-9272-A7B7BBE55FDE}" dt="2023-06-19T13:17:03.691" v="514" actId="1076"/>
        <pc:sldMkLst>
          <pc:docMk/>
          <pc:sldMk cId="1658399058" sldId="275"/>
        </pc:sldMkLst>
        <pc:spChg chg="mod">
          <ac:chgData name="Seonaid Botfield" userId="3dba0766-4fd7-460c-a280-f9f72ed646a6" providerId="ADAL" clId="{D08D7D49-EB59-4F06-9272-A7B7BBE55FDE}" dt="2023-06-19T13:17:03.691" v="514" actId="1076"/>
          <ac:spMkLst>
            <pc:docMk/>
            <pc:sldMk cId="1658399058" sldId="275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04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46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054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33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58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34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71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839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242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48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9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67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0DB057A-C8C5-4FA5-8DC7-3CF96E8691AD}" type="datetimeFigureOut">
              <a:rPr lang="en-GB" smtClean="0"/>
              <a:t>19/06/2023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044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diacentre.britishairways.com/factsheets/details/86/Factsheets-3/3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/>
        </p:nvSpPr>
        <p:spPr>
          <a:xfrm>
            <a:off x="6372200" y="4581128"/>
            <a:ext cx="1734344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r>
              <a:rPr lang="en-GB" b="0">
                <a:solidFill>
                  <a:schemeClr val="tx1"/>
                </a:solidFill>
              </a:rPr>
              <a:t>P4 (2)</a:t>
            </a:r>
            <a:endParaRPr lang="en-GB" b="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/>
        </p:nvSpPr>
        <p:spPr>
          <a:xfrm>
            <a:off x="971600" y="4740291"/>
            <a:ext cx="5046712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377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dirty="0">
                <a:solidFill>
                  <a:schemeClr val="tx1"/>
                </a:solidFill>
              </a:rPr>
            </a:br>
            <a:br>
              <a:rPr lang="en-GB" sz="4000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The Competitive Environment</a:t>
            </a:r>
            <a:endParaRPr lang="en-GB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116272" cy="827560"/>
          </a:xfrm>
        </p:spPr>
        <p:txBody>
          <a:bodyPr>
            <a:noAutofit/>
          </a:bodyPr>
          <a:lstStyle/>
          <a:p>
            <a:r>
              <a:rPr lang="en-GB" b="1" dirty="0"/>
              <a:t> </a:t>
            </a:r>
            <a:br>
              <a:rPr lang="en-GB" dirty="0"/>
            </a:br>
            <a:r>
              <a:rPr lang="en-GB" b="1" dirty="0"/>
              <a:t> </a:t>
            </a:r>
            <a:br>
              <a:rPr lang="en-GB" b="1" dirty="0"/>
            </a:br>
            <a:r>
              <a:rPr lang="en-GB" sz="3200" b="1" dirty="0"/>
              <a:t>Competitive environment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48880"/>
            <a:ext cx="8280920" cy="3744416"/>
          </a:xfrm>
        </p:spPr>
        <p:txBody>
          <a:bodyPr>
            <a:noAutofit/>
          </a:bodyPr>
          <a:lstStyle/>
          <a:p>
            <a:pPr marL="0" lvl="0" indent="0">
              <a:spcAft>
                <a:spcPts val="0"/>
              </a:spcAft>
              <a:buNone/>
            </a:pPr>
            <a:r>
              <a:rPr lang="en-GB" sz="2200" dirty="0">
                <a:ea typeface="Times New Roman"/>
              </a:rPr>
              <a:t>Competition can be at different levels: local, national or international</a:t>
            </a:r>
            <a:endParaRPr lang="en-GB" sz="2200" dirty="0"/>
          </a:p>
          <a:p>
            <a:pPr marL="0" indent="0">
              <a:buNone/>
            </a:pPr>
            <a:r>
              <a:rPr lang="en-GB" sz="2200" dirty="0">
                <a:ea typeface="Times New Roman"/>
              </a:rPr>
              <a:t>Having competitors does not automatically mean that a business will succeed or fail, competition can be an opportunity as well as a threat.</a:t>
            </a:r>
          </a:p>
          <a:p>
            <a:pPr marL="0" indent="0">
              <a:buNone/>
            </a:pPr>
            <a:r>
              <a:rPr lang="en-GB" sz="2200" b="1" dirty="0">
                <a:ea typeface="Times New Roman"/>
              </a:rPr>
              <a:t>A number of factors may affect an airline’s ability to compete/maintain their competitive advantage</a:t>
            </a:r>
          </a:p>
        </p:txBody>
      </p:sp>
    </p:spTree>
    <p:extLst>
      <p:ext uri="{BB962C8B-B14F-4D97-AF65-F5344CB8AC3E}">
        <p14:creationId xmlns:p14="http://schemas.microsoft.com/office/powerpoint/2010/main" val="1576878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708688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rgbClr val="04617B"/>
                </a:solidFill>
                <a:ea typeface="Times New Roman"/>
              </a:rPr>
              <a:t>Factors influencing competitive advantage (1)</a:t>
            </a:r>
            <a:endParaRPr lang="en-GB" sz="24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8085584" cy="41764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latin typeface="+mj-lt"/>
                <a:ea typeface="Times New Roman"/>
              </a:rPr>
              <a:t>Differentiation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: e.g. developing new products or services (new flight paths, new methods of check-in, bag drop or booking on an App, robot customer service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endParaRPr lang="en-GB" dirty="0">
              <a:solidFill>
                <a:prstClr val="black"/>
              </a:solidFill>
              <a:latin typeface="+mj-lt"/>
              <a:ea typeface="Times New Roman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latin typeface="+mj-lt"/>
                <a:ea typeface="Times New Roman"/>
              </a:rPr>
              <a:t>Pricing policies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: to achieve planned profit – different class of seats charged differently (First/Business/Economy) and </a:t>
            </a:r>
            <a:r>
              <a:rPr lang="en-GB" b="1" dirty="0">
                <a:solidFill>
                  <a:prstClr val="black"/>
                </a:solidFill>
                <a:latin typeface="+mj-lt"/>
                <a:ea typeface="Times New Roman"/>
              </a:rPr>
              <a:t>dynamic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 pricing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endParaRPr lang="en-GB" dirty="0">
              <a:solidFill>
                <a:prstClr val="black"/>
              </a:solidFill>
              <a:latin typeface="+mj-lt"/>
              <a:ea typeface="Times New Roman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latin typeface="+mj-lt"/>
                <a:ea typeface="Times New Roman"/>
              </a:rPr>
              <a:t>Market share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: a business with the larger share of the market. For </a:t>
            </a:r>
            <a:r>
              <a:rPr lang="en-GB" dirty="0" err="1">
                <a:solidFill>
                  <a:prstClr val="black"/>
                </a:solidFill>
                <a:latin typeface="+mj-lt"/>
                <a:ea typeface="Times New Roman"/>
              </a:rPr>
              <a:t>eg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 BA still has the most flights from LHR on international flights and almost 50% of the domestic (UK) market (behind </a:t>
            </a:r>
            <a:r>
              <a:rPr lang="en-GB" dirty="0" err="1">
                <a:solidFill>
                  <a:prstClr val="black"/>
                </a:solidFill>
                <a:latin typeface="+mj-lt"/>
                <a:ea typeface="Times New Roman"/>
              </a:rPr>
              <a:t>Easyjet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).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endParaRPr lang="en-GB" dirty="0">
              <a:solidFill>
                <a:prstClr val="black"/>
              </a:solidFill>
              <a:latin typeface="+mj-lt"/>
              <a:ea typeface="Times New Roman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latin typeface="+mj-lt"/>
                <a:ea typeface="Times New Roman"/>
              </a:rPr>
              <a:t>Reputation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: has to be earned. A poor reputation can ruin a business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endParaRPr lang="en-GB" dirty="0">
              <a:solidFill>
                <a:prstClr val="black"/>
              </a:solidFill>
              <a:latin typeface="+mj-lt"/>
              <a:ea typeface="Times New Roman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latin typeface="+mj-lt"/>
                <a:ea typeface="Times New Roman"/>
              </a:rPr>
              <a:t>Cost control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: managing and controlling costs to remain viable. Fuel hedging? Job cuts? Fuel </a:t>
            </a:r>
            <a:r>
              <a:rPr lang="en-GB" dirty="0" err="1">
                <a:solidFill>
                  <a:prstClr val="black"/>
                </a:solidFill>
                <a:latin typeface="+mj-lt"/>
                <a:ea typeface="Times New Roman"/>
              </a:rPr>
              <a:t>tankering</a:t>
            </a:r>
            <a:r>
              <a:rPr lang="en-GB" dirty="0">
                <a:solidFill>
                  <a:prstClr val="black"/>
                </a:solidFill>
                <a:latin typeface="+mj-lt"/>
                <a:ea typeface="Times New Roman"/>
              </a:rPr>
              <a:t>?</a:t>
            </a:r>
            <a:endParaRPr lang="en-GB" sz="1600" dirty="0">
              <a:solidFill>
                <a:prstClr val="black"/>
              </a:solidFill>
              <a:latin typeface="+mj-lt"/>
              <a:ea typeface="Times New Roman"/>
            </a:endParaRPr>
          </a:p>
          <a:p>
            <a:pPr marL="342900" indent="-342900">
              <a:buClr>
                <a:srgbClr val="0BD0D9"/>
              </a:buClr>
              <a:buFont typeface="Symbol"/>
              <a:buChar char=""/>
            </a:pPr>
            <a:endParaRPr lang="en-GB" sz="1800" dirty="0">
              <a:solidFill>
                <a:prstClr val="black"/>
              </a:solidFill>
              <a:ea typeface="Times New Roman"/>
            </a:endParaRPr>
          </a:p>
          <a:p>
            <a:pPr marL="0" lvl="0" indent="0">
              <a:buClr>
                <a:srgbClr val="0BD0D9"/>
              </a:buClr>
              <a:buNone/>
            </a:pPr>
            <a:r>
              <a:rPr lang="en-GB" sz="1800" dirty="0">
                <a:solidFill>
                  <a:prstClr val="black"/>
                </a:solidFill>
                <a:ea typeface="Times New Roman"/>
              </a:rPr>
              <a:t> 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4815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708688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rgbClr val="04617B"/>
                </a:solidFill>
                <a:ea typeface="Times New Roman"/>
              </a:rPr>
              <a:t>Factors influencing competitive advantage (2)</a:t>
            </a:r>
            <a:endParaRPr lang="en-GB" sz="2400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941568" cy="4176464"/>
          </a:xfrm>
        </p:spPr>
        <p:txBody>
          <a:bodyPr>
            <a:noAutofit/>
          </a:bodyPr>
          <a:lstStyle/>
          <a:p>
            <a:pPr marL="0" indent="0"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ea typeface="Times New Roman"/>
              </a:rPr>
              <a:t>Technology relationships with customers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(databases holding customers details etc/apps and online accounts/telephone and online support) - investigate their App and the automated services that they offer </a:t>
            </a:r>
          </a:p>
          <a:p>
            <a:pPr marL="0" indent="0">
              <a:buClr>
                <a:srgbClr val="0BD0D9"/>
              </a:buClr>
              <a:buNone/>
            </a:pPr>
            <a:endParaRPr lang="en-GB" dirty="0">
              <a:solidFill>
                <a:prstClr val="black"/>
              </a:solidFill>
              <a:ea typeface="Times New Roman"/>
            </a:endParaRPr>
          </a:p>
          <a:p>
            <a:pPr marL="0" indent="0"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ea typeface="Times New Roman"/>
              </a:rPr>
              <a:t>Suppliers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: needed to supply when required and at the agreed price. How much do they spend </a:t>
            </a:r>
            <a:r>
              <a:rPr lang="en-GB" dirty="0"/>
              <a:t>purchasing goods and services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</a:t>
            </a:r>
          </a:p>
          <a:p>
            <a:pPr marL="0" indent="0">
              <a:buClr>
                <a:srgbClr val="0BD0D9"/>
              </a:buClr>
              <a:buNone/>
            </a:pPr>
            <a:endParaRPr lang="en-GB" sz="1400" dirty="0">
              <a:solidFill>
                <a:prstClr val="black"/>
              </a:solidFill>
              <a:ea typeface="Times New Roman"/>
            </a:endParaRPr>
          </a:p>
          <a:p>
            <a:pPr marL="0" lvl="0" indent="0"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ea typeface="Times New Roman"/>
              </a:rPr>
              <a:t>Logistics</a:t>
            </a:r>
            <a:r>
              <a:rPr lang="en-GB" dirty="0">
                <a:solidFill>
                  <a:prstClr val="black"/>
                </a:solidFill>
                <a:ea typeface="Times New Roman"/>
              </a:rPr>
              <a:t> getting the product/service to the customer. Includes suppliers, transport and people. </a:t>
            </a:r>
          </a:p>
          <a:p>
            <a:pPr marL="0" lvl="0" indent="0">
              <a:buClr>
                <a:srgbClr val="0BD0D9"/>
              </a:buClr>
              <a:buNone/>
            </a:pPr>
            <a:endParaRPr lang="en-GB" dirty="0">
              <a:solidFill>
                <a:prstClr val="black"/>
              </a:solidFill>
              <a:ea typeface="Times New Roman"/>
            </a:endParaRPr>
          </a:p>
          <a:p>
            <a:pPr marL="0" lvl="0" indent="0">
              <a:buClr>
                <a:srgbClr val="0BD0D9"/>
              </a:buClr>
              <a:buNone/>
            </a:pPr>
            <a:r>
              <a:rPr lang="en-GB" b="1" dirty="0">
                <a:solidFill>
                  <a:prstClr val="black"/>
                </a:solidFill>
                <a:ea typeface="Times New Roman"/>
                <a:cs typeface="Arial" panose="020B0604020202020204" pitchFamily="34" charset="0"/>
              </a:rPr>
              <a:t>Employees</a:t>
            </a:r>
            <a:r>
              <a:rPr lang="en-GB" dirty="0">
                <a:solidFill>
                  <a:prstClr val="black"/>
                </a:solidFill>
                <a:ea typeface="Times New Roman"/>
                <a:cs typeface="Arial" panose="020B0604020202020204" pitchFamily="34" charset="0"/>
              </a:rPr>
              <a:t>: how many suitably qualified staff can a business can afford?</a:t>
            </a:r>
            <a:r>
              <a:rPr lang="en-GB" dirty="0">
                <a:hlinkClick r:id="rId2"/>
              </a:rPr>
              <a:t> </a:t>
            </a:r>
            <a:endParaRPr lang="en-GB" sz="2200" dirty="0">
              <a:solidFill>
                <a:prstClr val="black"/>
              </a:solidFill>
              <a:ea typeface="Times New Roman"/>
            </a:endParaRPr>
          </a:p>
          <a:p>
            <a:pPr marL="0" lvl="0" indent="0">
              <a:buClr>
                <a:srgbClr val="0BD0D9"/>
              </a:buClr>
              <a:buNone/>
            </a:pPr>
            <a:r>
              <a:rPr lang="en-GB" sz="2200" dirty="0">
                <a:solidFill>
                  <a:prstClr val="black"/>
                </a:solidFill>
                <a:ea typeface="Times New Roman"/>
              </a:rPr>
              <a:t> 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5839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/>
              </a:rPr>
              <a:t>P4 TASK 2  The Competitive Environment</a:t>
            </a:r>
            <a:endParaRPr lang="en-GB" sz="32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286000"/>
            <a:ext cx="5040560" cy="402336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200" dirty="0">
                <a:ea typeface="Times New Roman"/>
              </a:rPr>
              <a:t>Write a brief introduction explaining that all businesses are affected by competition. This might be at </a:t>
            </a:r>
            <a:r>
              <a:rPr lang="en-GB" sz="2200" b="1" dirty="0">
                <a:ea typeface="Times New Roman"/>
              </a:rPr>
              <a:t>local</a:t>
            </a:r>
            <a:r>
              <a:rPr lang="en-GB" sz="2200" dirty="0">
                <a:ea typeface="Times New Roman"/>
              </a:rPr>
              <a:t>, </a:t>
            </a:r>
            <a:r>
              <a:rPr lang="en-GB" sz="2200" b="1" dirty="0">
                <a:ea typeface="Times New Roman"/>
              </a:rPr>
              <a:t>national</a:t>
            </a:r>
            <a:r>
              <a:rPr lang="en-GB" sz="2200" dirty="0">
                <a:ea typeface="Times New Roman"/>
              </a:rPr>
              <a:t> or </a:t>
            </a:r>
            <a:r>
              <a:rPr lang="en-GB" sz="2200" b="1" dirty="0">
                <a:ea typeface="Times New Roman"/>
              </a:rPr>
              <a:t>international</a:t>
            </a:r>
            <a:r>
              <a:rPr lang="en-GB" sz="2200" dirty="0">
                <a:ea typeface="Times New Roman"/>
              </a:rPr>
              <a:t> level. Businesses need to review a range of aspects of their organisation to make sure that they are running efficiently and profitably to remain competitive.</a:t>
            </a:r>
            <a:endParaRPr lang="en-GB" sz="2200" b="1" dirty="0">
              <a:ea typeface="Times New Roman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200" dirty="0">
                <a:ea typeface="Times New Roman"/>
              </a:rPr>
              <a:t>Add the 9 factors influencing competitive advantage (on the right). Under each heading you need to</a:t>
            </a:r>
          </a:p>
          <a:p>
            <a:pPr marL="630936" lvl="1" indent="-457200">
              <a:buFont typeface="+mj-lt"/>
              <a:buAutoNum type="alphaLcParenR"/>
            </a:pPr>
            <a:r>
              <a:rPr lang="en-GB" sz="1800" b="1" dirty="0">
                <a:solidFill>
                  <a:srgbClr val="C00000"/>
                </a:solidFill>
                <a:ea typeface="Times New Roman"/>
              </a:rPr>
              <a:t>Explain the factor in general – what does it mean</a:t>
            </a:r>
          </a:p>
          <a:p>
            <a:pPr marL="630936" lvl="1" indent="-457200">
              <a:buFont typeface="+mj-lt"/>
              <a:buAutoNum type="alphaLcParenR"/>
            </a:pPr>
            <a:r>
              <a:rPr lang="en-GB" sz="1800" b="1" dirty="0">
                <a:solidFill>
                  <a:srgbClr val="C00000"/>
                </a:solidFill>
                <a:ea typeface="Times New Roman"/>
              </a:rPr>
              <a:t>Apply the factor to your airline and explain HOW it provides your airline with a competitive advantage 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4F63A8-6B02-1794-9616-B78ECF9B5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0192" y="1916832"/>
            <a:ext cx="3096344" cy="4464536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Factors Influencing competitive advantage: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    Differentiation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Pricing Policies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Market Share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Reputation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 Control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Suppliers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Logistics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Employees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1C0A7A-DCD9-DBD2-CEBE-0A25AB30A7EF}"/>
              </a:ext>
            </a:extLst>
          </p:cNvPr>
          <p:cNvCxnSpPr>
            <a:cxnSpLocks/>
          </p:cNvCxnSpPr>
          <p:nvPr/>
        </p:nvCxnSpPr>
        <p:spPr>
          <a:xfrm flipV="1">
            <a:off x="5148064" y="4437112"/>
            <a:ext cx="1008112" cy="720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378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>
      <Terms xmlns="http://schemas.microsoft.com/office/infopath/2007/PartnerControls"/>
    </lcf76f155ced4ddcb4097134ff3c332f>
    <TaxCatchAll xmlns="5064729a-6e59-49a6-8c0d-c64baa7a26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4B7D4B06CB4A8783235BC6AD7060" ma:contentTypeVersion="16" ma:contentTypeDescription="Create a new document." ma:contentTypeScope="" ma:versionID="1da730a9e4b1f9daf51c58d177407ab2">
  <xsd:schema xmlns:xsd="http://www.w3.org/2001/XMLSchema" xmlns:xs="http://www.w3.org/2001/XMLSchema" xmlns:p="http://schemas.microsoft.com/office/2006/metadata/properties" xmlns:ns2="332b4832-fe63-48a7-8b93-807f3b6e9f20" xmlns:ns3="5064729a-6e59-49a6-8c0d-c64baa7a262e" targetNamespace="http://schemas.microsoft.com/office/2006/metadata/properties" ma:root="true" ma:fieldsID="138e13525185562c384540b92e153c01" ns2:_="" ns3:_="">
    <xsd:import namespace="332b4832-fe63-48a7-8b93-807f3b6e9f20"/>
    <xsd:import namespace="5064729a-6e59-49a6-8c0d-c64baa7a26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332b4832-fe63-48a7-8b93-807f3b6e9f20"/>
    <ds:schemaRef ds:uri="5064729a-6e59-49a6-8c0d-c64baa7a262e"/>
  </ds:schemaRefs>
</ds:datastoreItem>
</file>

<file path=customXml/itemProps2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2BF84E-FF3D-4F82-8B60-8F06DA77BE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2b4832-fe63-48a7-8b93-807f3b6e9f20"/>
    <ds:schemaRef ds:uri="5064729a-6e59-49a6-8c0d-c64baa7a26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655</TotalTime>
  <Words>421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Symbol</vt:lpstr>
      <vt:lpstr>Tw Cen MT</vt:lpstr>
      <vt:lpstr>Wingdings 3</vt:lpstr>
      <vt:lpstr>Integral</vt:lpstr>
      <vt:lpstr>PowerPoint Presentation</vt:lpstr>
      <vt:lpstr>    Competitive environment </vt:lpstr>
      <vt:lpstr>Factors influencing competitive advantage (1)</vt:lpstr>
      <vt:lpstr>Factors influencing competitive advantage (2)</vt:lpstr>
      <vt:lpstr>P4 TASK 2  The Competitive Environment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Seonaid Botfield</cp:lastModifiedBy>
  <cp:revision>78</cp:revision>
  <cp:lastPrinted>2012-07-03T11:53:15Z</cp:lastPrinted>
  <dcterms:created xsi:type="dcterms:W3CDTF">2011-11-11T10:46:54Z</dcterms:created>
  <dcterms:modified xsi:type="dcterms:W3CDTF">2023-06-19T13:31:20Z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0x01010014E94B7D4B06CB4A8783235BC6AD7060</vt:lpwstr>
  </property>
  <property fmtid="{D5CDD505-2E9C-101B-9397-08002B2CF9AE}" pid="3" name="Order">
    <vt:r8>1407200</vt:r8>
  </property>
  <property fmtid="{D5CDD505-2E9C-101B-9397-08002B2CF9AE}" pid="4" name="MediaServiceImageTags">
    <vt:lpwstr/>
  </property>
</Properties>
</file>