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4"/>
  </p:sldMasterIdLst>
  <p:notesMasterIdLst>
    <p:notesMasterId r:id="rId15"/>
  </p:notesMasterIdLst>
  <p:handoutMasterIdLst>
    <p:handoutMasterId r:id="rId16"/>
  </p:handoutMasterIdLst>
  <p:sldIdLst>
    <p:sldId id="256" r:id="rId5"/>
    <p:sldId id="257" r:id="rId6"/>
    <p:sldId id="259" r:id="rId7"/>
    <p:sldId id="261" r:id="rId8"/>
    <p:sldId id="262" r:id="rId9"/>
    <p:sldId id="263" r:id="rId10"/>
    <p:sldId id="265" r:id="rId11"/>
    <p:sldId id="264" r:id="rId12"/>
    <p:sldId id="266" r:id="rId13"/>
    <p:sldId id="268" r:id="rId14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3E106F6-2152-4CAD-84A2-C4593E6E29EF}" v="2" dt="2023-06-19T08:26:43.6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315" autoAdjust="0"/>
  </p:normalViewPr>
  <p:slideViewPr>
    <p:cSldViewPr>
      <p:cViewPr varScale="1">
        <p:scale>
          <a:sx n="88" d="100"/>
          <a:sy n="88" d="100"/>
        </p:scale>
        <p:origin x="885" y="5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onaid Botfield" userId="3dba0766-4fd7-460c-a280-f9f72ed646a6" providerId="ADAL" clId="{83E106F6-2152-4CAD-84A2-C4593E6E29EF}"/>
    <pc:docChg chg="undo custSel addSld delSld modSld">
      <pc:chgData name="Seonaid Botfield" userId="3dba0766-4fd7-460c-a280-f9f72ed646a6" providerId="ADAL" clId="{83E106F6-2152-4CAD-84A2-C4593E6E29EF}" dt="2023-06-19T13:30:06.922" v="416" actId="20577"/>
      <pc:docMkLst>
        <pc:docMk/>
      </pc:docMkLst>
      <pc:sldChg chg="modSp mod">
        <pc:chgData name="Seonaid Botfield" userId="3dba0766-4fd7-460c-a280-f9f72ed646a6" providerId="ADAL" clId="{83E106F6-2152-4CAD-84A2-C4593E6E29EF}" dt="2023-06-19T13:23:26.545" v="322" actId="404"/>
        <pc:sldMkLst>
          <pc:docMk/>
          <pc:sldMk cId="1391864736" sldId="256"/>
        </pc:sldMkLst>
        <pc:spChg chg="mod">
          <ac:chgData name="Seonaid Botfield" userId="3dba0766-4fd7-460c-a280-f9f72ed646a6" providerId="ADAL" clId="{83E106F6-2152-4CAD-84A2-C4593E6E29EF}" dt="2023-06-19T13:23:26.545" v="322" actId="404"/>
          <ac:spMkLst>
            <pc:docMk/>
            <pc:sldMk cId="1391864736" sldId="256"/>
            <ac:spMk id="4" creationId="{00000000-0000-0000-0000-000000000000}"/>
          </ac:spMkLst>
        </pc:spChg>
      </pc:sldChg>
      <pc:sldChg chg="modSp mod">
        <pc:chgData name="Seonaid Botfield" userId="3dba0766-4fd7-460c-a280-f9f72ed646a6" providerId="ADAL" clId="{83E106F6-2152-4CAD-84A2-C4593E6E29EF}" dt="2023-06-19T08:05:28.094" v="137" actId="20577"/>
        <pc:sldMkLst>
          <pc:docMk/>
          <pc:sldMk cId="3119476436" sldId="266"/>
        </pc:sldMkLst>
        <pc:spChg chg="mod">
          <ac:chgData name="Seonaid Botfield" userId="3dba0766-4fd7-460c-a280-f9f72ed646a6" providerId="ADAL" clId="{83E106F6-2152-4CAD-84A2-C4593E6E29EF}" dt="2023-06-19T08:05:28.094" v="137" actId="20577"/>
          <ac:spMkLst>
            <pc:docMk/>
            <pc:sldMk cId="3119476436" sldId="266"/>
            <ac:spMk id="3" creationId="{00000000-0000-0000-0000-000000000000}"/>
          </ac:spMkLst>
        </pc:spChg>
      </pc:sldChg>
      <pc:sldChg chg="addSp delSp modSp mod modClrScheme chgLayout">
        <pc:chgData name="Seonaid Botfield" userId="3dba0766-4fd7-460c-a280-f9f72ed646a6" providerId="ADAL" clId="{83E106F6-2152-4CAD-84A2-C4593E6E29EF}" dt="2023-06-19T13:30:06.922" v="416" actId="20577"/>
        <pc:sldMkLst>
          <pc:docMk/>
          <pc:sldMk cId="3822710762" sldId="268"/>
        </pc:sldMkLst>
        <pc:spChg chg="mod ord">
          <ac:chgData name="Seonaid Botfield" userId="3dba0766-4fd7-460c-a280-f9f72ed646a6" providerId="ADAL" clId="{83E106F6-2152-4CAD-84A2-C4593E6E29EF}" dt="2023-06-19T08:10:10.608" v="246" actId="700"/>
          <ac:spMkLst>
            <pc:docMk/>
            <pc:sldMk cId="3822710762" sldId="268"/>
            <ac:spMk id="2" creationId="{00000000-0000-0000-0000-000000000000}"/>
          </ac:spMkLst>
        </pc:spChg>
        <pc:spChg chg="mod ord">
          <ac:chgData name="Seonaid Botfield" userId="3dba0766-4fd7-460c-a280-f9f72ed646a6" providerId="ADAL" clId="{83E106F6-2152-4CAD-84A2-C4593E6E29EF}" dt="2023-06-19T13:30:06.922" v="416" actId="20577"/>
          <ac:spMkLst>
            <pc:docMk/>
            <pc:sldMk cId="3822710762" sldId="268"/>
            <ac:spMk id="3" creationId="{00000000-0000-0000-0000-000000000000}"/>
          </ac:spMkLst>
        </pc:spChg>
        <pc:spChg chg="add del mod ord">
          <ac:chgData name="Seonaid Botfield" userId="3dba0766-4fd7-460c-a280-f9f72ed646a6" providerId="ADAL" clId="{83E106F6-2152-4CAD-84A2-C4593E6E29EF}" dt="2023-06-19T08:10:18.935" v="249" actId="478"/>
          <ac:spMkLst>
            <pc:docMk/>
            <pc:sldMk cId="3822710762" sldId="268"/>
            <ac:spMk id="4" creationId="{4BBD582D-7803-294C-1C79-4ADBDB742FD3}"/>
          </ac:spMkLst>
        </pc:spChg>
      </pc:sldChg>
      <pc:sldChg chg="add del">
        <pc:chgData name="Seonaid Botfield" userId="3dba0766-4fd7-460c-a280-f9f72ed646a6" providerId="ADAL" clId="{83E106F6-2152-4CAD-84A2-C4593E6E29EF}" dt="2023-06-19T08:18:32.060" v="256" actId="47"/>
        <pc:sldMkLst>
          <pc:docMk/>
          <pc:sldMk cId="4054513237" sldId="26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914B12-3735-4310-934A-B7A66BA7CFD3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682396-E9A9-44E5-B12F-9A452CABC0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51331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39548E-66A9-4D10-ACC6-6EFF73A9F5FB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BB2026-5CDC-4D45-8204-9D22AE6FAD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1562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B2026-5CDC-4D45-8204-9D22AE6FAD3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9571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See table on p37 of Pearson student book 1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sz="1200" dirty="0">
                <a:ea typeface="Calibri"/>
              </a:rPr>
              <a:t>Certain legislation must be complied with in business: </a:t>
            </a:r>
          </a:p>
          <a:p>
            <a:r>
              <a:rPr lang="en-GB" sz="1200" dirty="0">
                <a:ea typeface="Calibri"/>
              </a:rPr>
              <a:t>Partnership Act 1890,</a:t>
            </a:r>
          </a:p>
          <a:p>
            <a:r>
              <a:rPr lang="en-GB" sz="1200" dirty="0">
                <a:ea typeface="Calibri"/>
              </a:rPr>
              <a:t>Companies Act 2006, </a:t>
            </a:r>
          </a:p>
          <a:p>
            <a:r>
              <a:rPr lang="en-GB" sz="1200" dirty="0">
                <a:ea typeface="Calibri"/>
              </a:rPr>
              <a:t>Charities Act 2011, </a:t>
            </a:r>
          </a:p>
          <a:p>
            <a:r>
              <a:rPr lang="en-GB" sz="1200" dirty="0">
                <a:ea typeface="Calibri"/>
              </a:rPr>
              <a:t>Competition Act 1998, </a:t>
            </a:r>
          </a:p>
          <a:p>
            <a:r>
              <a:rPr lang="en-GB" sz="1200" dirty="0">
                <a:ea typeface="Calibri"/>
              </a:rPr>
              <a:t>UK Corporate Governance Code, </a:t>
            </a:r>
          </a:p>
          <a:p>
            <a:r>
              <a:rPr lang="en-GB" sz="1200" dirty="0">
                <a:ea typeface="Calibri"/>
              </a:rPr>
              <a:t>Financial services regulation,</a:t>
            </a:r>
          </a:p>
          <a:p>
            <a:r>
              <a:rPr lang="en-GB" sz="1200" dirty="0">
                <a:ea typeface="Calibri"/>
              </a:rPr>
              <a:t>Industry regulators, </a:t>
            </a:r>
          </a:p>
          <a:p>
            <a:r>
              <a:rPr lang="en-GB" sz="1200" dirty="0">
                <a:ea typeface="Calibri"/>
              </a:rPr>
              <a:t>Government departments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B2026-5CDC-4D45-8204-9D22AE6FAD32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34676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B2026-5CDC-4D45-8204-9D22AE6FAD32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5417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189" indent="0" algn="ctr">
              <a:buNone/>
              <a:defRPr sz="1600"/>
            </a:lvl2pPr>
            <a:lvl3pPr marL="914377" indent="0" algn="ctr">
              <a:buNone/>
              <a:defRPr sz="16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0DB057A-C8C5-4FA5-8DC7-3CF96E8691AD}" type="datetimeFigureOut">
              <a:rPr lang="en-GB" smtClean="0"/>
              <a:t>19/06/2023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0076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19/06/2023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5584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19/06/2023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7805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19/06/2023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2339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19/06/2023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2234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19/06/2023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9464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marL="0" lvl="0" indent="0" algn="l" defTabSz="914377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19/06/2023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1276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19/06/2023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9507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19/06/2023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3229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19/06/2023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6330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19/06/2023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4473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40DB057A-C8C5-4FA5-8DC7-3CF96E8691AD}" type="datetimeFigureOut">
              <a:rPr lang="en-GB" smtClean="0"/>
              <a:t>19/06/2023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2548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377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377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588224" y="4653136"/>
            <a:ext cx="2448272" cy="1872208"/>
          </a:xfrm>
        </p:spPr>
        <p:txBody>
          <a:bodyPr>
            <a:noAutofit/>
          </a:bodyPr>
          <a:lstStyle/>
          <a:p>
            <a:pPr algn="ctr"/>
            <a:br>
              <a:rPr lang="en-GB" dirty="0">
                <a:solidFill>
                  <a:schemeClr val="tx1"/>
                </a:solidFill>
              </a:rPr>
            </a:br>
            <a:br>
              <a:rPr lang="en-GB" sz="2800" dirty="0">
                <a:solidFill>
                  <a:schemeClr val="tx1"/>
                </a:solidFill>
              </a:rPr>
            </a:br>
            <a:r>
              <a:rPr lang="en-GB" sz="3200" b="0" dirty="0">
                <a:solidFill>
                  <a:schemeClr val="tx1"/>
                </a:solidFill>
              </a:rPr>
              <a:t>P4,P5 &amp; M3</a:t>
            </a:r>
            <a:endParaRPr lang="en-GB" b="0" dirty="0">
              <a:solidFill>
                <a:schemeClr val="tx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47664" y="4637989"/>
            <a:ext cx="4542656" cy="13681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377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200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GB" dirty="0">
                <a:solidFill>
                  <a:schemeClr val="tx1"/>
                </a:solidFill>
              </a:rPr>
            </a:br>
            <a:br>
              <a:rPr lang="en-GB" sz="4000" dirty="0">
                <a:solidFill>
                  <a:schemeClr val="tx1"/>
                </a:solidFill>
              </a:rPr>
            </a:br>
            <a:r>
              <a:rPr lang="en-GB" dirty="0">
                <a:solidFill>
                  <a:schemeClr val="tx1"/>
                </a:solidFill>
              </a:rPr>
              <a:t>the external environment 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F36E3E3-2746-3545-BEC3-E1638ED24232}"/>
              </a:ext>
            </a:extLst>
          </p:cNvPr>
          <p:cNvSpPr txBox="1">
            <a:spLocks/>
          </p:cNvSpPr>
          <p:nvPr/>
        </p:nvSpPr>
        <p:spPr>
          <a:xfrm>
            <a:off x="467545" y="1628800"/>
            <a:ext cx="5544616" cy="23762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37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6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89" indent="0" algn="ctr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indent="0" algn="ctr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6" indent="0" algn="ctr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54" indent="0" algn="ctr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43" indent="0" algn="ctr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31" indent="0" algn="ctr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20" indent="0" algn="ctr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09" indent="0" algn="ctr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>
                <a:solidFill>
                  <a:schemeClr val="bg1"/>
                </a:solidFill>
                <a:ea typeface="Times New Roman"/>
              </a:rPr>
              <a:t>All businesses are affected by things in the outside world that are beyond their control</a:t>
            </a:r>
          </a:p>
          <a:p>
            <a:endParaRPr lang="en-GB" sz="2400" dirty="0">
              <a:solidFill>
                <a:schemeClr val="bg1"/>
              </a:solidFill>
              <a:ea typeface="Times New Roman"/>
            </a:endParaRPr>
          </a:p>
          <a:p>
            <a:r>
              <a:rPr lang="en-GB" sz="2400" dirty="0">
                <a:solidFill>
                  <a:schemeClr val="bg1"/>
                </a:solidFill>
              </a:rPr>
              <a:t>A successful business will consider the possible issues that might affect them and plan how to respond to these things</a:t>
            </a:r>
          </a:p>
        </p:txBody>
      </p:sp>
    </p:spTree>
    <p:extLst>
      <p:ext uri="{BB962C8B-B14F-4D97-AF65-F5344CB8AC3E}">
        <p14:creationId xmlns:p14="http://schemas.microsoft.com/office/powerpoint/2010/main" val="13918647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b="1" dirty="0">
                <a:solidFill>
                  <a:schemeClr val="tx1"/>
                </a:solidFill>
                <a:latin typeface="+mn-lt"/>
                <a:ea typeface="Times New Roman"/>
              </a:rPr>
              <a:t>P4,P5 AND M3</a:t>
            </a:r>
            <a:endParaRPr lang="en-GB" sz="32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3568" y="2204864"/>
            <a:ext cx="7704856" cy="4104496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arenR"/>
            </a:pPr>
            <a:r>
              <a:rPr lang="en-GB" sz="2400" dirty="0">
                <a:solidFill>
                  <a:prstClr val="black"/>
                </a:solidFill>
                <a:ea typeface="Times New Roman"/>
              </a:rPr>
              <a:t>Briefly explain that all businesses are affected by things in the outside world that are beyond their control but a </a:t>
            </a:r>
            <a:r>
              <a:rPr lang="en-GB" sz="2400" dirty="0">
                <a:solidFill>
                  <a:prstClr val="black"/>
                </a:solidFill>
              </a:rPr>
              <a:t> successful business will consider the possible issues that might affect them and plan how to respond to these things</a:t>
            </a:r>
          </a:p>
          <a:p>
            <a:pPr marL="457200" indent="-457200">
              <a:buFont typeface="+mj-lt"/>
              <a:buAutoNum type="arabicParenR"/>
            </a:pPr>
            <a:r>
              <a:rPr lang="en-GB" sz="2400" b="1" dirty="0">
                <a:solidFill>
                  <a:prstClr val="black"/>
                </a:solidFill>
              </a:rPr>
              <a:t>For each of the PESTLE subheading you need to: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lphaLcParenR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Explain what the subheadings looks at in general (a sentence or two). e.g. Economic factors look at…. </a:t>
            </a:r>
            <a:r>
              <a:rPr lang="en-GB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(P4 and P5)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lphaLcParenR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Select </a:t>
            </a:r>
            <a:r>
              <a:rPr lang="en-GB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three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factors that come under that subheading </a:t>
            </a:r>
            <a:r>
              <a:rPr lang="en-GB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e.g. For economic, interest rates, inflation, exchange rates. </a:t>
            </a:r>
            <a:r>
              <a:rPr lang="en-GB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Explain each </a:t>
            </a:r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factor in general </a:t>
            </a:r>
            <a:r>
              <a:rPr lang="en-GB" sz="18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e.g. interest rates are….</a:t>
            </a:r>
            <a:r>
              <a:rPr lang="en-GB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(P5). 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Explain the impact of each of the </a:t>
            </a:r>
            <a:r>
              <a:rPr lang="en-GB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three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factors on your chosen airline. </a:t>
            </a:r>
            <a:r>
              <a:rPr lang="en-GB" sz="1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(P4 and M3</a:t>
            </a:r>
            <a:r>
              <a:rPr lang="en-GB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LcParenR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Explain how your airline HAS responded to the </a:t>
            </a:r>
            <a:r>
              <a:rPr lang="en-GB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three external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factors.  </a:t>
            </a:r>
            <a:r>
              <a:rPr lang="en-GB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(M3)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400" b="1" dirty="0">
                <a:solidFill>
                  <a:schemeClr val="accent2">
                    <a:lumMod val="75000"/>
                  </a:schemeClr>
                </a:solidFill>
                <a:ea typeface="Times New Roman"/>
              </a:rPr>
              <a:t>Do your own research!</a:t>
            </a:r>
            <a:endParaRPr lang="en-GB" sz="24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GB" sz="2400" b="1" dirty="0">
              <a:solidFill>
                <a:prstClr val="black"/>
              </a:solidFill>
              <a:ea typeface="Times New Roman"/>
            </a:endParaRPr>
          </a:p>
          <a:p>
            <a:pPr marL="0" indent="0">
              <a:buNone/>
            </a:pPr>
            <a:endParaRPr lang="en-GB" sz="2400" dirty="0">
              <a:solidFill>
                <a:prstClr val="black"/>
              </a:solidFill>
              <a:ea typeface="Times New Roman"/>
            </a:endParaRPr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822710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710985"/>
            <a:ext cx="8229600" cy="996720"/>
          </a:xfrm>
        </p:spPr>
        <p:txBody>
          <a:bodyPr>
            <a:normAutofit/>
          </a:bodyPr>
          <a:lstStyle/>
          <a:p>
            <a:r>
              <a:rPr lang="en-GB" sz="4000" b="1" dirty="0"/>
              <a:t>External Environment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4008" y="3068960"/>
            <a:ext cx="3456384" cy="3240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>
                <a:solidFill>
                  <a:schemeClr val="accent2">
                    <a:lumMod val="50000"/>
                  </a:schemeClr>
                </a:solidFill>
              </a:rPr>
              <a:t>Businesses look at a range of external factors to plan or anticipate what issues </a:t>
            </a:r>
            <a:r>
              <a:rPr lang="en-GB" sz="2400" b="1" dirty="0">
                <a:solidFill>
                  <a:schemeClr val="accent2">
                    <a:lumMod val="50000"/>
                  </a:schemeClr>
                </a:solidFill>
              </a:rPr>
              <a:t>outside their control </a:t>
            </a:r>
            <a:r>
              <a:rPr lang="en-GB" sz="2400" dirty="0">
                <a:solidFill>
                  <a:schemeClr val="accent2">
                    <a:lumMod val="50000"/>
                  </a:schemeClr>
                </a:solidFill>
              </a:rPr>
              <a:t>might impact on their organisation.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55576" y="2060848"/>
            <a:ext cx="3779912" cy="4464496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377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57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57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57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57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57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57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57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57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/>
              <a:t>Factors that they might consider are</a:t>
            </a:r>
            <a:endParaRPr lang="en-GB" sz="2400" b="1" dirty="0"/>
          </a:p>
          <a:p>
            <a:r>
              <a:rPr lang="en-GB" sz="2400" b="1" dirty="0"/>
              <a:t>P</a:t>
            </a:r>
            <a:r>
              <a:rPr lang="en-GB" sz="2400" dirty="0"/>
              <a:t>olitical</a:t>
            </a:r>
            <a:endParaRPr lang="en-GB" sz="2400" b="1" dirty="0"/>
          </a:p>
          <a:p>
            <a:r>
              <a:rPr lang="en-GB" sz="2400" b="1" dirty="0"/>
              <a:t>E</a:t>
            </a:r>
            <a:r>
              <a:rPr lang="en-GB" sz="2400" dirty="0"/>
              <a:t>conomic</a:t>
            </a:r>
          </a:p>
          <a:p>
            <a:r>
              <a:rPr lang="en-GB" sz="2400" b="1" dirty="0"/>
              <a:t>S</a:t>
            </a:r>
            <a:r>
              <a:rPr lang="en-GB" sz="2400" dirty="0"/>
              <a:t>ocial</a:t>
            </a:r>
          </a:p>
          <a:p>
            <a:r>
              <a:rPr lang="en-GB" sz="2400" b="1" dirty="0"/>
              <a:t>T</a:t>
            </a:r>
            <a:r>
              <a:rPr lang="en-GB" sz="2400" dirty="0"/>
              <a:t>echnological</a:t>
            </a:r>
          </a:p>
          <a:p>
            <a:r>
              <a:rPr lang="en-GB" sz="2400" b="1" dirty="0"/>
              <a:t>L</a:t>
            </a:r>
            <a:r>
              <a:rPr lang="en-GB" sz="2400" dirty="0"/>
              <a:t>egal</a:t>
            </a:r>
          </a:p>
          <a:p>
            <a:r>
              <a:rPr lang="en-GB" sz="2400" b="1" dirty="0"/>
              <a:t>E</a:t>
            </a:r>
            <a:r>
              <a:rPr lang="en-GB" sz="2400" dirty="0"/>
              <a:t>nvironmental</a:t>
            </a:r>
          </a:p>
        </p:txBody>
      </p:sp>
    </p:spTree>
    <p:extLst>
      <p:ext uri="{BB962C8B-B14F-4D97-AF65-F5344CB8AC3E}">
        <p14:creationId xmlns:p14="http://schemas.microsoft.com/office/powerpoint/2010/main" val="2999442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256" y="908720"/>
            <a:ext cx="8229600" cy="648072"/>
          </a:xfrm>
        </p:spPr>
        <p:txBody>
          <a:bodyPr>
            <a:normAutofit/>
          </a:bodyPr>
          <a:lstStyle/>
          <a:p>
            <a:r>
              <a:rPr lang="en-GB" sz="3600" b="1" dirty="0">
                <a:ea typeface="Times New Roman"/>
              </a:rPr>
              <a:t>Political examples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1857" y="2132856"/>
            <a:ext cx="7582152" cy="4104456"/>
          </a:xfrm>
        </p:spPr>
        <p:txBody>
          <a:bodyPr>
            <a:normAutofit/>
          </a:bodyPr>
          <a:lstStyle/>
          <a:p>
            <a:r>
              <a:rPr lang="en-GB" b="1" dirty="0">
                <a:latin typeface="+mj-lt"/>
                <a:ea typeface="Times New Roman"/>
              </a:rPr>
              <a:t>Government support- </a:t>
            </a:r>
            <a:r>
              <a:rPr lang="en-GB" dirty="0">
                <a:latin typeface="+mj-lt"/>
                <a:ea typeface="Times New Roman"/>
              </a:rPr>
              <a:t>such as monetary grants or promotion used to inject money into new business ideas such as wind farms or solar panels</a:t>
            </a:r>
          </a:p>
          <a:p>
            <a:r>
              <a:rPr lang="en-GB" b="1" dirty="0">
                <a:latin typeface="+mj-lt"/>
                <a:ea typeface="Times New Roman"/>
              </a:rPr>
              <a:t>European Union </a:t>
            </a:r>
            <a:r>
              <a:rPr lang="en-GB" dirty="0">
                <a:latin typeface="+mj-lt"/>
                <a:ea typeface="Times New Roman"/>
              </a:rPr>
              <a:t>– a trading community. UK voted to leave the EU in June 2016 &amp; the affect of this is yet to be assessed.</a:t>
            </a:r>
          </a:p>
          <a:p>
            <a:r>
              <a:rPr lang="en-GB" b="1" dirty="0">
                <a:latin typeface="+mj-lt"/>
              </a:rPr>
              <a:t>Domestic</a:t>
            </a:r>
            <a:r>
              <a:rPr lang="en-GB" dirty="0">
                <a:latin typeface="+mj-lt"/>
              </a:rPr>
              <a:t> political issues (e.g. changes in spending and plans for UK growth)</a:t>
            </a:r>
            <a:endParaRPr lang="en-GB" dirty="0">
              <a:latin typeface="+mj-lt"/>
              <a:ea typeface="Times New Roman"/>
            </a:endParaRPr>
          </a:p>
          <a:p>
            <a:r>
              <a:rPr lang="en-GB" b="1" dirty="0">
                <a:latin typeface="+mj-lt"/>
              </a:rPr>
              <a:t>International</a:t>
            </a:r>
            <a:r>
              <a:rPr lang="en-GB" dirty="0">
                <a:latin typeface="+mj-lt"/>
              </a:rPr>
              <a:t> political issues, within the EU and worldwide and their effects (e.g. military conflicts around the world – that can affect the supply of petrol and other resources). Covid 19 Pandemic?</a:t>
            </a:r>
          </a:p>
          <a:p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21782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980728"/>
            <a:ext cx="8229600" cy="648072"/>
          </a:xfrm>
        </p:spPr>
        <p:txBody>
          <a:bodyPr>
            <a:normAutofit/>
          </a:bodyPr>
          <a:lstStyle/>
          <a:p>
            <a:r>
              <a:rPr lang="en-GB" sz="4000" b="1" dirty="0">
                <a:ea typeface="Times New Roman"/>
              </a:rPr>
              <a:t>Economic examples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2492896"/>
            <a:ext cx="7560840" cy="4104456"/>
          </a:xfrm>
        </p:spPr>
        <p:txBody>
          <a:bodyPr>
            <a:normAutofit/>
          </a:bodyPr>
          <a:lstStyle/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en-GB" b="1" dirty="0">
                <a:ea typeface="Times New Roman"/>
              </a:rPr>
              <a:t>Fiscal</a:t>
            </a:r>
            <a:r>
              <a:rPr lang="en-GB" dirty="0">
                <a:ea typeface="Times New Roman"/>
              </a:rPr>
              <a:t> (taxation) policy affects every business. It is government controlled &amp; dictates levels of tax based on cost of borrowing.</a:t>
            </a: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en-GB" b="1" dirty="0">
                <a:ea typeface="Times New Roman"/>
              </a:rPr>
              <a:t>Monetary</a:t>
            </a:r>
            <a:r>
              <a:rPr lang="en-GB" dirty="0">
                <a:ea typeface="Times New Roman"/>
              </a:rPr>
              <a:t> policy affects everyone as it relates to the value of currency &amp; interest rates</a:t>
            </a: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en-GB" b="1" dirty="0">
                <a:ea typeface="Times New Roman"/>
              </a:rPr>
              <a:t>Economic growth </a:t>
            </a:r>
            <a:r>
              <a:rPr lang="en-GB" dirty="0">
                <a:ea typeface="Times New Roman"/>
              </a:rPr>
              <a:t>– the government is striving to grow the UK economy</a:t>
            </a: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en-GB" b="1" dirty="0">
                <a:ea typeface="Times New Roman"/>
              </a:rPr>
              <a:t>Exchange rates </a:t>
            </a:r>
            <a:r>
              <a:rPr lang="en-GB" dirty="0">
                <a:ea typeface="Times New Roman"/>
              </a:rPr>
              <a:t>are influenced by many factors such as unemployment, inflation &amp; activity on stock exchange.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1226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980728"/>
            <a:ext cx="8229600" cy="720080"/>
          </a:xfrm>
        </p:spPr>
        <p:txBody>
          <a:bodyPr>
            <a:normAutofit/>
          </a:bodyPr>
          <a:lstStyle/>
          <a:p>
            <a:r>
              <a:rPr lang="en-GB" sz="3600" b="1" dirty="0"/>
              <a:t>Social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348880"/>
            <a:ext cx="8057728" cy="3960440"/>
          </a:xfrm>
        </p:spPr>
        <p:txBody>
          <a:bodyPr>
            <a:normAutofit/>
          </a:bodyPr>
          <a:lstStyle/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en-GB" b="1" dirty="0">
                <a:ea typeface="Times New Roman"/>
              </a:rPr>
              <a:t>Attitudes </a:t>
            </a:r>
            <a:r>
              <a:rPr lang="en-GB" dirty="0">
                <a:ea typeface="Times New Roman"/>
              </a:rPr>
              <a:t>to saving, spending and debt – money saved is used to boost the economy as it is borrowed by businesses &amp; householders.</a:t>
            </a:r>
          </a:p>
          <a:p>
            <a:pPr marL="342900" indent="-342900">
              <a:buFont typeface="Symbol"/>
              <a:buChar char=""/>
            </a:pPr>
            <a:r>
              <a:rPr lang="en-GB" b="1" dirty="0">
                <a:ea typeface="Times New Roman"/>
              </a:rPr>
              <a:t>A sense of social responsibility </a:t>
            </a:r>
            <a:r>
              <a:rPr lang="en-GB" dirty="0">
                <a:ea typeface="Times New Roman"/>
              </a:rPr>
              <a:t>influences spending habits e.g. rise of charity shops &amp; consumers being ethical aware.</a:t>
            </a: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en-GB" b="1" dirty="0">
                <a:ea typeface="Times New Roman"/>
              </a:rPr>
              <a:t>Change in demographic </a:t>
            </a:r>
            <a:r>
              <a:rPr lang="en-GB" dirty="0">
                <a:ea typeface="Times New Roman"/>
              </a:rPr>
              <a:t>trends in areas of UK (ageing population, levels of employment etc).</a:t>
            </a: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en-GB" b="1" dirty="0">
                <a:ea typeface="Times New Roman"/>
              </a:rPr>
              <a:t>Changes to consumers’ tastes/preferences </a:t>
            </a:r>
            <a:r>
              <a:rPr lang="en-GB" dirty="0">
                <a:ea typeface="Times New Roman"/>
              </a:rPr>
              <a:t>influence the nature of businesses e.g. fast food, increased travel.</a:t>
            </a:r>
          </a:p>
        </p:txBody>
      </p:sp>
    </p:spTree>
    <p:extLst>
      <p:ext uri="{BB962C8B-B14F-4D97-AF65-F5344CB8AC3E}">
        <p14:creationId xmlns:p14="http://schemas.microsoft.com/office/powerpoint/2010/main" val="4256066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642" y="908720"/>
            <a:ext cx="8229600" cy="780696"/>
          </a:xfrm>
        </p:spPr>
        <p:txBody>
          <a:bodyPr>
            <a:normAutofit/>
          </a:bodyPr>
          <a:lstStyle/>
          <a:p>
            <a:r>
              <a:rPr lang="en-GB" sz="3600" b="1" dirty="0"/>
              <a:t>Technological Change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2642" y="2060848"/>
            <a:ext cx="7718715" cy="4392488"/>
          </a:xfrm>
        </p:spPr>
        <p:txBody>
          <a:bodyPr>
            <a:normAutofit/>
          </a:bodyPr>
          <a:lstStyle/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en-GB" dirty="0">
                <a:ea typeface="Times New Roman"/>
              </a:rPr>
              <a:t>Most people interact with automation at some point in the day when either buying travel tickets, setting alarm clocks, using timers, programming washing machines.</a:t>
            </a:r>
          </a:p>
          <a:p>
            <a:pPr marL="0" lvl="0" indent="0">
              <a:spcAft>
                <a:spcPts val="0"/>
              </a:spcAft>
              <a:buNone/>
            </a:pPr>
            <a:endParaRPr lang="en-GB" dirty="0"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en-GB" dirty="0">
                <a:ea typeface="Times New Roman"/>
              </a:rPr>
              <a:t>Technologically, improved </a:t>
            </a:r>
            <a:r>
              <a:rPr lang="en-GB" b="1" dirty="0">
                <a:ea typeface="Times New Roman"/>
              </a:rPr>
              <a:t>ICT and communications </a:t>
            </a:r>
            <a:r>
              <a:rPr lang="en-GB" dirty="0">
                <a:ea typeface="Times New Roman"/>
              </a:rPr>
              <a:t>are changing the way businesses operate; more people can work from home or remotely and Wi-Fi is provided wherever people are – on ships, in aeroplanes, restaurants, coffee shops &amp; open spaces.</a:t>
            </a:r>
          </a:p>
          <a:p>
            <a:pPr marL="0" lvl="0" indent="0">
              <a:spcAft>
                <a:spcPts val="0"/>
              </a:spcAft>
              <a:buNone/>
            </a:pPr>
            <a:endParaRPr lang="en-GB" sz="2800" dirty="0">
              <a:latin typeface="Times New Roman"/>
              <a:ea typeface="Times New Roman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32170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4639" y="980728"/>
            <a:ext cx="8229600" cy="564672"/>
          </a:xfrm>
        </p:spPr>
        <p:txBody>
          <a:bodyPr>
            <a:noAutofit/>
          </a:bodyPr>
          <a:lstStyle/>
          <a:p>
            <a:r>
              <a:rPr lang="en-GB" sz="3600" b="1" dirty="0"/>
              <a:t>Legal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4639" y="2204864"/>
            <a:ext cx="7874722" cy="39604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dirty="0"/>
              <a:t>Changes to the law can restrict business behaviour and increase costs but they can also create business opportunities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/>
              <a:t>Industry regulation </a:t>
            </a:r>
            <a:r>
              <a:rPr lang="en-GB" dirty="0"/>
              <a:t>– specific laws that apply to certain types of industry</a:t>
            </a:r>
          </a:p>
          <a:p>
            <a:pPr marL="0" indent="0">
              <a:buNone/>
            </a:pPr>
            <a:r>
              <a:rPr lang="en-GB" b="1" dirty="0"/>
              <a:t>Environmental laws </a:t>
            </a:r>
            <a:r>
              <a:rPr lang="en-GB" dirty="0"/>
              <a:t>– waste, carbon footprint, recycling, pollution</a:t>
            </a:r>
          </a:p>
          <a:p>
            <a:pPr marL="0" indent="0">
              <a:buNone/>
            </a:pPr>
            <a:r>
              <a:rPr lang="en-GB" b="1" dirty="0"/>
              <a:t>Health &amp; Safety </a:t>
            </a:r>
            <a:r>
              <a:rPr lang="en-GB" dirty="0"/>
              <a:t>legislation</a:t>
            </a:r>
          </a:p>
          <a:p>
            <a:pPr marL="0" indent="0">
              <a:buNone/>
            </a:pPr>
            <a:r>
              <a:rPr lang="en-GB" b="1" dirty="0"/>
              <a:t>Employment legislation - </a:t>
            </a:r>
            <a:r>
              <a:rPr lang="en-GB" dirty="0"/>
              <a:t>eg minimum/living wage, likely to increase costs</a:t>
            </a:r>
          </a:p>
          <a:p>
            <a:pPr marL="0" indent="0">
              <a:buNone/>
            </a:pPr>
            <a:r>
              <a:rPr lang="en-GB" b="1" dirty="0"/>
              <a:t>Compliance</a:t>
            </a:r>
            <a:r>
              <a:rPr lang="en-GB" dirty="0"/>
              <a:t> - Government requirements for accountability such as the Financial Services Act, the UK  Corporate Governance Code etc </a:t>
            </a:r>
          </a:p>
          <a:p>
            <a:pPr marL="0" indent="0">
              <a:buNone/>
            </a:pPr>
            <a:endParaRPr lang="en-GB" sz="2800" dirty="0"/>
          </a:p>
          <a:p>
            <a:endParaRPr lang="en-GB" sz="2800" dirty="0"/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8803959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836712"/>
            <a:ext cx="8229600" cy="864096"/>
          </a:xfrm>
        </p:spPr>
        <p:txBody>
          <a:bodyPr>
            <a:noAutofit/>
          </a:bodyPr>
          <a:lstStyle/>
          <a:p>
            <a:r>
              <a:rPr lang="en-GB" sz="3200" b="1" dirty="0">
                <a:latin typeface="+mn-lt"/>
                <a:ea typeface="Times New Roman"/>
              </a:rPr>
              <a:t>Environmental factors and ethical trends</a:t>
            </a:r>
            <a:endParaRPr lang="en-GB" sz="32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2276872"/>
            <a:ext cx="7986132" cy="4176464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prstClr val="black"/>
                </a:solidFill>
                <a:ea typeface="Times New Roman"/>
              </a:rPr>
              <a:t>Carbon emissions </a:t>
            </a:r>
            <a:r>
              <a:rPr lang="en-GB" dirty="0">
                <a:solidFill>
                  <a:prstClr val="black"/>
                </a:solidFill>
                <a:ea typeface="Times New Roman"/>
              </a:rPr>
              <a:t>- has an impact on business costs such as increased taxes on fuel.</a:t>
            </a:r>
            <a:r>
              <a:rPr lang="en-GB" dirty="0"/>
              <a:t> </a:t>
            </a:r>
            <a:endParaRPr lang="en-GB" dirty="0">
              <a:solidFill>
                <a:prstClr val="black"/>
              </a:solidFill>
              <a:ea typeface="Times New Roman"/>
            </a:endParaRPr>
          </a:p>
          <a:p>
            <a:r>
              <a:rPr lang="en-GB" b="1" dirty="0">
                <a:solidFill>
                  <a:prstClr val="black"/>
                </a:solidFill>
                <a:ea typeface="Times New Roman"/>
              </a:rPr>
              <a:t>Waste</a:t>
            </a:r>
            <a:r>
              <a:rPr lang="en-GB" dirty="0">
                <a:solidFill>
                  <a:prstClr val="black"/>
                </a:solidFill>
                <a:ea typeface="Times New Roman"/>
              </a:rPr>
              <a:t> – household rubbish must be separated before collection, landfill sites are regulated, as is the disposal of water &amp; sewage, government has imposed a charge on plastic carrier bags.</a:t>
            </a:r>
          </a:p>
          <a:p>
            <a:r>
              <a:rPr lang="en-GB" b="1" dirty="0">
                <a:solidFill>
                  <a:prstClr val="black"/>
                </a:solidFill>
                <a:ea typeface="Times New Roman"/>
              </a:rPr>
              <a:t>Recycling</a:t>
            </a:r>
            <a:r>
              <a:rPr lang="en-GB" dirty="0">
                <a:solidFill>
                  <a:prstClr val="black"/>
                </a:solidFill>
                <a:ea typeface="Times New Roman"/>
              </a:rPr>
              <a:t> – many businesses now comply with green policies on recycling and disposal of waste materials</a:t>
            </a:r>
            <a:endParaRPr lang="en-GB" sz="2400" dirty="0">
              <a:solidFill>
                <a:prstClr val="black"/>
              </a:solidFill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557505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164" y="908720"/>
            <a:ext cx="8229600" cy="864096"/>
          </a:xfrm>
        </p:spPr>
        <p:txBody>
          <a:bodyPr>
            <a:noAutofit/>
          </a:bodyPr>
          <a:lstStyle/>
          <a:p>
            <a:r>
              <a:rPr lang="en-GB" sz="3200" b="1" dirty="0">
                <a:solidFill>
                  <a:schemeClr val="accent2">
                    <a:lumMod val="75000"/>
                  </a:schemeClr>
                </a:solidFill>
                <a:latin typeface="+mn-lt"/>
                <a:ea typeface="Times New Roman"/>
              </a:rPr>
              <a:t>What does pestle look like for an airline?</a:t>
            </a:r>
            <a:endParaRPr lang="en-GB" sz="3200" b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6164" y="1988840"/>
            <a:ext cx="8050372" cy="4608512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prstClr val="black"/>
                </a:solidFill>
                <a:ea typeface="Times New Roman"/>
              </a:rPr>
              <a:t>Political – </a:t>
            </a:r>
            <a:r>
              <a:rPr lang="en-GB" dirty="0">
                <a:solidFill>
                  <a:prstClr val="black"/>
                </a:solidFill>
                <a:ea typeface="Times New Roman"/>
              </a:rPr>
              <a:t>risk of terrorist attacks, additional security measures, grants for growth - new runway at LHR, extension to Terminal 3 etc. Relationship with other countries (Pandemic – air bridges and travel restrictions?)</a:t>
            </a:r>
          </a:p>
          <a:p>
            <a:r>
              <a:rPr lang="en-GB" b="1" dirty="0">
                <a:solidFill>
                  <a:prstClr val="black"/>
                </a:solidFill>
              </a:rPr>
              <a:t>Economic – Brexit and resulting change in value of £, </a:t>
            </a:r>
            <a:r>
              <a:rPr lang="en-GB" dirty="0">
                <a:solidFill>
                  <a:prstClr val="black"/>
                </a:solidFill>
              </a:rPr>
              <a:t>new environment tax, fuel prices rising, interest rates</a:t>
            </a:r>
          </a:p>
          <a:p>
            <a:r>
              <a:rPr lang="en-GB" b="1" dirty="0">
                <a:solidFill>
                  <a:prstClr val="black"/>
                </a:solidFill>
              </a:rPr>
              <a:t>Social –</a:t>
            </a:r>
            <a:r>
              <a:rPr lang="en-GB" dirty="0">
                <a:solidFill>
                  <a:prstClr val="black"/>
                </a:solidFill>
              </a:rPr>
              <a:t>Increase in holidays abroad, growth of budget airlines making travel popular and more destinations available, number of holidays, types of holidays</a:t>
            </a:r>
          </a:p>
          <a:p>
            <a:r>
              <a:rPr lang="en-GB" b="1" dirty="0">
                <a:solidFill>
                  <a:prstClr val="black"/>
                </a:solidFill>
              </a:rPr>
              <a:t>Technological – </a:t>
            </a:r>
            <a:r>
              <a:rPr lang="en-GB" dirty="0">
                <a:solidFill>
                  <a:prstClr val="black"/>
                </a:solidFill>
              </a:rPr>
              <a:t>can book tickets direct over the internet, security checks more technically advanced, mobile phone apps</a:t>
            </a:r>
          </a:p>
          <a:p>
            <a:r>
              <a:rPr lang="en-GB" b="1" dirty="0">
                <a:solidFill>
                  <a:prstClr val="black"/>
                </a:solidFill>
              </a:rPr>
              <a:t>Legal</a:t>
            </a:r>
            <a:r>
              <a:rPr lang="en-GB" dirty="0">
                <a:solidFill>
                  <a:schemeClr val="tx2"/>
                </a:solidFill>
              </a:rPr>
              <a:t> – </a:t>
            </a:r>
            <a:r>
              <a:rPr lang="en-GB" dirty="0"/>
              <a:t>extra checks at customs, immigration laws, minimum wage going up, industry regulation re customer rights etc</a:t>
            </a:r>
          </a:p>
          <a:p>
            <a:r>
              <a:rPr lang="en-GB" b="1" dirty="0"/>
              <a:t>Environmental </a:t>
            </a:r>
            <a:r>
              <a:rPr lang="en-GB" b="1" dirty="0">
                <a:solidFill>
                  <a:schemeClr val="tx2"/>
                </a:solidFill>
              </a:rPr>
              <a:t> – </a:t>
            </a:r>
            <a:r>
              <a:rPr lang="en-GB" dirty="0"/>
              <a:t>carbon emissions, pollution, waste, recycling</a:t>
            </a:r>
          </a:p>
        </p:txBody>
      </p:sp>
    </p:spTree>
    <p:extLst>
      <p:ext uri="{BB962C8B-B14F-4D97-AF65-F5344CB8AC3E}">
        <p14:creationId xmlns:p14="http://schemas.microsoft.com/office/powerpoint/2010/main" val="31194764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4E94B7D4B06CB4A8783235BC6AD7060" ma:contentTypeVersion="16" ma:contentTypeDescription="Create a new document." ma:contentTypeScope="" ma:versionID="1da730a9e4b1f9daf51c58d177407ab2">
  <xsd:schema xmlns:xsd="http://www.w3.org/2001/XMLSchema" xmlns:xs="http://www.w3.org/2001/XMLSchema" xmlns:p="http://schemas.microsoft.com/office/2006/metadata/properties" xmlns:ns2="332b4832-fe63-48a7-8b93-807f3b6e9f20" xmlns:ns3="5064729a-6e59-49a6-8c0d-c64baa7a262e" targetNamespace="http://schemas.microsoft.com/office/2006/metadata/properties" ma:root="true" ma:fieldsID="138e13525185562c384540b92e153c01" ns2:_="" ns3:_="">
    <xsd:import namespace="332b4832-fe63-48a7-8b93-807f3b6e9f20"/>
    <xsd:import namespace="5064729a-6e59-49a6-8c0d-c64baa7a262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lcf76f155ced4ddcb4097134ff3c332f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2b4832-fe63-48a7-8b93-807f3b6e9f2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Length (seconds)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4c9dc24d-f3fe-46e4-aaea-1685f95ea34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64729a-6e59-49a6-8c0d-c64baa7a262e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0e1143d9-25ad-4d5f-a7da-f44e5b2c074b}" ma:internalName="TaxCatchAll" ma:showField="CatchAllData" ma:web="5064729a-6e59-49a6-8c0d-c64baa7a262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32b4832-fe63-48a7-8b93-807f3b6e9f20">
      <Terms xmlns="http://schemas.microsoft.com/office/infopath/2007/PartnerControls"/>
    </lcf76f155ced4ddcb4097134ff3c332f>
    <TaxCatchAll xmlns="5064729a-6e59-49a6-8c0d-c64baa7a262e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350F6D3-5918-4B1E-9708-4A6AB9093B8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32b4832-fe63-48a7-8b93-807f3b6e9f20"/>
    <ds:schemaRef ds:uri="5064729a-6e59-49a6-8c0d-c64baa7a262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C2F1C6D-ACA5-4862-88DE-8EEB81013908}">
  <ds:schemaRefs>
    <ds:schemaRef ds:uri="http://schemas.microsoft.com/sharepoint/v3"/>
    <ds:schemaRef ds:uri="http://schemas.openxmlformats.org/package/2006/metadata/core-properties"/>
    <ds:schemaRef ds:uri="http://schemas.microsoft.com/office/2006/metadata/properties"/>
    <ds:schemaRef ds:uri="http://purl.org/dc/terms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purl.org/dc/elements/1.1/"/>
    <ds:schemaRef ds:uri="332b4832-fe63-48a7-8b93-807f3b6e9f20"/>
    <ds:schemaRef ds:uri="5064729a-6e59-49a6-8c0d-c64baa7a262e"/>
  </ds:schemaRefs>
</ds:datastoreItem>
</file>

<file path=customXml/itemProps3.xml><?xml version="1.0" encoding="utf-8"?>
<ds:datastoreItem xmlns:ds="http://schemas.openxmlformats.org/officeDocument/2006/customXml" ds:itemID="{E336375C-AA19-4964-99E0-319A04981AE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651</TotalTime>
  <Words>926</Words>
  <Application>Microsoft Office PowerPoint</Application>
  <PresentationFormat>On-screen Show (4:3)</PresentationFormat>
  <Paragraphs>75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Calibri</vt:lpstr>
      <vt:lpstr>Symbol</vt:lpstr>
      <vt:lpstr>Times New Roman</vt:lpstr>
      <vt:lpstr>Tw Cen MT</vt:lpstr>
      <vt:lpstr>Wingdings 3</vt:lpstr>
      <vt:lpstr>Integral</vt:lpstr>
      <vt:lpstr>  P4,P5 &amp; M3</vt:lpstr>
      <vt:lpstr>External Environment</vt:lpstr>
      <vt:lpstr>Political examples</vt:lpstr>
      <vt:lpstr>Economic examples</vt:lpstr>
      <vt:lpstr>Social</vt:lpstr>
      <vt:lpstr>Technological Change</vt:lpstr>
      <vt:lpstr>Legal</vt:lpstr>
      <vt:lpstr>Environmental factors and ethical trends</vt:lpstr>
      <vt:lpstr>What does pestle look like for an airline?</vt:lpstr>
      <vt:lpstr>P4,P5 AND M3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Private Sector Organisations</dc:title>
  <dc:creator>Beverley A Whitlock</dc:creator>
  <cp:lastModifiedBy>Seonaid Botfield</cp:lastModifiedBy>
  <cp:revision>78</cp:revision>
  <cp:lastPrinted>2012-07-03T11:53:15Z</cp:lastPrinted>
  <dcterms:created xsi:type="dcterms:W3CDTF">2011-11-11T10:46:54Z</dcterms:created>
  <dcterms:modified xsi:type="dcterms:W3CDTF">2023-06-19T13:30:15Z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0x01010014E94B7D4B06CB4A8783235BC6AD7060</vt:lpwstr>
  </property>
  <property fmtid="{D5CDD505-2E9C-101B-9397-08002B2CF9AE}" pid="3" name="Order">
    <vt:r8>1375700</vt:r8>
  </property>
  <property fmtid="{D5CDD505-2E9C-101B-9397-08002B2CF9AE}" pid="4" name="MediaServiceImageTags">
    <vt:lpwstr/>
  </property>
</Properties>
</file>