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9" r:id="rId7"/>
    <p:sldId id="261" r:id="rId8"/>
    <p:sldId id="262" r:id="rId9"/>
    <p:sldId id="263" r:id="rId10"/>
    <p:sldId id="265" r:id="rId11"/>
    <p:sldId id="264" r:id="rId12"/>
    <p:sldId id="266" r:id="rId13"/>
    <p:sldId id="26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106F6-2152-4CAD-84A2-C4593E6E29EF}" v="2" dt="2023-06-19T08:26:43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315" autoAdjust="0"/>
  </p:normalViewPr>
  <p:slideViewPr>
    <p:cSldViewPr>
      <p:cViewPr varScale="1">
        <p:scale>
          <a:sx n="88" d="100"/>
          <a:sy n="88" d="100"/>
        </p:scale>
        <p:origin x="885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83E106F6-2152-4CAD-84A2-C4593E6E29EF}"/>
    <pc:docChg chg="undo custSel addSld delSld modSld">
      <pc:chgData name="Seonaid Botfield" userId="3dba0766-4fd7-460c-a280-f9f72ed646a6" providerId="ADAL" clId="{83E106F6-2152-4CAD-84A2-C4593E6E29EF}" dt="2023-06-19T13:30:06.922" v="416" actId="20577"/>
      <pc:docMkLst>
        <pc:docMk/>
      </pc:docMkLst>
      <pc:sldChg chg="modSp mod">
        <pc:chgData name="Seonaid Botfield" userId="3dba0766-4fd7-460c-a280-f9f72ed646a6" providerId="ADAL" clId="{83E106F6-2152-4CAD-84A2-C4593E6E29EF}" dt="2023-06-19T13:23:26.545" v="322" actId="404"/>
        <pc:sldMkLst>
          <pc:docMk/>
          <pc:sldMk cId="1391864736" sldId="256"/>
        </pc:sldMkLst>
        <pc:spChg chg="mod">
          <ac:chgData name="Seonaid Botfield" userId="3dba0766-4fd7-460c-a280-f9f72ed646a6" providerId="ADAL" clId="{83E106F6-2152-4CAD-84A2-C4593E6E29EF}" dt="2023-06-19T13:23:26.545" v="322" actId="404"/>
          <ac:spMkLst>
            <pc:docMk/>
            <pc:sldMk cId="1391864736" sldId="256"/>
            <ac:spMk id="4" creationId="{00000000-0000-0000-0000-000000000000}"/>
          </ac:spMkLst>
        </pc:spChg>
      </pc:sldChg>
      <pc:sldChg chg="modSp mod">
        <pc:chgData name="Seonaid Botfield" userId="3dba0766-4fd7-460c-a280-f9f72ed646a6" providerId="ADAL" clId="{83E106F6-2152-4CAD-84A2-C4593E6E29EF}" dt="2023-06-19T08:05:28.094" v="137" actId="20577"/>
        <pc:sldMkLst>
          <pc:docMk/>
          <pc:sldMk cId="3119476436" sldId="266"/>
        </pc:sldMkLst>
        <pc:spChg chg="mod">
          <ac:chgData name="Seonaid Botfield" userId="3dba0766-4fd7-460c-a280-f9f72ed646a6" providerId="ADAL" clId="{83E106F6-2152-4CAD-84A2-C4593E6E29EF}" dt="2023-06-19T08:05:28.094" v="137" actId="20577"/>
          <ac:spMkLst>
            <pc:docMk/>
            <pc:sldMk cId="3119476436" sldId="266"/>
            <ac:spMk id="3" creationId="{00000000-0000-0000-0000-000000000000}"/>
          </ac:spMkLst>
        </pc:spChg>
      </pc:sldChg>
      <pc:sldChg chg="addSp delSp modSp mod modClrScheme chgLayout">
        <pc:chgData name="Seonaid Botfield" userId="3dba0766-4fd7-460c-a280-f9f72ed646a6" providerId="ADAL" clId="{83E106F6-2152-4CAD-84A2-C4593E6E29EF}" dt="2023-06-19T13:30:06.922" v="416" actId="20577"/>
        <pc:sldMkLst>
          <pc:docMk/>
          <pc:sldMk cId="3822710762" sldId="268"/>
        </pc:sldMkLst>
        <pc:spChg chg="mod ord">
          <ac:chgData name="Seonaid Botfield" userId="3dba0766-4fd7-460c-a280-f9f72ed646a6" providerId="ADAL" clId="{83E106F6-2152-4CAD-84A2-C4593E6E29EF}" dt="2023-06-19T08:10:10.608" v="246" actId="700"/>
          <ac:spMkLst>
            <pc:docMk/>
            <pc:sldMk cId="3822710762" sldId="268"/>
            <ac:spMk id="2" creationId="{00000000-0000-0000-0000-000000000000}"/>
          </ac:spMkLst>
        </pc:spChg>
        <pc:spChg chg="mod ord">
          <ac:chgData name="Seonaid Botfield" userId="3dba0766-4fd7-460c-a280-f9f72ed646a6" providerId="ADAL" clId="{83E106F6-2152-4CAD-84A2-C4593E6E29EF}" dt="2023-06-19T13:30:06.922" v="416" actId="20577"/>
          <ac:spMkLst>
            <pc:docMk/>
            <pc:sldMk cId="3822710762" sldId="268"/>
            <ac:spMk id="3" creationId="{00000000-0000-0000-0000-000000000000}"/>
          </ac:spMkLst>
        </pc:spChg>
        <pc:spChg chg="add del mod ord">
          <ac:chgData name="Seonaid Botfield" userId="3dba0766-4fd7-460c-a280-f9f72ed646a6" providerId="ADAL" clId="{83E106F6-2152-4CAD-84A2-C4593E6E29EF}" dt="2023-06-19T08:10:18.935" v="249" actId="478"/>
          <ac:spMkLst>
            <pc:docMk/>
            <pc:sldMk cId="3822710762" sldId="268"/>
            <ac:spMk id="4" creationId="{4BBD582D-7803-294C-1C79-4ADBDB742FD3}"/>
          </ac:spMkLst>
        </pc:spChg>
      </pc:sldChg>
      <pc:sldChg chg="add del">
        <pc:chgData name="Seonaid Botfield" userId="3dba0766-4fd7-460c-a280-f9f72ed646a6" providerId="ADAL" clId="{83E106F6-2152-4CAD-84A2-C4593E6E29EF}" dt="2023-06-19T08:18:32.060" v="256" actId="47"/>
        <pc:sldMkLst>
          <pc:docMk/>
          <pc:sldMk cId="4054513237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5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table on p37 of Pearson student book 1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200" dirty="0">
                <a:ea typeface="Calibri"/>
              </a:rPr>
              <a:t>Certain legislation must be complied with in business: </a:t>
            </a:r>
          </a:p>
          <a:p>
            <a:r>
              <a:rPr lang="en-GB" sz="1200" dirty="0">
                <a:ea typeface="Calibri"/>
              </a:rPr>
              <a:t>Partnership Act 1890,</a:t>
            </a:r>
          </a:p>
          <a:p>
            <a:r>
              <a:rPr lang="en-GB" sz="1200" dirty="0">
                <a:ea typeface="Calibri"/>
              </a:rPr>
              <a:t>Companies Act 2006, </a:t>
            </a:r>
          </a:p>
          <a:p>
            <a:r>
              <a:rPr lang="en-GB" sz="1200" dirty="0">
                <a:ea typeface="Calibri"/>
              </a:rPr>
              <a:t>Charities Act 2011, </a:t>
            </a:r>
          </a:p>
          <a:p>
            <a:r>
              <a:rPr lang="en-GB" sz="1200" dirty="0">
                <a:ea typeface="Calibri"/>
              </a:rPr>
              <a:t>Competition Act 1998, </a:t>
            </a:r>
          </a:p>
          <a:p>
            <a:r>
              <a:rPr lang="en-GB" sz="1200" dirty="0">
                <a:ea typeface="Calibri"/>
              </a:rPr>
              <a:t>UK Corporate Governance Code, </a:t>
            </a:r>
          </a:p>
          <a:p>
            <a:r>
              <a:rPr lang="en-GB" sz="1200" dirty="0">
                <a:ea typeface="Calibri"/>
              </a:rPr>
              <a:t>Financial services regulation,</a:t>
            </a:r>
          </a:p>
          <a:p>
            <a:r>
              <a:rPr lang="en-GB" sz="1200" dirty="0">
                <a:ea typeface="Calibri"/>
              </a:rPr>
              <a:t>Industry regulators, </a:t>
            </a:r>
          </a:p>
          <a:p>
            <a:r>
              <a:rPr lang="en-GB" sz="1200" dirty="0">
                <a:ea typeface="Calibri"/>
              </a:rPr>
              <a:t>Government departments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467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1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07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58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0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33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23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46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27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50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2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33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4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54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588224" y="4653136"/>
            <a:ext cx="2448272" cy="1872208"/>
          </a:xfrm>
        </p:spPr>
        <p:txBody>
          <a:bodyPr>
            <a:noAutofit/>
          </a:bodyPr>
          <a:lstStyle/>
          <a:p>
            <a:pPr algn="ctr"/>
            <a:br>
              <a:rPr lang="en-GB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3200" b="0" dirty="0">
                <a:solidFill>
                  <a:schemeClr val="tx1"/>
                </a:solidFill>
              </a:rPr>
              <a:t>P4,P5 &amp; M3</a:t>
            </a: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47664" y="4637989"/>
            <a:ext cx="454265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the external environment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36E3E3-2746-3545-BEC3-E1638ED24232}"/>
              </a:ext>
            </a:extLst>
          </p:cNvPr>
          <p:cNvSpPr txBox="1">
            <a:spLocks/>
          </p:cNvSpPr>
          <p:nvPr/>
        </p:nvSpPr>
        <p:spPr>
          <a:xfrm>
            <a:off x="467545" y="1628800"/>
            <a:ext cx="5544616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bg1"/>
                </a:solidFill>
                <a:ea typeface="Times New Roman"/>
              </a:rPr>
              <a:t>All businesses are affected by things in the outside world that are beyond their control</a:t>
            </a:r>
          </a:p>
          <a:p>
            <a:endParaRPr lang="en-GB" sz="2400" dirty="0">
              <a:solidFill>
                <a:schemeClr val="bg1"/>
              </a:solidFill>
              <a:ea typeface="Times New Roman"/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A successful business will consider the possible issues that might affect them and plan how to respond to these things</a:t>
            </a: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chemeClr val="tx1"/>
                </a:solidFill>
                <a:latin typeface="+mn-lt"/>
                <a:ea typeface="Times New Roman"/>
              </a:rPr>
              <a:t>P4,P5 AND M3</a:t>
            </a:r>
            <a:endParaRPr lang="en-GB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2204864"/>
            <a:ext cx="7704856" cy="410449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>
                <a:solidFill>
                  <a:prstClr val="black"/>
                </a:solidFill>
                <a:ea typeface="Times New Roman"/>
              </a:rPr>
              <a:t>Briefly explain that all businesses are affected by things in the outside world that are beyond their control but a </a:t>
            </a:r>
            <a:r>
              <a:rPr lang="en-GB" sz="2400" dirty="0">
                <a:solidFill>
                  <a:prstClr val="black"/>
                </a:solidFill>
              </a:rPr>
              <a:t> successful business will consider the possible issues that might affect them and plan how to respond to these things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b="1" dirty="0">
                <a:solidFill>
                  <a:prstClr val="black"/>
                </a:solidFill>
              </a:rPr>
              <a:t>For each of the PESTLE subheading you need to: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the subheadings looks at in general (a sentence or two). e.g. Economic factors look at….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(P4 and P5)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factors that come under that subheading </a:t>
            </a:r>
            <a:r>
              <a:rPr lang="en-GB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For economic, interest rates, inflation, exchange rates.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each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 in general </a:t>
            </a:r>
            <a:r>
              <a:rPr lang="en-GB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interest rates are….</a:t>
            </a:r>
            <a:r>
              <a:rPr lang="en-GB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(P5).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impact of each of the </a:t>
            </a: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factors on your chosen airline. </a:t>
            </a:r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(P4 and M3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your airline HAS responded to the </a:t>
            </a:r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external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factors. 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(M3)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a typeface="Times New Roman"/>
              </a:rPr>
              <a:t>Do your own research!</a:t>
            </a: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prstClr val="black"/>
              </a:solidFill>
              <a:ea typeface="Times New Roman"/>
            </a:endParaRPr>
          </a:p>
          <a:p>
            <a:pPr marL="0" indent="0">
              <a:buNone/>
            </a:pPr>
            <a:endParaRPr lang="en-GB" sz="2400" dirty="0">
              <a:solidFill>
                <a:prstClr val="black"/>
              </a:solidFill>
              <a:ea typeface="Times New Roman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2271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10985"/>
            <a:ext cx="8229600" cy="996720"/>
          </a:xfrm>
        </p:spPr>
        <p:txBody>
          <a:bodyPr>
            <a:normAutofit/>
          </a:bodyPr>
          <a:lstStyle/>
          <a:p>
            <a:r>
              <a:rPr lang="en-GB" sz="4000" b="1" dirty="0"/>
              <a:t>External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3068960"/>
            <a:ext cx="3456384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Businesses look at a range of external factors to plan or anticipate what issues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outside their control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might impact on their organisation.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060848"/>
            <a:ext cx="3779912" cy="446449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Factors that they might consider are</a:t>
            </a:r>
            <a:endParaRPr lang="en-GB" sz="2400" b="1" dirty="0"/>
          </a:p>
          <a:p>
            <a:r>
              <a:rPr lang="en-GB" sz="2400" b="1" dirty="0"/>
              <a:t>P</a:t>
            </a:r>
            <a:r>
              <a:rPr lang="en-GB" sz="2400" dirty="0"/>
              <a:t>olitical</a:t>
            </a:r>
            <a:endParaRPr lang="en-GB" sz="2400" b="1" dirty="0"/>
          </a:p>
          <a:p>
            <a:r>
              <a:rPr lang="en-GB" sz="2400" b="1" dirty="0"/>
              <a:t>E</a:t>
            </a:r>
            <a:r>
              <a:rPr lang="en-GB" sz="2400" dirty="0"/>
              <a:t>conomic</a:t>
            </a:r>
          </a:p>
          <a:p>
            <a:r>
              <a:rPr lang="en-GB" sz="2400" b="1" dirty="0"/>
              <a:t>S</a:t>
            </a:r>
            <a:r>
              <a:rPr lang="en-GB" sz="2400" dirty="0"/>
              <a:t>ocial</a:t>
            </a:r>
          </a:p>
          <a:p>
            <a:r>
              <a:rPr lang="en-GB" sz="2400" b="1" dirty="0"/>
              <a:t>T</a:t>
            </a:r>
            <a:r>
              <a:rPr lang="en-GB" sz="2400" dirty="0"/>
              <a:t>echnological</a:t>
            </a:r>
          </a:p>
          <a:p>
            <a:r>
              <a:rPr lang="en-GB" sz="2400" b="1" dirty="0"/>
              <a:t>L</a:t>
            </a:r>
            <a:r>
              <a:rPr lang="en-GB" sz="2400" dirty="0"/>
              <a:t>egal</a:t>
            </a:r>
          </a:p>
          <a:p>
            <a:r>
              <a:rPr lang="en-GB" sz="2400" b="1" dirty="0"/>
              <a:t>E</a:t>
            </a:r>
            <a:r>
              <a:rPr lang="en-GB" sz="2400" dirty="0"/>
              <a:t>nvironmental</a:t>
            </a:r>
          </a:p>
        </p:txBody>
      </p:sp>
    </p:spTree>
    <p:extLst>
      <p:ext uri="{BB962C8B-B14F-4D97-AF65-F5344CB8AC3E}">
        <p14:creationId xmlns:p14="http://schemas.microsoft.com/office/powerpoint/2010/main" val="299944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256" y="908720"/>
            <a:ext cx="8229600" cy="648072"/>
          </a:xfrm>
        </p:spPr>
        <p:txBody>
          <a:bodyPr>
            <a:normAutofit/>
          </a:bodyPr>
          <a:lstStyle/>
          <a:p>
            <a:r>
              <a:rPr lang="en-GB" sz="3600" b="1" dirty="0">
                <a:ea typeface="Times New Roman"/>
              </a:rPr>
              <a:t>Political examples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57" y="2132856"/>
            <a:ext cx="7582152" cy="4104456"/>
          </a:xfrm>
        </p:spPr>
        <p:txBody>
          <a:bodyPr>
            <a:normAutofit/>
          </a:bodyPr>
          <a:lstStyle/>
          <a:p>
            <a:r>
              <a:rPr lang="en-GB" b="1" dirty="0">
                <a:latin typeface="+mj-lt"/>
                <a:ea typeface="Times New Roman"/>
              </a:rPr>
              <a:t>Government support- </a:t>
            </a:r>
            <a:r>
              <a:rPr lang="en-GB" dirty="0">
                <a:latin typeface="+mj-lt"/>
                <a:ea typeface="Times New Roman"/>
              </a:rPr>
              <a:t>such as monetary grants or promotion used to inject money into new business ideas such as wind farms or solar panels</a:t>
            </a:r>
          </a:p>
          <a:p>
            <a:r>
              <a:rPr lang="en-GB" b="1" dirty="0">
                <a:latin typeface="+mj-lt"/>
                <a:ea typeface="Times New Roman"/>
              </a:rPr>
              <a:t>European Union </a:t>
            </a:r>
            <a:r>
              <a:rPr lang="en-GB" dirty="0">
                <a:latin typeface="+mj-lt"/>
                <a:ea typeface="Times New Roman"/>
              </a:rPr>
              <a:t>– a trading community. UK voted to leave the EU in June 2016 &amp; the affect of this is yet to be assessed.</a:t>
            </a:r>
          </a:p>
          <a:p>
            <a:r>
              <a:rPr lang="en-GB" b="1" dirty="0">
                <a:latin typeface="+mj-lt"/>
              </a:rPr>
              <a:t>Domestic</a:t>
            </a:r>
            <a:r>
              <a:rPr lang="en-GB" dirty="0">
                <a:latin typeface="+mj-lt"/>
              </a:rPr>
              <a:t> political issues (e.g. changes in spending and plans for UK growth)</a:t>
            </a:r>
            <a:endParaRPr lang="en-GB" dirty="0">
              <a:latin typeface="+mj-lt"/>
              <a:ea typeface="Times New Roman"/>
            </a:endParaRPr>
          </a:p>
          <a:p>
            <a:r>
              <a:rPr lang="en-GB" b="1" dirty="0">
                <a:latin typeface="+mj-lt"/>
              </a:rPr>
              <a:t>International</a:t>
            </a:r>
            <a:r>
              <a:rPr lang="en-GB" dirty="0">
                <a:latin typeface="+mj-lt"/>
              </a:rPr>
              <a:t> political issues, within the EU and worldwide and their effects (e.g. military conflicts around the world – that can affect the supply of petrol and other resources). Covid 19 Pandemic?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178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648072"/>
          </a:xfrm>
        </p:spPr>
        <p:txBody>
          <a:bodyPr>
            <a:normAutofit/>
          </a:bodyPr>
          <a:lstStyle/>
          <a:p>
            <a:r>
              <a:rPr lang="en-GB" sz="4000" b="1" dirty="0">
                <a:ea typeface="Times New Roman"/>
              </a:rPr>
              <a:t>Economic examples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92896"/>
            <a:ext cx="7560840" cy="4104456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Fiscal</a:t>
            </a:r>
            <a:r>
              <a:rPr lang="en-GB" dirty="0">
                <a:ea typeface="Times New Roman"/>
              </a:rPr>
              <a:t> (taxation) policy affects every business. It is government controlled &amp; dictates levels of tax based on cost of borrowing.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Monetary</a:t>
            </a:r>
            <a:r>
              <a:rPr lang="en-GB" dirty="0">
                <a:ea typeface="Times New Roman"/>
              </a:rPr>
              <a:t> policy affects everyone as it relates to the value of currency &amp; interest rates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Economic growth </a:t>
            </a:r>
            <a:r>
              <a:rPr lang="en-GB" dirty="0">
                <a:ea typeface="Times New Roman"/>
              </a:rPr>
              <a:t>– the government is striving to grow the UK economy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Exchange rates </a:t>
            </a:r>
            <a:r>
              <a:rPr lang="en-GB" dirty="0">
                <a:ea typeface="Times New Roman"/>
              </a:rPr>
              <a:t>are influenced by many factors such as unemployment, inflation &amp; activity on stock exchange.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22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b="1" dirty="0"/>
              <a:t>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48880"/>
            <a:ext cx="8057728" cy="396044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Attitudes </a:t>
            </a:r>
            <a:r>
              <a:rPr lang="en-GB" dirty="0">
                <a:ea typeface="Times New Roman"/>
              </a:rPr>
              <a:t>to saving, spending and debt – money saved is used to boost the economy as it is borrowed by businesses &amp; householders.</a:t>
            </a:r>
          </a:p>
          <a:p>
            <a:pPr marL="342900" indent="-342900">
              <a:buFont typeface="Symbol"/>
              <a:buChar char=""/>
            </a:pPr>
            <a:r>
              <a:rPr lang="en-GB" b="1" dirty="0">
                <a:ea typeface="Times New Roman"/>
              </a:rPr>
              <a:t>A sense of social responsibility </a:t>
            </a:r>
            <a:r>
              <a:rPr lang="en-GB" dirty="0">
                <a:ea typeface="Times New Roman"/>
              </a:rPr>
              <a:t>influences spending habits e.g. rise of charity shops &amp; consumers being ethical aware.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Change in demographic </a:t>
            </a:r>
            <a:r>
              <a:rPr lang="en-GB" dirty="0">
                <a:ea typeface="Times New Roman"/>
              </a:rPr>
              <a:t>trends in areas of UK (ageing population, levels of employment etc).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b="1" dirty="0">
                <a:ea typeface="Times New Roman"/>
              </a:rPr>
              <a:t>Changes to consumers’ tastes/preferences </a:t>
            </a:r>
            <a:r>
              <a:rPr lang="en-GB" dirty="0">
                <a:ea typeface="Times New Roman"/>
              </a:rPr>
              <a:t>influence the nature of businesses e.g. fast food, increased travel.</a:t>
            </a:r>
          </a:p>
        </p:txBody>
      </p:sp>
    </p:spTree>
    <p:extLst>
      <p:ext uri="{BB962C8B-B14F-4D97-AF65-F5344CB8AC3E}">
        <p14:creationId xmlns:p14="http://schemas.microsoft.com/office/powerpoint/2010/main" val="425606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642" y="908720"/>
            <a:ext cx="8229600" cy="780696"/>
          </a:xfrm>
        </p:spPr>
        <p:txBody>
          <a:bodyPr>
            <a:normAutofit/>
          </a:bodyPr>
          <a:lstStyle/>
          <a:p>
            <a:r>
              <a:rPr lang="en-GB" sz="3600" b="1" dirty="0"/>
              <a:t>Technological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42" y="2060848"/>
            <a:ext cx="7718715" cy="4392488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dirty="0">
                <a:ea typeface="Times New Roman"/>
              </a:rPr>
              <a:t>Most people interact with automation at some point in the day when either buying travel tickets, setting alarm clocks, using timers, programming washing machines.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dirty="0"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n-GB" dirty="0">
                <a:ea typeface="Times New Roman"/>
              </a:rPr>
              <a:t>Technologically, improved </a:t>
            </a:r>
            <a:r>
              <a:rPr lang="en-GB" b="1" dirty="0">
                <a:ea typeface="Times New Roman"/>
              </a:rPr>
              <a:t>ICT and communications </a:t>
            </a:r>
            <a:r>
              <a:rPr lang="en-GB" dirty="0">
                <a:ea typeface="Times New Roman"/>
              </a:rPr>
              <a:t>are changing the way businesses operate; more people can work from home or remotely and Wi-Fi is provided wherever people are – on ships, in aeroplanes, restaurants, coffee shops &amp; open spaces.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21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39" y="980728"/>
            <a:ext cx="8229600" cy="564672"/>
          </a:xfrm>
        </p:spPr>
        <p:txBody>
          <a:bodyPr>
            <a:noAutofit/>
          </a:bodyPr>
          <a:lstStyle/>
          <a:p>
            <a:r>
              <a:rPr lang="en-GB" sz="3600" b="1" dirty="0"/>
              <a:t>Legal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39" y="2204864"/>
            <a:ext cx="7874722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Changes to the law can restrict business behaviour and increase costs but they can also create business opportunities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Industry regulation </a:t>
            </a:r>
            <a:r>
              <a:rPr lang="en-GB" dirty="0"/>
              <a:t>– specific laws that apply to certain types of industry</a:t>
            </a:r>
          </a:p>
          <a:p>
            <a:pPr marL="0" indent="0">
              <a:buNone/>
            </a:pPr>
            <a:r>
              <a:rPr lang="en-GB" b="1" dirty="0"/>
              <a:t>Environmental laws </a:t>
            </a:r>
            <a:r>
              <a:rPr lang="en-GB" dirty="0"/>
              <a:t>– waste, carbon footprint, recycling, pollution</a:t>
            </a:r>
          </a:p>
          <a:p>
            <a:pPr marL="0" indent="0">
              <a:buNone/>
            </a:pPr>
            <a:r>
              <a:rPr lang="en-GB" b="1" dirty="0"/>
              <a:t>Health &amp; Safety </a:t>
            </a:r>
            <a:r>
              <a:rPr lang="en-GB" dirty="0"/>
              <a:t>legislation</a:t>
            </a:r>
          </a:p>
          <a:p>
            <a:pPr marL="0" indent="0">
              <a:buNone/>
            </a:pPr>
            <a:r>
              <a:rPr lang="en-GB" b="1" dirty="0"/>
              <a:t>Employment legislation - </a:t>
            </a:r>
            <a:r>
              <a:rPr lang="en-GB" dirty="0"/>
              <a:t>eg minimum/living wage, likely to increase costs</a:t>
            </a:r>
          </a:p>
          <a:p>
            <a:pPr marL="0" indent="0">
              <a:buNone/>
            </a:pPr>
            <a:r>
              <a:rPr lang="en-GB" b="1" dirty="0"/>
              <a:t>Compliance</a:t>
            </a:r>
            <a:r>
              <a:rPr lang="en-GB" dirty="0"/>
              <a:t> - Government requirements for accountability such as the Financial Services Act, the UK  Corporate Governance Code etc 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039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  <a:ea typeface="Times New Roman"/>
              </a:rPr>
              <a:t>Environmental factors and ethical trends</a:t>
            </a:r>
            <a:endParaRPr lang="en-GB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986132" cy="417646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Carbon emissions 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- has an impact on business costs such as increased taxes on fuel.</a:t>
            </a:r>
            <a:r>
              <a:rPr lang="en-GB" dirty="0"/>
              <a:t> </a:t>
            </a:r>
            <a:endParaRPr lang="en-GB" dirty="0">
              <a:solidFill>
                <a:prstClr val="black"/>
              </a:solidFill>
              <a:ea typeface="Times New Roman"/>
            </a:endParaRPr>
          </a:p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Waste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– household rubbish must be separated before collection, landfill sites are regulated, as is the disposal of water &amp; sewage, government has imposed a charge on plastic carrier bags.</a:t>
            </a:r>
          </a:p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Recycling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– many businesses now comply with green policies on recycling and disposal of waste materials</a:t>
            </a:r>
            <a:endParaRPr lang="en-GB" sz="24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750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164" y="908720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/>
              </a:rPr>
              <a:t>What does pestle look like for an airline?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164" y="1988840"/>
            <a:ext cx="8050372" cy="4608512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prstClr val="black"/>
                </a:solidFill>
                <a:ea typeface="Times New Roman"/>
              </a:rPr>
              <a:t>Political – 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risk of terrorist attacks, additional security measures, grants for growth - new runway at LHR, extension to Terminal 3 etc. Relationship with other countries (Pandemic – air bridges and travel restrictions?)</a:t>
            </a:r>
          </a:p>
          <a:p>
            <a:r>
              <a:rPr lang="en-GB" b="1" dirty="0">
                <a:solidFill>
                  <a:prstClr val="black"/>
                </a:solidFill>
              </a:rPr>
              <a:t>Economic – Brexit and resulting change in value of £, </a:t>
            </a:r>
            <a:r>
              <a:rPr lang="en-GB" dirty="0">
                <a:solidFill>
                  <a:prstClr val="black"/>
                </a:solidFill>
              </a:rPr>
              <a:t>new environment tax, fuel prices rising, interest rates</a:t>
            </a:r>
          </a:p>
          <a:p>
            <a:r>
              <a:rPr lang="en-GB" b="1" dirty="0">
                <a:solidFill>
                  <a:prstClr val="black"/>
                </a:solidFill>
              </a:rPr>
              <a:t>Social –</a:t>
            </a:r>
            <a:r>
              <a:rPr lang="en-GB" dirty="0">
                <a:solidFill>
                  <a:prstClr val="black"/>
                </a:solidFill>
              </a:rPr>
              <a:t>Increase in holidays abroad, growth of budget airlines making travel popular and more destinations available, number of holidays, types of holidays</a:t>
            </a:r>
          </a:p>
          <a:p>
            <a:r>
              <a:rPr lang="en-GB" b="1" dirty="0">
                <a:solidFill>
                  <a:prstClr val="black"/>
                </a:solidFill>
              </a:rPr>
              <a:t>Technological – </a:t>
            </a:r>
            <a:r>
              <a:rPr lang="en-GB" dirty="0">
                <a:solidFill>
                  <a:prstClr val="black"/>
                </a:solidFill>
              </a:rPr>
              <a:t>can book tickets direct over the internet, security checks more technically advanced, mobile phone apps</a:t>
            </a:r>
          </a:p>
          <a:p>
            <a:r>
              <a:rPr lang="en-GB" b="1" dirty="0">
                <a:solidFill>
                  <a:prstClr val="black"/>
                </a:solidFill>
              </a:rPr>
              <a:t>Legal</a:t>
            </a:r>
            <a:r>
              <a:rPr lang="en-GB" dirty="0">
                <a:solidFill>
                  <a:schemeClr val="tx2"/>
                </a:solidFill>
              </a:rPr>
              <a:t> – </a:t>
            </a:r>
            <a:r>
              <a:rPr lang="en-GB" dirty="0"/>
              <a:t>extra checks at customs, immigration laws, minimum wage going up, industry regulation re customer rights etc</a:t>
            </a:r>
          </a:p>
          <a:p>
            <a:r>
              <a:rPr lang="en-GB" b="1" dirty="0"/>
              <a:t>Environmental </a:t>
            </a:r>
            <a:r>
              <a:rPr lang="en-GB" b="1" dirty="0">
                <a:solidFill>
                  <a:schemeClr val="tx2"/>
                </a:solidFill>
              </a:rPr>
              <a:t> – </a:t>
            </a:r>
            <a:r>
              <a:rPr lang="en-GB" dirty="0"/>
              <a:t>carbon emissions, pollution, waste, recycling</a:t>
            </a:r>
          </a:p>
        </p:txBody>
      </p:sp>
    </p:spTree>
    <p:extLst>
      <p:ext uri="{BB962C8B-B14F-4D97-AF65-F5344CB8AC3E}">
        <p14:creationId xmlns:p14="http://schemas.microsoft.com/office/powerpoint/2010/main" val="311947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50F6D3-5918-4B1E-9708-4A6AB9093B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332b4832-fe63-48a7-8b93-807f3b6e9f20"/>
    <ds:schemaRef ds:uri="5064729a-6e59-49a6-8c0d-c64baa7a262e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651</TotalTime>
  <Words>926</Words>
  <Application>Microsoft Office PowerPoint</Application>
  <PresentationFormat>On-screen Show (4:3)</PresentationFormat>
  <Paragraphs>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Symbol</vt:lpstr>
      <vt:lpstr>Times New Roman</vt:lpstr>
      <vt:lpstr>Tw Cen MT</vt:lpstr>
      <vt:lpstr>Wingdings 3</vt:lpstr>
      <vt:lpstr>Integral</vt:lpstr>
      <vt:lpstr>  P4,P5 &amp; M3</vt:lpstr>
      <vt:lpstr>External Environment</vt:lpstr>
      <vt:lpstr>Political examples</vt:lpstr>
      <vt:lpstr>Economic examples</vt:lpstr>
      <vt:lpstr>Social</vt:lpstr>
      <vt:lpstr>Technological Change</vt:lpstr>
      <vt:lpstr>Legal</vt:lpstr>
      <vt:lpstr>Environmental factors and ethical trends</vt:lpstr>
      <vt:lpstr>What does pestle look like for an airline?</vt:lpstr>
      <vt:lpstr>P4,P5 AND M3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Seonaid Botfield</cp:lastModifiedBy>
  <cp:revision>78</cp:revision>
  <cp:lastPrinted>2012-07-03T11:53:15Z</cp:lastPrinted>
  <dcterms:created xsi:type="dcterms:W3CDTF">2011-11-11T10:46:54Z</dcterms:created>
  <dcterms:modified xsi:type="dcterms:W3CDTF">2023-06-19T13:30:15Z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1375700</vt:r8>
  </property>
  <property fmtid="{D5CDD505-2E9C-101B-9397-08002B2CF9AE}" pid="4" name="MediaServiceImageTags">
    <vt:lpwstr/>
  </property>
</Properties>
</file>