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0" r:id="rId6"/>
    <p:sldId id="269" r:id="rId7"/>
    <p:sldId id="263" r:id="rId8"/>
    <p:sldId id="289" r:id="rId9"/>
    <p:sldId id="290" r:id="rId10"/>
    <p:sldId id="291" r:id="rId11"/>
    <p:sldId id="292" r:id="rId12"/>
    <p:sldId id="29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1ECD44-67B3-4AC6-A00A-B9BB3ACB3C30}" v="2" dt="2023-06-19T13:32:58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6B1ECD44-67B3-4AC6-A00A-B9BB3ACB3C30}"/>
    <pc:docChg chg="addSld delSld modSld">
      <pc:chgData name="Seonaid Botfield" userId="3dba0766-4fd7-460c-a280-f9f72ed646a6" providerId="ADAL" clId="{6B1ECD44-67B3-4AC6-A00A-B9BB3ACB3C30}" dt="2023-06-19T13:33:45.519" v="169" actId="1076"/>
      <pc:docMkLst>
        <pc:docMk/>
      </pc:docMkLst>
      <pc:sldChg chg="delSp modSp mod">
        <pc:chgData name="Seonaid Botfield" userId="3dba0766-4fd7-460c-a280-f9f72ed646a6" providerId="ADAL" clId="{6B1ECD44-67B3-4AC6-A00A-B9BB3ACB3C30}" dt="2023-06-19T08:29:41.567" v="12"/>
        <pc:sldMkLst>
          <pc:docMk/>
          <pc:sldMk cId="1391864736" sldId="256"/>
        </pc:sldMkLst>
        <pc:spChg chg="del mod">
          <ac:chgData name="Seonaid Botfield" userId="3dba0766-4fd7-460c-a280-f9f72ed646a6" providerId="ADAL" clId="{6B1ECD44-67B3-4AC6-A00A-B9BB3ACB3C30}" dt="2023-06-19T08:29:41.567" v="12"/>
          <ac:spMkLst>
            <pc:docMk/>
            <pc:sldMk cId="1391864736" sldId="256"/>
            <ac:spMk id="2" creationId="{BD7D0B54-5ABA-FA4D-87CC-7C23E7742260}"/>
          </ac:spMkLst>
        </pc:spChg>
      </pc:sldChg>
      <pc:sldChg chg="modSp add mod">
        <pc:chgData name="Seonaid Botfield" userId="3dba0766-4fd7-460c-a280-f9f72ed646a6" providerId="ADAL" clId="{6B1ECD44-67B3-4AC6-A00A-B9BB3ACB3C30}" dt="2023-06-19T10:42:01.399" v="16" actId="14100"/>
        <pc:sldMkLst>
          <pc:docMk/>
          <pc:sldMk cId="0" sldId="263"/>
        </pc:sldMkLst>
        <pc:spChg chg="mod">
          <ac:chgData name="Seonaid Botfield" userId="3dba0766-4fd7-460c-a280-f9f72ed646a6" providerId="ADAL" clId="{6B1ECD44-67B3-4AC6-A00A-B9BB3ACB3C30}" dt="2023-06-19T10:42:01.399" v="16" actId="14100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Seonaid Botfield" userId="3dba0766-4fd7-460c-a280-f9f72ed646a6" providerId="ADAL" clId="{6B1ECD44-67B3-4AC6-A00A-B9BB3ACB3C30}" dt="2023-06-19T10:41:54.757" v="15" actId="6549"/>
        <pc:sldMkLst>
          <pc:docMk/>
          <pc:sldMk cId="1516867408" sldId="269"/>
        </pc:sldMkLst>
        <pc:spChg chg="mod">
          <ac:chgData name="Seonaid Botfield" userId="3dba0766-4fd7-460c-a280-f9f72ed646a6" providerId="ADAL" clId="{6B1ECD44-67B3-4AC6-A00A-B9BB3ACB3C30}" dt="2023-06-19T10:41:54.757" v="15" actId="6549"/>
          <ac:spMkLst>
            <pc:docMk/>
            <pc:sldMk cId="1516867408" sldId="269"/>
            <ac:spMk id="2" creationId="{00000000-0000-0000-0000-000000000000}"/>
          </ac:spMkLst>
        </pc:spChg>
        <pc:spChg chg="mod">
          <ac:chgData name="Seonaid Botfield" userId="3dba0766-4fd7-460c-a280-f9f72ed646a6" providerId="ADAL" clId="{6B1ECD44-67B3-4AC6-A00A-B9BB3ACB3C30}" dt="2023-06-19T10:41:50.467" v="14" actId="20577"/>
          <ac:spMkLst>
            <pc:docMk/>
            <pc:sldMk cId="1516867408" sldId="269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6B1ECD44-67B3-4AC6-A00A-B9BB3ACB3C30}" dt="2023-06-19T10:42:16.930" v="18" actId="47"/>
        <pc:sldMkLst>
          <pc:docMk/>
          <pc:sldMk cId="2987609200" sldId="271"/>
        </pc:sldMkLst>
      </pc:sldChg>
      <pc:sldChg chg="add">
        <pc:chgData name="Seonaid Botfield" userId="3dba0766-4fd7-460c-a280-f9f72ed646a6" providerId="ADAL" clId="{6B1ECD44-67B3-4AC6-A00A-B9BB3ACB3C30}" dt="2023-06-19T10:41:23.914" v="13"/>
        <pc:sldMkLst>
          <pc:docMk/>
          <pc:sldMk cId="0" sldId="289"/>
        </pc:sldMkLst>
      </pc:sldChg>
      <pc:sldChg chg="add">
        <pc:chgData name="Seonaid Botfield" userId="3dba0766-4fd7-460c-a280-f9f72ed646a6" providerId="ADAL" clId="{6B1ECD44-67B3-4AC6-A00A-B9BB3ACB3C30}" dt="2023-06-19T10:41:23.914" v="13"/>
        <pc:sldMkLst>
          <pc:docMk/>
          <pc:sldMk cId="0" sldId="290"/>
        </pc:sldMkLst>
      </pc:sldChg>
      <pc:sldChg chg="modSp add mod">
        <pc:chgData name="Seonaid Botfield" userId="3dba0766-4fd7-460c-a280-f9f72ed646a6" providerId="ADAL" clId="{6B1ECD44-67B3-4AC6-A00A-B9BB3ACB3C30}" dt="2023-06-19T10:53:24.483" v="20" actId="1076"/>
        <pc:sldMkLst>
          <pc:docMk/>
          <pc:sldMk cId="0" sldId="291"/>
        </pc:sldMkLst>
        <pc:spChg chg="mod">
          <ac:chgData name="Seonaid Botfield" userId="3dba0766-4fd7-460c-a280-f9f72ed646a6" providerId="ADAL" clId="{6B1ECD44-67B3-4AC6-A00A-B9BB3ACB3C30}" dt="2023-06-19T10:53:24.483" v="20" actId="1076"/>
          <ac:spMkLst>
            <pc:docMk/>
            <pc:sldMk cId="0" sldId="291"/>
            <ac:spMk id="8" creationId="{44702C22-DF31-F848-932F-D1184DDCEF6D}"/>
          </ac:spMkLst>
        </pc:spChg>
      </pc:sldChg>
      <pc:sldChg chg="modSp add mod">
        <pc:chgData name="Seonaid Botfield" userId="3dba0766-4fd7-460c-a280-f9f72ed646a6" providerId="ADAL" clId="{6B1ECD44-67B3-4AC6-A00A-B9BB3ACB3C30}" dt="2023-06-19T10:53:20.305" v="19" actId="1076"/>
        <pc:sldMkLst>
          <pc:docMk/>
          <pc:sldMk cId="0" sldId="292"/>
        </pc:sldMkLst>
        <pc:spChg chg="mod">
          <ac:chgData name="Seonaid Botfield" userId="3dba0766-4fd7-460c-a280-f9f72ed646a6" providerId="ADAL" clId="{6B1ECD44-67B3-4AC6-A00A-B9BB3ACB3C30}" dt="2023-06-19T10:53:20.305" v="19" actId="1076"/>
          <ac:spMkLst>
            <pc:docMk/>
            <pc:sldMk cId="0" sldId="292"/>
            <ac:spMk id="9" creationId="{B9C39048-1ACD-864B-B555-77EA61C38D08}"/>
          </ac:spMkLst>
        </pc:spChg>
      </pc:sldChg>
      <pc:sldChg chg="modSp add mod">
        <pc:chgData name="Seonaid Botfield" userId="3dba0766-4fd7-460c-a280-f9f72ed646a6" providerId="ADAL" clId="{6B1ECD44-67B3-4AC6-A00A-B9BB3ACB3C30}" dt="2023-06-19T13:33:45.519" v="169" actId="1076"/>
        <pc:sldMkLst>
          <pc:docMk/>
          <pc:sldMk cId="583194884" sldId="297"/>
        </pc:sldMkLst>
        <pc:spChg chg="mod">
          <ac:chgData name="Seonaid Botfield" userId="3dba0766-4fd7-460c-a280-f9f72ed646a6" providerId="ADAL" clId="{6B1ECD44-67B3-4AC6-A00A-B9BB3ACB3C30}" dt="2023-06-19T10:42:12.901" v="17" actId="1076"/>
          <ac:spMkLst>
            <pc:docMk/>
            <pc:sldMk cId="583194884" sldId="297"/>
            <ac:spMk id="2" creationId="{00000000-0000-0000-0000-000000000000}"/>
          </ac:spMkLst>
        </pc:spChg>
        <pc:spChg chg="mod">
          <ac:chgData name="Seonaid Botfield" userId="3dba0766-4fd7-460c-a280-f9f72ed646a6" providerId="ADAL" clId="{6B1ECD44-67B3-4AC6-A00A-B9BB3ACB3C30}" dt="2023-06-19T13:33:34.738" v="167" actId="20577"/>
          <ac:spMkLst>
            <pc:docMk/>
            <pc:sldMk cId="583194884" sldId="297"/>
            <ac:spMk id="3" creationId="{00000000-0000-0000-0000-000000000000}"/>
          </ac:spMkLst>
        </pc:spChg>
        <pc:spChg chg="mod">
          <ac:chgData name="Seonaid Botfield" userId="3dba0766-4fd7-460c-a280-f9f72ed646a6" providerId="ADAL" clId="{6B1ECD44-67B3-4AC6-A00A-B9BB3ACB3C30}" dt="2023-06-19T13:33:41.428" v="168" actId="1076"/>
          <ac:spMkLst>
            <pc:docMk/>
            <pc:sldMk cId="583194884" sldId="297"/>
            <ac:spMk id="8" creationId="{06C750D2-B200-6964-6B3C-B97F2D462AB5}"/>
          </ac:spMkLst>
        </pc:spChg>
        <pc:spChg chg="mod">
          <ac:chgData name="Seonaid Botfield" userId="3dba0766-4fd7-460c-a280-f9f72ed646a6" providerId="ADAL" clId="{6B1ECD44-67B3-4AC6-A00A-B9BB3ACB3C30}" dt="2023-06-19T13:33:45.519" v="169" actId="1076"/>
          <ac:spMkLst>
            <pc:docMk/>
            <pc:sldMk cId="583194884" sldId="297"/>
            <ac:spMk id="9" creationId="{95E93518-40E0-22A1-D3B7-EDD6EF151B7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SWOT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-  An analysis of Strengths, Weaknesses, Opportunities and Threats (to look at </a:t>
            </a:r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Internal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and </a:t>
            </a:r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External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factors that affect an organisation)</a:t>
            </a:r>
          </a:p>
          <a:p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PESTLE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– an analysis of External Factors that can impact on an organisation</a:t>
            </a:r>
          </a:p>
          <a:p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Porters 5 Forces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– this form of analysis examines the attractiveness of a given market by weighing up the importance and influence of a number of factors (suppliers, customers, substitutes and new entrants to the market) </a:t>
            </a:r>
          </a:p>
          <a:p>
            <a:pPr fontAlgn="t"/>
            <a:r>
              <a:rPr lang="en-GB" sz="12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5Cs of Competitiveness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– focusses on considering the strengths of a number of factors (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Collaborators Customers Competitors Climate) when making strategic marketing decisions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63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2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7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3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8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80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3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89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10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16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3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42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38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67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09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97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95536" y="5229200"/>
            <a:ext cx="56227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Situational Analysis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548636" y="5229200"/>
            <a:ext cx="519072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solidFill>
                  <a:schemeClr val="tx1"/>
                </a:solidFill>
              </a:rPr>
              <a:t>P5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4C2B6C-48C9-6E40-8177-C51C7ACAAA23}"/>
              </a:ext>
            </a:extLst>
          </p:cNvPr>
          <p:cNvSpPr/>
          <p:nvPr/>
        </p:nvSpPr>
        <p:spPr>
          <a:xfrm>
            <a:off x="395536" y="191683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An investigation into the state of the </a:t>
            </a:r>
            <a:r>
              <a:rPr lang="en-GB" sz="2000" b="1" dirty="0">
                <a:solidFill>
                  <a:schemeClr val="bg1"/>
                </a:solidFill>
                <a:cs typeface="Arial" panose="020B0604020202020204" pitchFamily="34" charset="0"/>
              </a:rPr>
              <a:t>internal</a:t>
            </a:r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 and </a:t>
            </a:r>
            <a:r>
              <a:rPr lang="en-GB" sz="2000" b="1" dirty="0">
                <a:solidFill>
                  <a:schemeClr val="bg1"/>
                </a:solidFill>
                <a:cs typeface="Arial" panose="020B0604020202020204" pitchFamily="34" charset="0"/>
              </a:rPr>
              <a:t>external</a:t>
            </a:r>
            <a:r>
              <a:rPr lang="en-GB" sz="2000" dirty="0">
                <a:solidFill>
                  <a:schemeClr val="bg1"/>
                </a:solidFill>
                <a:cs typeface="Arial" panose="020B0604020202020204" pitchFamily="34" charset="0"/>
              </a:rPr>
              <a:t> factors which affect a business, to inform managers/owners when they are making </a:t>
            </a:r>
            <a:r>
              <a:rPr lang="en-GB" sz="2000" b="1" dirty="0">
                <a:solidFill>
                  <a:schemeClr val="bg1"/>
                </a:solidFill>
                <a:cs typeface="Arial" panose="020B0604020202020204" pitchFamily="34" charset="0"/>
              </a:rPr>
              <a:t>future plans</a:t>
            </a:r>
            <a:endParaRPr lang="en-GB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20831"/>
            <a:ext cx="8229600" cy="780696"/>
          </a:xfrm>
        </p:spPr>
        <p:txBody>
          <a:bodyPr>
            <a:normAutofit/>
          </a:bodyPr>
          <a:lstStyle/>
          <a:p>
            <a:r>
              <a:rPr lang="en-GB" sz="4000" b="1" dirty="0"/>
              <a:t>Situational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27" y="2420888"/>
            <a:ext cx="7128792" cy="288032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>
                <a:latin typeface="+mj-lt"/>
                <a:cs typeface="Arial" panose="020B0604020202020204" pitchFamily="34" charset="0"/>
              </a:rPr>
              <a:t>This assessment requires an evaluation of potential </a:t>
            </a:r>
            <a:r>
              <a:rPr lang="en-GB" sz="2800" b="1" dirty="0">
                <a:latin typeface="+mj-lt"/>
                <a:cs typeface="Arial" panose="020B0604020202020204" pitchFamily="34" charset="0"/>
              </a:rPr>
              <a:t>customers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 and </a:t>
            </a:r>
            <a:r>
              <a:rPr lang="en-GB" sz="2800" b="1" dirty="0">
                <a:latin typeface="+mj-lt"/>
                <a:cs typeface="Arial" panose="020B0604020202020204" pitchFamily="34" charset="0"/>
              </a:rPr>
              <a:t>competition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 to speculate on financial future of business</a:t>
            </a:r>
          </a:p>
          <a:p>
            <a:pPr marL="0" indent="0">
              <a:buNone/>
            </a:pPr>
            <a:endParaRPr lang="en-GB" sz="2800" dirty="0">
              <a:latin typeface="+mj-lt"/>
              <a:cs typeface="Arial" panose="020B0604020202020204" pitchFamily="34" charset="0"/>
            </a:endParaRPr>
          </a:p>
          <a:p>
            <a:r>
              <a:rPr lang="en-GB" sz="2800" dirty="0">
                <a:latin typeface="+mj-lt"/>
                <a:cs typeface="Arial" panose="020B0604020202020204" pitchFamily="34" charset="0"/>
              </a:rPr>
              <a:t>The analysis underpins the </a:t>
            </a:r>
            <a:r>
              <a:rPr lang="en-GB" sz="2800" b="1" dirty="0">
                <a:latin typeface="+mj-lt"/>
                <a:cs typeface="Arial" panose="020B0604020202020204" pitchFamily="34" charset="0"/>
              </a:rPr>
              <a:t>strategic planning 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for a business and helps with </a:t>
            </a:r>
            <a:r>
              <a:rPr lang="en-GB" sz="2800" b="1" dirty="0">
                <a:latin typeface="+mj-lt"/>
                <a:cs typeface="Arial" panose="020B0604020202020204" pitchFamily="34" charset="0"/>
              </a:rPr>
              <a:t>decision making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75834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780696"/>
          </a:xfrm>
        </p:spPr>
        <p:txBody>
          <a:bodyPr>
            <a:normAutofit/>
          </a:bodyPr>
          <a:lstStyle/>
          <a:p>
            <a:r>
              <a:rPr lang="en-GB" sz="4000" b="1" dirty="0"/>
              <a:t> types of Situational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344816" cy="4464496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+mj-lt"/>
                <a:cs typeface="Arial" panose="020B0604020202020204" pitchFamily="34" charset="0"/>
              </a:rPr>
              <a:t>SWOT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(Internal and external)</a:t>
            </a:r>
          </a:p>
          <a:p>
            <a:r>
              <a:rPr lang="en-GB" sz="2800" b="1" dirty="0">
                <a:latin typeface="+mj-lt"/>
                <a:cs typeface="Arial" panose="020B0604020202020204" pitchFamily="34" charset="0"/>
              </a:rPr>
              <a:t>PESTLE</a:t>
            </a:r>
            <a:r>
              <a:rPr lang="en-GB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(External Factors) </a:t>
            </a:r>
            <a:r>
              <a:rPr lang="en-GB" sz="2800" dirty="0">
                <a:solidFill>
                  <a:srgbClr val="FF8F00"/>
                </a:solidFill>
                <a:latin typeface="+mj-lt"/>
                <a:cs typeface="Arial" panose="020B0604020202020204" pitchFamily="34" charset="0"/>
              </a:rPr>
              <a:t>Already done in P4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1686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6768752" cy="1202476"/>
          </a:xfrm>
        </p:spPr>
        <p:txBody>
          <a:bodyPr>
            <a:noAutofit/>
          </a:bodyPr>
          <a:lstStyle/>
          <a:p>
            <a:br>
              <a:rPr lang="en-GB" dirty="0"/>
            </a:br>
            <a:r>
              <a:rPr lang="en-GB" sz="2800" b="1" dirty="0"/>
              <a:t>P5: </a:t>
            </a:r>
            <a:r>
              <a:rPr lang="en-GB" sz="2800" dirty="0">
                <a:solidFill>
                  <a:schemeClr val="accent2"/>
                </a:solidFill>
              </a:rPr>
              <a:t>SWOT analysis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492896"/>
            <a:ext cx="8105554" cy="3286148"/>
          </a:xfrm>
        </p:spPr>
        <p:txBody>
          <a:bodyPr>
            <a:noAutofit/>
          </a:bodyPr>
          <a:lstStyle/>
          <a:p>
            <a:pPr marL="297180" lvl="1" indent="0">
              <a:buNone/>
              <a:defRPr/>
            </a:pPr>
            <a:r>
              <a:rPr lang="en-GB" sz="2000" b="1" dirty="0">
                <a:solidFill>
                  <a:srgbClr val="002060"/>
                </a:solidFill>
                <a:latin typeface="+mj-lt"/>
              </a:rPr>
              <a:t>Strengths and weaknesses (Internal)</a:t>
            </a:r>
          </a:p>
          <a:p>
            <a:pPr marL="297180" lvl="1" indent="0">
              <a:buNone/>
              <a:defRPr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Current resources and how well are they managed?</a:t>
            </a:r>
          </a:p>
          <a:p>
            <a:pPr marL="297180" lvl="1" indent="0">
              <a:buNone/>
              <a:defRPr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Do they match up to the demands of the market and the competition?</a:t>
            </a:r>
          </a:p>
          <a:p>
            <a:pPr marL="297180" lvl="1" indent="0">
              <a:buNone/>
              <a:defRPr/>
            </a:pPr>
            <a:endParaRPr lang="en-GB" sz="2000" b="1" dirty="0">
              <a:solidFill>
                <a:srgbClr val="002060"/>
              </a:solidFill>
              <a:latin typeface="+mj-lt"/>
            </a:endParaRPr>
          </a:p>
          <a:p>
            <a:pPr marL="297180" lvl="1" indent="0">
              <a:buNone/>
              <a:defRPr/>
            </a:pPr>
            <a:r>
              <a:rPr lang="en-GB" sz="2000" b="1" dirty="0">
                <a:solidFill>
                  <a:srgbClr val="002060"/>
                </a:solidFill>
                <a:latin typeface="+mj-lt"/>
              </a:rPr>
              <a:t>Opportunities and threats (external)</a:t>
            </a:r>
          </a:p>
          <a:p>
            <a:pPr marL="297180" lvl="1" indent="0">
              <a:buNone/>
              <a:defRPr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Possibilities for development in different directions in the future</a:t>
            </a:r>
          </a:p>
          <a:p>
            <a:pPr marL="297180" lvl="1" indent="0">
              <a:buNone/>
              <a:defRPr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Can be categorised according to a PESTLE analysis</a:t>
            </a:r>
          </a:p>
          <a:p>
            <a:pPr marL="1154430" lvl="2" indent="-514350">
              <a:defRPr/>
            </a:pPr>
            <a:endParaRPr lang="en-GB" sz="3200" dirty="0">
              <a:solidFill>
                <a:srgbClr val="002060"/>
              </a:solidFill>
              <a:latin typeface="+mj-lt"/>
            </a:endParaRPr>
          </a:p>
          <a:p>
            <a:pPr marL="1154430" lvl="2" indent="-514350">
              <a:buNone/>
              <a:defRPr/>
            </a:pPr>
            <a:endParaRPr lang="en-GB" sz="3200" dirty="0">
              <a:latin typeface="+mj-lt"/>
            </a:endParaRPr>
          </a:p>
          <a:p>
            <a:pPr lvl="0">
              <a:defRPr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814958"/>
            <a:ext cx="4929222" cy="714380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2"/>
                </a:solidFill>
              </a:rPr>
              <a:t>Strengths 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(Internal)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55576" y="1772816"/>
            <a:ext cx="6208266" cy="329640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Competitive advantages?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USP's (unique selling points)?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Resources, Assets, People?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Experience, knowledge, data?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Financial reserves, likely returns?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Marketing - reach, distribution, awareness?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Innovative aspects?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Location and geographical?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Price, value, quality?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Accreditations, qualifications, certifications?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Processes, systems, IT, communications?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Cultural, attitudinal, behavioural? </a:t>
            </a:r>
          </a:p>
          <a:p>
            <a:r>
              <a:rPr lang="en-GB" sz="2000" dirty="0">
                <a:solidFill>
                  <a:srgbClr val="002060"/>
                </a:solidFill>
                <a:latin typeface="+mj-lt"/>
              </a:rPr>
              <a:t>Management &amp; leadership?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043608" y="2060848"/>
            <a:ext cx="6527078" cy="34862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Disadvantages of the type of business?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Gaps in capabilities?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Lack of competitive strength?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Reputation, presence and reach?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Own known vulnerabilities?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Timescales, deadlines and pressures?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Financials?  Cashflow,?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Continuity, supply chain robustness? 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Morale, commitment, leadership? </a:t>
            </a:r>
          </a:p>
          <a:p>
            <a:pPr>
              <a:buNone/>
            </a:pPr>
            <a:r>
              <a:rPr lang="en-GB" sz="2000" dirty="0">
                <a:solidFill>
                  <a:srgbClr val="002060"/>
                </a:solidFill>
                <a:latin typeface="+mj-lt"/>
              </a:rPr>
              <a:t>Processes and systems, etc?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9DB812-7530-FB41-8EFA-827F47D1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2"/>
                </a:solidFill>
              </a:rPr>
              <a:t>Weaknesses 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(Internal)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971600" y="1988840"/>
            <a:ext cx="7072362" cy="372674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Market developments?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Competitors' vulnerabilities?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Industry or lifestyle trends?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Technology development and innovation?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Global influences?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New markets?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Niche target markets?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New USP's?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Partnerships, agencies, distribution?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Volumes, production, economies?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4702C22-DF31-F848-932F-D1184DDC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08720"/>
            <a:ext cx="4929222" cy="714380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2"/>
                </a:solidFill>
              </a:rPr>
              <a:t>Opportunities 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(external)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259632" y="2164617"/>
            <a:ext cx="4010218" cy="343871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Political effects?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</a:rPr>
              <a:t>Economy - home, abroad?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Legislative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Environmental effects?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Competitors?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Market demand?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Vital contracts and partners?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Sustainable financial backing?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GB" dirty="0">
                <a:solidFill>
                  <a:srgbClr val="002060"/>
                </a:solidFill>
                <a:latin typeface="+mj-lt"/>
              </a:rPr>
              <a:t>Seasonality, weather effects? </a:t>
            </a:r>
          </a:p>
          <a:p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C39048-1ACD-864B-B555-77EA61C38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897479"/>
            <a:ext cx="7200800" cy="714380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2"/>
                </a:solidFill>
              </a:rPr>
              <a:t>Threats 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(external- see PESTLE factors)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00708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>
                <a:ea typeface="Times New Roman"/>
              </a:rPr>
              <a:t>P5 TASK 4  </a:t>
            </a:r>
            <a:r>
              <a:rPr lang="en-GB" sz="3200" b="1" dirty="0"/>
              <a:t>Situational Analysis - SWOT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92" y="2132856"/>
            <a:ext cx="7923976" cy="453650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latin typeface="+mj-lt"/>
                <a:ea typeface="Times New Roman"/>
              </a:rPr>
              <a:t>Carry out a SWOT analysis for your chosen airline.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by including a very brief introduction to SWOT. Explain that  Strengths and weaknesses </a:t>
            </a:r>
            <a:r>
              <a:rPr lang="en-GB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internal to the Business, Opportunities and Threats are external to the Business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ea typeface="Times New Roman"/>
            </a:endParaRPr>
          </a:p>
          <a:p>
            <a:pPr marL="0" indent="0">
              <a:buNone/>
            </a:pPr>
            <a:r>
              <a:rPr lang="en-GB" sz="2400" dirty="0"/>
              <a:t>Strengths</a:t>
            </a:r>
          </a:p>
          <a:p>
            <a:pPr marL="0" indent="0">
              <a:buNone/>
            </a:pPr>
            <a:r>
              <a:rPr lang="en-GB" sz="2400" dirty="0"/>
              <a:t>Weaknesses</a:t>
            </a:r>
          </a:p>
          <a:p>
            <a:pPr marL="0" indent="0">
              <a:buNone/>
            </a:pPr>
            <a:r>
              <a:rPr lang="en-GB" sz="2400" dirty="0"/>
              <a:t>Opportunities</a:t>
            </a:r>
          </a:p>
          <a:p>
            <a:pPr marL="0" indent="0">
              <a:buNone/>
            </a:pPr>
            <a:r>
              <a:rPr lang="en-GB" sz="2400" dirty="0"/>
              <a:t>Threats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06C750D2-B200-6964-6B3C-B97F2D462AB5}"/>
              </a:ext>
            </a:extLst>
          </p:cNvPr>
          <p:cNvSpPr/>
          <p:nvPr/>
        </p:nvSpPr>
        <p:spPr>
          <a:xfrm>
            <a:off x="2555776" y="4617132"/>
            <a:ext cx="1152128" cy="144016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95E93518-40E0-22A1-D3B7-EDD6EF151B7B}"/>
              </a:ext>
            </a:extLst>
          </p:cNvPr>
          <p:cNvSpPr txBox="1"/>
          <p:nvPr/>
        </p:nvSpPr>
        <p:spPr>
          <a:xfrm>
            <a:off x="3851920" y="4869160"/>
            <a:ext cx="5166886" cy="134244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4 points under each subheading, make sure you explain why it falls under that heading.</a:t>
            </a:r>
          </a:p>
        </p:txBody>
      </p:sp>
    </p:spTree>
    <p:extLst>
      <p:ext uri="{BB962C8B-B14F-4D97-AF65-F5344CB8AC3E}">
        <p14:creationId xmlns:p14="http://schemas.microsoft.com/office/powerpoint/2010/main" val="58319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FD51D4-75D4-4892-8872-6C98AC6633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332b4832-fe63-48a7-8b93-807f3b6e9f20"/>
    <ds:schemaRef ds:uri="5064729a-6e59-49a6-8c0d-c64baa7a262e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842</TotalTime>
  <Words>540</Words>
  <Application>Microsoft Office PowerPoint</Application>
  <PresentationFormat>On-screen Show (4:3)</PresentationFormat>
  <Paragraphs>86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Tw Cen MT</vt:lpstr>
      <vt:lpstr>Wingdings 3</vt:lpstr>
      <vt:lpstr>Integral</vt:lpstr>
      <vt:lpstr>PowerPoint Presentation</vt:lpstr>
      <vt:lpstr>Situational Analysis</vt:lpstr>
      <vt:lpstr> types of Situational Analysis</vt:lpstr>
      <vt:lpstr> P5: SWOT analysis</vt:lpstr>
      <vt:lpstr>Strengths (Internal)</vt:lpstr>
      <vt:lpstr>Weaknesses (Internal)</vt:lpstr>
      <vt:lpstr>Opportunities (external)</vt:lpstr>
      <vt:lpstr>Threats (external- see PESTLE factors)</vt:lpstr>
      <vt:lpstr>P5 TASK 4  Situational Analysis - SWOT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A Whitlock</dc:creator>
  <cp:lastModifiedBy>Seonaid Botfield</cp:lastModifiedBy>
  <cp:revision>88</cp:revision>
  <cp:lastPrinted>2012-07-03T11:53:15Z</cp:lastPrinted>
  <dcterms:created xsi:type="dcterms:W3CDTF">2011-11-11T10:46:54Z</dcterms:created>
  <dcterms:modified xsi:type="dcterms:W3CDTF">2023-06-19T13:33:47Z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1413000</vt:r8>
  </property>
  <property fmtid="{D5CDD505-2E9C-101B-9397-08002B2CF9AE}" pid="4" name="MediaServiceImageTags">
    <vt:lpwstr/>
  </property>
</Properties>
</file>