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10"/>
  </p:notesMasterIdLst>
  <p:handoutMasterIdLst>
    <p:handoutMasterId r:id="rId11"/>
  </p:handoutMasterIdLst>
  <p:sldIdLst>
    <p:sldId id="256" r:id="rId5"/>
    <p:sldId id="258" r:id="rId6"/>
    <p:sldId id="263" r:id="rId7"/>
    <p:sldId id="267" r:id="rId8"/>
    <p:sldId id="266" r:id="rId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16"/>
    <p:restoredTop sz="94218"/>
  </p:normalViewPr>
  <p:slideViewPr>
    <p:cSldViewPr>
      <p:cViewPr varScale="1">
        <p:scale>
          <a:sx n="88" d="100"/>
          <a:sy n="88" d="100"/>
        </p:scale>
        <p:origin x="750" y="5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aid Botfield" userId="3dba0766-4fd7-460c-a280-f9f72ed646a6" providerId="ADAL" clId="{A46B1467-8B19-4E88-BCE6-0CA6CE47BDDF}"/>
    <pc:docChg chg="modSld">
      <pc:chgData name="Seonaid Botfield" userId="3dba0766-4fd7-460c-a280-f9f72ed646a6" providerId="ADAL" clId="{A46B1467-8B19-4E88-BCE6-0CA6CE47BDDF}" dt="2023-06-19T10:57:22.530" v="7" actId="1076"/>
      <pc:docMkLst>
        <pc:docMk/>
      </pc:docMkLst>
      <pc:sldChg chg="modSp mod">
        <pc:chgData name="Seonaid Botfield" userId="3dba0766-4fd7-460c-a280-f9f72ed646a6" providerId="ADAL" clId="{A46B1467-8B19-4E88-BCE6-0CA6CE47BDDF}" dt="2023-06-19T10:55:41.152" v="1" actId="6549"/>
        <pc:sldMkLst>
          <pc:docMk/>
          <pc:sldMk cId="1391864736" sldId="256"/>
        </pc:sldMkLst>
        <pc:spChg chg="mod">
          <ac:chgData name="Seonaid Botfield" userId="3dba0766-4fd7-460c-a280-f9f72ed646a6" providerId="ADAL" clId="{A46B1467-8B19-4E88-BCE6-0CA6CE47BDDF}" dt="2023-06-19T10:55:41.152" v="1" actId="6549"/>
          <ac:spMkLst>
            <pc:docMk/>
            <pc:sldMk cId="1391864736" sldId="256"/>
            <ac:spMk id="2" creationId="{00000000-0000-0000-0000-000000000000}"/>
          </ac:spMkLst>
        </pc:spChg>
      </pc:sldChg>
      <pc:sldChg chg="modSp mod">
        <pc:chgData name="Seonaid Botfield" userId="3dba0766-4fd7-460c-a280-f9f72ed646a6" providerId="ADAL" clId="{A46B1467-8B19-4E88-BCE6-0CA6CE47BDDF}" dt="2023-06-19T10:57:22.530" v="7" actId="1076"/>
        <pc:sldMkLst>
          <pc:docMk/>
          <pc:sldMk cId="254857316" sldId="266"/>
        </pc:sldMkLst>
        <pc:spChg chg="mod">
          <ac:chgData name="Seonaid Botfield" userId="3dba0766-4fd7-460c-a280-f9f72ed646a6" providerId="ADAL" clId="{A46B1467-8B19-4E88-BCE6-0CA6CE47BDDF}" dt="2023-06-19T10:57:22.530" v="7" actId="1076"/>
          <ac:spMkLst>
            <pc:docMk/>
            <pc:sldMk cId="254857316" sldId="266"/>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8914B12-3735-4310-934A-B7A66BA7CFD3}" type="datetimeFigureOut">
              <a:rPr lang="en-GB" smtClean="0"/>
              <a:t>19/06/2023</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0682396-E9A9-44E5-B12F-9A452CABC0A3}" type="slidenum">
              <a:rPr lang="en-GB" smtClean="0"/>
              <a:t>‹#›</a:t>
            </a:fld>
            <a:endParaRPr lang="en-GB"/>
          </a:p>
        </p:txBody>
      </p:sp>
    </p:spTree>
    <p:extLst>
      <p:ext uri="{BB962C8B-B14F-4D97-AF65-F5344CB8AC3E}">
        <p14:creationId xmlns:p14="http://schemas.microsoft.com/office/powerpoint/2010/main" val="3575133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D39548E-66A9-4D10-ACC6-6EFF73A9F5FB}" type="datetimeFigureOut">
              <a:rPr lang="en-GB" smtClean="0"/>
              <a:t>19/06/2023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EBB2026-5CDC-4D45-8204-9D22AE6FAD32}" type="slidenum">
              <a:rPr lang="en-GB" smtClean="0"/>
              <a:t>‹#›</a:t>
            </a:fld>
            <a:endParaRPr lang="en-GB"/>
          </a:p>
        </p:txBody>
      </p:sp>
    </p:spTree>
    <p:extLst>
      <p:ext uri="{BB962C8B-B14F-4D97-AF65-F5344CB8AC3E}">
        <p14:creationId xmlns:p14="http://schemas.microsoft.com/office/powerpoint/2010/main" val="1061562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GB"/>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4245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98251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GB"/>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05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3108756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GB"/>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0244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GB"/>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3736295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GB"/>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70289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21941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84051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GB"/>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857313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69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0DB057A-C8C5-4FA5-8DC7-3CF96E8691AD}" type="datetimeFigureOut">
              <a:rPr lang="en-GB" smtClean="0"/>
              <a:t>19/06/2023</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FE06AAF-D9BF-4CFD-899E-CFA7A82A52DD}"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63085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908720"/>
            <a:ext cx="7545490" cy="2808312"/>
          </a:xfrm>
        </p:spPr>
        <p:txBody>
          <a:bodyPr>
            <a:noAutofit/>
          </a:bodyPr>
          <a:lstStyle/>
          <a:p>
            <a:pPr algn="l"/>
            <a:br>
              <a:rPr lang="en-GB" sz="2000" cap="none" dirty="0">
                <a:solidFill>
                  <a:schemeClr val="bg1"/>
                </a:solidFill>
                <a:latin typeface="+mn-lt"/>
              </a:rPr>
            </a:br>
            <a:br>
              <a:rPr lang="en-GB" sz="2000" cap="none" dirty="0">
                <a:solidFill>
                  <a:schemeClr val="bg1"/>
                </a:solidFill>
                <a:latin typeface="+mn-lt"/>
              </a:rPr>
            </a:br>
            <a:br>
              <a:rPr lang="en-GB" sz="2000" cap="none" dirty="0">
                <a:solidFill>
                  <a:schemeClr val="bg1"/>
                </a:solidFill>
                <a:latin typeface="+mn-lt"/>
              </a:rPr>
            </a:br>
            <a:r>
              <a:rPr lang="en-GB" sz="2000" b="1" cap="none" dirty="0">
                <a:solidFill>
                  <a:schemeClr val="bg1"/>
                </a:solidFill>
                <a:latin typeface="+mn-lt"/>
              </a:rPr>
              <a:t>Perfect and imperfect competition - </a:t>
            </a:r>
            <a:r>
              <a:rPr lang="en-GB" sz="2000" cap="none" dirty="0">
                <a:solidFill>
                  <a:schemeClr val="bg1"/>
                </a:solidFill>
                <a:latin typeface="+mn-lt"/>
                <a:ea typeface="Times New Roman"/>
              </a:rPr>
              <a:t>two types of market structure</a:t>
            </a:r>
            <a:br>
              <a:rPr lang="en-GB" sz="2000" cap="none" dirty="0">
                <a:solidFill>
                  <a:schemeClr val="bg1"/>
                </a:solidFill>
                <a:latin typeface="+mn-lt"/>
                <a:ea typeface="Times New Roman"/>
              </a:rPr>
            </a:br>
            <a:br>
              <a:rPr lang="en-GB" sz="2000" cap="none" dirty="0">
                <a:solidFill>
                  <a:schemeClr val="bg1"/>
                </a:solidFill>
                <a:latin typeface="+mn-lt"/>
                <a:ea typeface="Times New Roman"/>
              </a:rPr>
            </a:br>
            <a:r>
              <a:rPr lang="en-GB" sz="2000" cap="none" dirty="0">
                <a:solidFill>
                  <a:schemeClr val="bg1"/>
                </a:solidFill>
                <a:latin typeface="+mn-lt"/>
                <a:ea typeface="Times New Roman"/>
              </a:rPr>
              <a:t>In reality, almost all businesses have features which differentiate them and will therefore be in </a:t>
            </a:r>
            <a:r>
              <a:rPr lang="en-GB" sz="2000" b="1" cap="none" dirty="0">
                <a:solidFill>
                  <a:schemeClr val="bg1"/>
                </a:solidFill>
                <a:latin typeface="+mn-lt"/>
                <a:ea typeface="Times New Roman"/>
              </a:rPr>
              <a:t>IMPERFECT COMPETITION</a:t>
            </a:r>
            <a:br>
              <a:rPr lang="en-GB" sz="2000" b="1" cap="none" dirty="0">
                <a:solidFill>
                  <a:schemeClr val="bg1"/>
                </a:solidFill>
                <a:latin typeface="+mn-lt"/>
                <a:ea typeface="Times New Roman"/>
              </a:rPr>
            </a:br>
            <a:br>
              <a:rPr lang="en-GB" sz="2000" cap="none" dirty="0">
                <a:solidFill>
                  <a:schemeClr val="bg1"/>
                </a:solidFill>
                <a:latin typeface="+mn-lt"/>
              </a:rPr>
            </a:br>
            <a:br>
              <a:rPr lang="en-GB" sz="2000" cap="none" dirty="0">
                <a:solidFill>
                  <a:schemeClr val="bg1"/>
                </a:solidFill>
                <a:latin typeface="+mn-lt"/>
              </a:rPr>
            </a:br>
            <a:endParaRPr lang="en-GB" sz="2000" cap="none" dirty="0">
              <a:solidFill>
                <a:schemeClr val="bg1"/>
              </a:solidFill>
              <a:latin typeface="+mn-lt"/>
            </a:endParaRPr>
          </a:p>
        </p:txBody>
      </p:sp>
      <p:sp>
        <p:nvSpPr>
          <p:cNvPr id="3" name="TextBox 2">
            <a:extLst>
              <a:ext uri="{FF2B5EF4-FFF2-40B4-BE49-F238E27FC236}">
                <a16:creationId xmlns:a16="http://schemas.microsoft.com/office/drawing/2014/main" id="{EA0BB1E7-D2B3-B546-88FB-597B8F735880}"/>
              </a:ext>
            </a:extLst>
          </p:cNvPr>
          <p:cNvSpPr txBox="1"/>
          <p:nvPr/>
        </p:nvSpPr>
        <p:spPr>
          <a:xfrm>
            <a:off x="1043608" y="5070375"/>
            <a:ext cx="5050338" cy="1200329"/>
          </a:xfrm>
          <a:prstGeom prst="rect">
            <a:avLst/>
          </a:prstGeom>
          <a:noFill/>
        </p:spPr>
        <p:txBody>
          <a:bodyPr wrap="square" rtlCol="0">
            <a:spAutoFit/>
          </a:bodyPr>
          <a:lstStyle/>
          <a:p>
            <a:pPr algn="r"/>
            <a:r>
              <a:rPr lang="en-GB" sz="2400" dirty="0"/>
              <a:t>Explore how the market structure &amp; influences on supply &amp; demand affect the pricing and output decisions</a:t>
            </a:r>
          </a:p>
        </p:txBody>
      </p:sp>
      <p:sp>
        <p:nvSpPr>
          <p:cNvPr id="4" name="Title 1">
            <a:extLst>
              <a:ext uri="{FF2B5EF4-FFF2-40B4-BE49-F238E27FC236}">
                <a16:creationId xmlns:a16="http://schemas.microsoft.com/office/drawing/2014/main" id="{AD016984-A38F-2B43-954A-C644675B6968}"/>
              </a:ext>
            </a:extLst>
          </p:cNvPr>
          <p:cNvSpPr txBox="1">
            <a:spLocks/>
          </p:cNvSpPr>
          <p:nvPr/>
        </p:nvSpPr>
        <p:spPr>
          <a:xfrm>
            <a:off x="6444208" y="5070375"/>
            <a:ext cx="1739483" cy="1200329"/>
          </a:xfrm>
          <a:prstGeom prst="rect">
            <a:avLst/>
          </a:prstGeom>
        </p:spPr>
        <p:txBody>
          <a:bodyPr vert="horz" lIns="91440" tIns="45720" rIns="91440" bIns="45720" rtlCol="0" anchor="ctr">
            <a:normAutofit fontScale="67500" lnSpcReduction="20000"/>
          </a:bodyPr>
          <a:lstStyle>
            <a:lvl1pPr algn="r" defTabSz="914377" rtl="0" eaLnBrk="1" latinLnBrk="0" hangingPunct="1">
              <a:lnSpc>
                <a:spcPct val="80000"/>
              </a:lnSpc>
              <a:spcBef>
                <a:spcPct val="0"/>
              </a:spcBef>
              <a:buNone/>
              <a:defRPr sz="4400" kern="1200" cap="all" spc="200" baseline="0">
                <a:solidFill>
                  <a:schemeClr val="tx1">
                    <a:lumMod val="90000"/>
                    <a:lumOff val="10000"/>
                  </a:schemeClr>
                </a:solidFill>
                <a:latin typeface="+mj-lt"/>
                <a:ea typeface="+mj-ea"/>
                <a:cs typeface="+mj-cs"/>
              </a:defRPr>
            </a:lvl1pPr>
          </a:lstStyle>
          <a:p>
            <a:pPr algn="l"/>
            <a:br>
              <a:rPr lang="en-GB" sz="2400" dirty="0">
                <a:solidFill>
                  <a:schemeClr val="tx1"/>
                </a:solidFill>
              </a:rPr>
            </a:br>
            <a:br>
              <a:rPr lang="en-GB" sz="2400" dirty="0">
                <a:solidFill>
                  <a:schemeClr val="tx1"/>
                </a:solidFill>
              </a:rPr>
            </a:br>
            <a:r>
              <a:rPr lang="en-GB" sz="3700" b="1" cap="none" dirty="0">
                <a:solidFill>
                  <a:schemeClr val="accent2">
                    <a:lumMod val="75000"/>
                  </a:schemeClr>
                </a:solidFill>
                <a:latin typeface="+mn-lt"/>
              </a:rPr>
              <a:t>P6 Task 1</a:t>
            </a:r>
            <a:br>
              <a:rPr lang="en-GB" sz="2400" dirty="0">
                <a:solidFill>
                  <a:srgbClr val="0070C0"/>
                </a:solidFill>
              </a:rPr>
            </a:br>
            <a:br>
              <a:rPr lang="en-GB" sz="2400" dirty="0">
                <a:solidFill>
                  <a:srgbClr val="0070C0"/>
                </a:solidFill>
              </a:rPr>
            </a:br>
            <a:endParaRPr lang="en-GB" sz="2400" dirty="0">
              <a:solidFill>
                <a:schemeClr val="tx1"/>
              </a:solidFill>
            </a:endParaRPr>
          </a:p>
        </p:txBody>
      </p:sp>
    </p:spTree>
    <p:extLst>
      <p:ext uri="{BB962C8B-B14F-4D97-AF65-F5344CB8AC3E}">
        <p14:creationId xmlns:p14="http://schemas.microsoft.com/office/powerpoint/2010/main" val="139186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80728"/>
            <a:ext cx="8229600" cy="564672"/>
          </a:xfrm>
        </p:spPr>
        <p:txBody>
          <a:bodyPr>
            <a:noAutofit/>
          </a:bodyPr>
          <a:lstStyle/>
          <a:p>
            <a:r>
              <a:rPr lang="en-GB" sz="3200" b="1" dirty="0">
                <a:solidFill>
                  <a:schemeClr val="accent2">
                    <a:lumMod val="75000"/>
                  </a:schemeClr>
                </a:solidFill>
                <a:latin typeface="+mn-lt"/>
                <a:ea typeface="Times New Roman"/>
              </a:rPr>
              <a:t>Perfect competition</a:t>
            </a:r>
            <a:endParaRPr lang="en-GB" sz="3200" b="1" dirty="0">
              <a:solidFill>
                <a:schemeClr val="accent2">
                  <a:lumMod val="75000"/>
                </a:schemeClr>
              </a:solidFill>
              <a:latin typeface="+mn-lt"/>
            </a:endParaRPr>
          </a:p>
        </p:txBody>
      </p:sp>
      <p:sp>
        <p:nvSpPr>
          <p:cNvPr id="3" name="Content Placeholder 2"/>
          <p:cNvSpPr>
            <a:spLocks noGrp="1"/>
          </p:cNvSpPr>
          <p:nvPr>
            <p:ph idx="1"/>
          </p:nvPr>
        </p:nvSpPr>
        <p:spPr>
          <a:xfrm>
            <a:off x="539552" y="2060848"/>
            <a:ext cx="8229600" cy="3651420"/>
          </a:xfrm>
        </p:spPr>
        <p:txBody>
          <a:bodyPr>
            <a:normAutofit/>
          </a:bodyPr>
          <a:lstStyle/>
          <a:p>
            <a:pPr marL="0" indent="0">
              <a:buNone/>
            </a:pPr>
            <a:endParaRPr lang="en-GB" sz="2400" b="1" dirty="0">
              <a:ea typeface="Times New Roman"/>
              <a:cs typeface="Arial" panose="020B0604020202020204" pitchFamily="34" charset="0"/>
            </a:endParaRPr>
          </a:p>
          <a:p>
            <a:pPr marL="514350" indent="-514350">
              <a:buFont typeface="+mj-lt"/>
              <a:buAutoNum type="arabicPeriod"/>
            </a:pPr>
            <a:r>
              <a:rPr lang="en-GB" sz="2400" dirty="0">
                <a:ea typeface="Times New Roman"/>
                <a:cs typeface="Arial" panose="020B0604020202020204" pitchFamily="34" charset="0"/>
              </a:rPr>
              <a:t>All firms sell an identical product</a:t>
            </a:r>
          </a:p>
          <a:p>
            <a:pPr marL="514350" indent="-514350">
              <a:buFont typeface="+mj-lt"/>
              <a:buAutoNum type="arabicPeriod"/>
            </a:pPr>
            <a:r>
              <a:rPr lang="en-GB" sz="2400" dirty="0">
                <a:ea typeface="Times New Roman"/>
                <a:cs typeface="Arial" panose="020B0604020202020204" pitchFamily="34" charset="0"/>
              </a:rPr>
              <a:t>All firms are price takers (price has to be accepted)</a:t>
            </a:r>
          </a:p>
          <a:p>
            <a:pPr marL="514350" indent="-514350">
              <a:buFont typeface="+mj-lt"/>
              <a:buAutoNum type="arabicPeriod"/>
            </a:pPr>
            <a:r>
              <a:rPr lang="en-GB" sz="2400" dirty="0">
                <a:ea typeface="Times New Roman"/>
                <a:cs typeface="Arial" panose="020B0604020202020204" pitchFamily="34" charset="0"/>
              </a:rPr>
              <a:t>All firms have a relatively small market share.</a:t>
            </a:r>
          </a:p>
          <a:p>
            <a:pPr marL="514350" indent="-514350">
              <a:buFont typeface="+mj-lt"/>
              <a:buAutoNum type="arabicPeriod"/>
            </a:pPr>
            <a:r>
              <a:rPr lang="en-GB" sz="2400" dirty="0">
                <a:ea typeface="Times New Roman"/>
                <a:cs typeface="Arial" panose="020B0604020202020204" pitchFamily="34" charset="0"/>
              </a:rPr>
              <a:t>Buyers know the nature of the product being sold and the prices charged by each firm (price expectation)</a:t>
            </a:r>
          </a:p>
          <a:p>
            <a:pPr marL="514350" indent="-514350">
              <a:buFont typeface="+mj-lt"/>
              <a:buAutoNum type="arabicPeriod"/>
            </a:pPr>
            <a:r>
              <a:rPr lang="en-GB" sz="2400" dirty="0">
                <a:ea typeface="Times New Roman"/>
                <a:cs typeface="Arial" panose="020B0604020202020204" pitchFamily="34" charset="0"/>
              </a:rPr>
              <a:t>The industry is characterised by freedom of entry and exit</a:t>
            </a:r>
            <a:r>
              <a:rPr lang="en-GB" sz="2400" dirty="0">
                <a:ea typeface="Times New Roman"/>
              </a:rPr>
              <a:t>.</a:t>
            </a:r>
            <a:br>
              <a:rPr lang="en-GB" sz="2800" dirty="0">
                <a:latin typeface="Times New Roman"/>
                <a:ea typeface="Times New Roman"/>
              </a:rPr>
            </a:br>
            <a:endParaRPr lang="en-GB" dirty="0"/>
          </a:p>
          <a:p>
            <a:endParaRPr lang="en-GB" dirty="0"/>
          </a:p>
        </p:txBody>
      </p:sp>
    </p:spTree>
    <p:extLst>
      <p:ext uri="{BB962C8B-B14F-4D97-AF65-F5344CB8AC3E}">
        <p14:creationId xmlns:p14="http://schemas.microsoft.com/office/powerpoint/2010/main" val="1651720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042" y="1022428"/>
            <a:ext cx="5655677" cy="564672"/>
          </a:xfrm>
        </p:spPr>
        <p:txBody>
          <a:bodyPr>
            <a:noAutofit/>
          </a:bodyPr>
          <a:lstStyle/>
          <a:p>
            <a:r>
              <a:rPr lang="en-GB" sz="3200" b="1" dirty="0">
                <a:solidFill>
                  <a:schemeClr val="accent2">
                    <a:lumMod val="75000"/>
                  </a:schemeClr>
                </a:solidFill>
                <a:latin typeface="+mn-lt"/>
                <a:ea typeface="Times New Roman"/>
              </a:rPr>
              <a:t>Imperfect competition</a:t>
            </a:r>
            <a:endParaRPr lang="en-GB" sz="3200" b="1" dirty="0">
              <a:solidFill>
                <a:schemeClr val="accent2">
                  <a:lumMod val="75000"/>
                </a:schemeClr>
              </a:solidFill>
              <a:latin typeface="+mn-lt"/>
            </a:endParaRPr>
          </a:p>
        </p:txBody>
      </p:sp>
      <p:sp>
        <p:nvSpPr>
          <p:cNvPr id="3" name="Content Placeholder 2"/>
          <p:cNvSpPr>
            <a:spLocks noGrp="1"/>
          </p:cNvSpPr>
          <p:nvPr>
            <p:ph idx="1"/>
          </p:nvPr>
        </p:nvSpPr>
        <p:spPr>
          <a:xfrm>
            <a:off x="539552" y="2060848"/>
            <a:ext cx="8229600" cy="3651420"/>
          </a:xfrm>
        </p:spPr>
        <p:txBody>
          <a:bodyPr>
            <a:normAutofit/>
          </a:bodyPr>
          <a:lstStyle/>
          <a:p>
            <a:pPr marL="0" indent="0">
              <a:buNone/>
            </a:pPr>
            <a:endParaRPr lang="en-GB" sz="2400" b="1" dirty="0">
              <a:ea typeface="Times New Roman"/>
              <a:cs typeface="Arial" panose="020B0604020202020204" pitchFamily="34" charset="0"/>
            </a:endParaRPr>
          </a:p>
          <a:p>
            <a:pPr marL="514350" indent="-514350">
              <a:buFont typeface="+mj-lt"/>
              <a:buAutoNum type="arabicPeriod"/>
            </a:pPr>
            <a:r>
              <a:rPr lang="en-GB" sz="2400" dirty="0">
                <a:ea typeface="Times New Roman"/>
                <a:cs typeface="Arial" panose="020B0604020202020204" pitchFamily="34" charset="0"/>
              </a:rPr>
              <a:t>There is product differentiation</a:t>
            </a:r>
          </a:p>
          <a:p>
            <a:pPr marL="514350" indent="-514350">
              <a:buFont typeface="+mj-lt"/>
              <a:buAutoNum type="arabicPeriod"/>
            </a:pPr>
            <a:r>
              <a:rPr lang="en-GB" sz="2400" dirty="0">
                <a:ea typeface="Times New Roman"/>
                <a:cs typeface="Arial" panose="020B0604020202020204" pitchFamily="34" charset="0"/>
              </a:rPr>
              <a:t>There are varying degrees of price control</a:t>
            </a:r>
          </a:p>
          <a:p>
            <a:pPr marL="514350" indent="-514350">
              <a:buFont typeface="+mj-lt"/>
              <a:buAutoNum type="arabicPeriod"/>
            </a:pPr>
            <a:r>
              <a:rPr lang="en-GB" sz="2400" dirty="0">
                <a:ea typeface="Times New Roman"/>
                <a:cs typeface="Arial" panose="020B0604020202020204" pitchFamily="34" charset="0"/>
              </a:rPr>
              <a:t>Firms may have large market share.</a:t>
            </a:r>
          </a:p>
          <a:p>
            <a:pPr marL="514350" indent="-514350">
              <a:buFont typeface="+mj-lt"/>
              <a:buAutoNum type="arabicPeriod"/>
            </a:pPr>
            <a:r>
              <a:rPr lang="en-GB" sz="2400" dirty="0">
                <a:ea typeface="Times New Roman"/>
                <a:cs typeface="Arial" panose="020B0604020202020204" pitchFamily="34" charset="0"/>
              </a:rPr>
              <a:t>Firms compete on quality, brand, service etc not just price</a:t>
            </a:r>
          </a:p>
          <a:p>
            <a:pPr marL="514350" indent="-514350">
              <a:buFont typeface="+mj-lt"/>
              <a:buAutoNum type="arabicPeriod"/>
            </a:pPr>
            <a:r>
              <a:rPr lang="en-GB" sz="2400" dirty="0">
                <a:ea typeface="Times New Roman"/>
                <a:cs typeface="Arial" panose="020B0604020202020204" pitchFamily="34" charset="0"/>
              </a:rPr>
              <a:t>The market may be difficult to enter and exit</a:t>
            </a:r>
            <a:r>
              <a:rPr lang="en-GB" sz="2400" dirty="0">
                <a:ea typeface="Times New Roman"/>
              </a:rPr>
              <a:t>.</a:t>
            </a:r>
            <a:br>
              <a:rPr lang="en-GB" sz="2800" dirty="0">
                <a:latin typeface="Times New Roman"/>
                <a:ea typeface="Times New Roman"/>
              </a:rPr>
            </a:br>
            <a:endParaRPr lang="en-GB" dirty="0"/>
          </a:p>
          <a:p>
            <a:endParaRPr lang="en-GB" dirty="0"/>
          </a:p>
        </p:txBody>
      </p:sp>
    </p:spTree>
    <p:extLst>
      <p:ext uri="{BB962C8B-B14F-4D97-AF65-F5344CB8AC3E}">
        <p14:creationId xmlns:p14="http://schemas.microsoft.com/office/powerpoint/2010/main" val="841577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042" y="1022428"/>
            <a:ext cx="8228438" cy="564672"/>
          </a:xfrm>
        </p:spPr>
        <p:txBody>
          <a:bodyPr>
            <a:noAutofit/>
          </a:bodyPr>
          <a:lstStyle/>
          <a:p>
            <a:r>
              <a:rPr lang="en-GB" sz="3200" b="1" cap="none" dirty="0">
                <a:solidFill>
                  <a:srgbClr val="FFFFFF"/>
                </a:solidFill>
                <a:ea typeface="Times New Roman"/>
              </a:rPr>
              <a:t>Conclusion: </a:t>
            </a:r>
            <a:br>
              <a:rPr lang="en-GB" sz="3200" b="1" cap="none" dirty="0">
                <a:solidFill>
                  <a:srgbClr val="FFFFFF"/>
                </a:solidFill>
                <a:ea typeface="Times New Roman"/>
              </a:rPr>
            </a:br>
            <a:r>
              <a:rPr lang="en-GB" sz="2800" b="1" cap="none" dirty="0">
                <a:solidFill>
                  <a:schemeClr val="tx1"/>
                </a:solidFill>
                <a:latin typeface="+mn-lt"/>
                <a:ea typeface="Times New Roman"/>
              </a:rPr>
              <a:t>So how does this work for your airline?</a:t>
            </a:r>
            <a:br>
              <a:rPr lang="en-US" sz="2800" b="1" cap="none" dirty="0">
                <a:solidFill>
                  <a:schemeClr val="accent2">
                    <a:lumMod val="75000"/>
                  </a:schemeClr>
                </a:solidFill>
                <a:latin typeface="+mn-lt"/>
              </a:rPr>
            </a:br>
            <a:endParaRPr lang="en-GB" sz="2800" b="1" cap="none" dirty="0">
              <a:solidFill>
                <a:schemeClr val="accent2">
                  <a:lumMod val="75000"/>
                </a:schemeClr>
              </a:solidFill>
              <a:latin typeface="+mn-lt"/>
            </a:endParaRPr>
          </a:p>
        </p:txBody>
      </p:sp>
      <p:sp>
        <p:nvSpPr>
          <p:cNvPr id="4" name="Content Placeholder 3"/>
          <p:cNvSpPr>
            <a:spLocks noGrp="1"/>
          </p:cNvSpPr>
          <p:nvPr>
            <p:ph idx="1"/>
          </p:nvPr>
        </p:nvSpPr>
        <p:spPr/>
        <p:txBody>
          <a:bodyPr>
            <a:noAutofit/>
          </a:bodyPr>
          <a:lstStyle/>
          <a:p>
            <a:pPr marL="342900" lvl="0" indent="-342900">
              <a:spcAft>
                <a:spcPts val="0"/>
              </a:spcAft>
              <a:buFont typeface="Symbol"/>
              <a:buChar char=""/>
            </a:pPr>
            <a:r>
              <a:rPr lang="en-GB" dirty="0">
                <a:ea typeface="Times New Roman"/>
              </a:rPr>
              <a:t>There are a many airlines which are similar but not identical (imperfect market)</a:t>
            </a:r>
          </a:p>
          <a:p>
            <a:pPr marL="342900" lvl="0" indent="-342900">
              <a:spcAft>
                <a:spcPts val="0"/>
              </a:spcAft>
              <a:buFont typeface="Symbol"/>
              <a:buChar char=""/>
            </a:pPr>
            <a:r>
              <a:rPr lang="en-GB" dirty="0">
                <a:ea typeface="Times New Roman"/>
              </a:rPr>
              <a:t>Barriers to entry and exit are typical of imperfect competition</a:t>
            </a:r>
          </a:p>
          <a:p>
            <a:pPr marL="342900" lvl="0" indent="-342900">
              <a:spcAft>
                <a:spcPts val="0"/>
              </a:spcAft>
              <a:buFont typeface="Symbol"/>
              <a:buChar char=""/>
            </a:pPr>
            <a:r>
              <a:rPr lang="en-GB" dirty="0">
                <a:ea typeface="Times New Roman"/>
              </a:rPr>
              <a:t>Nature of competition – perfect competition is highly price competitive, imperfect market competes on quality, service, location </a:t>
            </a:r>
            <a:r>
              <a:rPr lang="en-GB" dirty="0" err="1">
                <a:ea typeface="Times New Roman"/>
              </a:rPr>
              <a:t>etc</a:t>
            </a:r>
            <a:r>
              <a:rPr lang="en-GB" dirty="0">
                <a:ea typeface="Times New Roman"/>
              </a:rPr>
              <a:t> as well as price</a:t>
            </a:r>
          </a:p>
          <a:p>
            <a:pPr marL="342900" lvl="0" indent="-342900">
              <a:spcAft>
                <a:spcPts val="0"/>
              </a:spcAft>
              <a:buFont typeface="Symbol"/>
              <a:buChar char=""/>
            </a:pPr>
            <a:r>
              <a:rPr lang="en-GB" dirty="0">
                <a:ea typeface="Times New Roman"/>
              </a:rPr>
              <a:t>Pricing power – businesses in perfect competition are price takers, those in an imperfect market have control over their pricing. Market leaders and those with high market share may be price makers, determining their own pricing and even controlling the pricing in their market sector</a:t>
            </a:r>
          </a:p>
          <a:p>
            <a:endParaRPr lang="en-GB" dirty="0"/>
          </a:p>
        </p:txBody>
      </p:sp>
    </p:spTree>
    <p:extLst>
      <p:ext uri="{BB962C8B-B14F-4D97-AF65-F5344CB8AC3E}">
        <p14:creationId xmlns:p14="http://schemas.microsoft.com/office/powerpoint/2010/main" val="67080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24744"/>
            <a:ext cx="8228438" cy="564672"/>
          </a:xfrm>
        </p:spPr>
        <p:txBody>
          <a:bodyPr>
            <a:noAutofit/>
          </a:bodyPr>
          <a:lstStyle/>
          <a:p>
            <a:r>
              <a:rPr lang="en-GB" sz="3200" b="1" cap="none" dirty="0">
                <a:solidFill>
                  <a:srgbClr val="FFFFFF"/>
                </a:solidFill>
                <a:ea typeface="Times New Roman"/>
              </a:rPr>
              <a:t>Conclusion: </a:t>
            </a:r>
            <a:br>
              <a:rPr lang="en-GB" sz="3200" b="1" cap="none" dirty="0">
                <a:solidFill>
                  <a:srgbClr val="FFFFFF"/>
                </a:solidFill>
                <a:ea typeface="Times New Roman"/>
              </a:rPr>
            </a:br>
            <a:r>
              <a:rPr lang="en-GB" sz="3200" b="1" cap="none" dirty="0">
                <a:solidFill>
                  <a:schemeClr val="tx1"/>
                </a:solidFill>
                <a:latin typeface="+mn-lt"/>
                <a:ea typeface="Times New Roman"/>
              </a:rPr>
              <a:t>P6 Task 1</a:t>
            </a:r>
            <a:br>
              <a:rPr lang="en-GB" sz="2800" b="1" cap="none" dirty="0">
                <a:solidFill>
                  <a:schemeClr val="accent2">
                    <a:lumMod val="75000"/>
                  </a:schemeClr>
                </a:solidFill>
                <a:latin typeface="+mn-lt"/>
                <a:ea typeface="Times New Roman"/>
              </a:rPr>
            </a:br>
            <a:br>
              <a:rPr lang="en-US" sz="2800" b="1" cap="none" dirty="0">
                <a:solidFill>
                  <a:schemeClr val="accent2">
                    <a:lumMod val="75000"/>
                  </a:schemeClr>
                </a:solidFill>
                <a:latin typeface="+mn-lt"/>
              </a:rPr>
            </a:br>
            <a:endParaRPr lang="en-GB" sz="2800" b="1" cap="none" dirty="0">
              <a:solidFill>
                <a:schemeClr val="accent2">
                  <a:lumMod val="75000"/>
                </a:schemeClr>
              </a:solidFill>
              <a:latin typeface="+mn-lt"/>
            </a:endParaRPr>
          </a:p>
        </p:txBody>
      </p:sp>
      <p:sp>
        <p:nvSpPr>
          <p:cNvPr id="4" name="Content Placeholder 3"/>
          <p:cNvSpPr>
            <a:spLocks noGrp="1"/>
          </p:cNvSpPr>
          <p:nvPr>
            <p:ph idx="1"/>
          </p:nvPr>
        </p:nvSpPr>
        <p:spPr>
          <a:xfrm>
            <a:off x="755576" y="1844824"/>
            <a:ext cx="7290055" cy="1575048"/>
          </a:xfrm>
        </p:spPr>
        <p:txBody>
          <a:bodyPr>
            <a:noAutofit/>
          </a:bodyPr>
          <a:lstStyle/>
          <a:p>
            <a:pPr>
              <a:lnSpc>
                <a:spcPct val="107000"/>
              </a:lnSpc>
              <a:spcAft>
                <a:spcPts val="80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Perfect Competition </a:t>
            </a: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explain the features of this market including: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Number of sellers/firms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Barriers to entry, nature of product/availability of substitutes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Nature of competition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Pricing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Imperfect Competition </a:t>
            </a: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explain the features of this market including: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Number of sellers/firms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Barriers to entry, nature of product/availability of substitutes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Nature of competition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Pricing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Which market structure applies to the airline industry and the airlines you have selected? How does it impact the prices set by your airline? Do they set their prices the same or similar to competitors?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0"/>
              </a:spcAft>
              <a:buNone/>
            </a:pPr>
            <a:endParaRPr lang="en-GB" dirty="0"/>
          </a:p>
        </p:txBody>
      </p:sp>
    </p:spTree>
    <p:extLst>
      <p:ext uri="{BB962C8B-B14F-4D97-AF65-F5344CB8AC3E}">
        <p14:creationId xmlns:p14="http://schemas.microsoft.com/office/powerpoint/2010/main" val="2548573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Terms xmlns="http://schemas.microsoft.com/office/infopath/2007/PartnerControls"/>
    </lcf76f155ced4ddcb4097134ff3c332f>
    <TaxCatchAll xmlns="5064729a-6e59-49a6-8c0d-c64baa7a262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E94B7D4B06CB4A8783235BC6AD7060" ma:contentTypeVersion="16" ma:contentTypeDescription="Create a new document." ma:contentTypeScope="" ma:versionID="1da730a9e4b1f9daf51c58d177407ab2">
  <xsd:schema xmlns:xsd="http://www.w3.org/2001/XMLSchema" xmlns:xs="http://www.w3.org/2001/XMLSchema" xmlns:p="http://schemas.microsoft.com/office/2006/metadata/properties" xmlns:ns2="332b4832-fe63-48a7-8b93-807f3b6e9f20" xmlns:ns3="5064729a-6e59-49a6-8c0d-c64baa7a262e" targetNamespace="http://schemas.microsoft.com/office/2006/metadata/properties" ma:root="true" ma:fieldsID="138e13525185562c384540b92e153c01" ns2:_="" ns3:_="">
    <xsd:import namespace="332b4832-fe63-48a7-8b93-807f3b6e9f20"/>
    <xsd:import namespace="5064729a-6e59-49a6-8c0d-c64baa7a262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36375C-AA19-4964-99E0-319A04981AE4}">
  <ds:schemaRefs>
    <ds:schemaRef ds:uri="http://schemas.microsoft.com/sharepoint/v3/contenttype/forms"/>
  </ds:schemaRefs>
</ds:datastoreItem>
</file>

<file path=customXml/itemProps2.xml><?xml version="1.0" encoding="utf-8"?>
<ds:datastoreItem xmlns:ds="http://schemas.openxmlformats.org/officeDocument/2006/customXml" ds:itemID="{2C2F1C6D-ACA5-4862-88DE-8EEB81013908}">
  <ds:schemaRefs>
    <ds:schemaRef ds:uri="http://purl.org/dc/dcmitype/"/>
    <ds:schemaRef ds:uri="http://schemas.microsoft.com/office/infopath/2007/PartnerControls"/>
    <ds:schemaRef ds:uri="http://www.w3.org/XML/1998/namespace"/>
    <ds:schemaRef ds:uri="http://purl.org/dc/term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sharepoint/v3"/>
    <ds:schemaRef ds:uri="332b4832-fe63-48a7-8b93-807f3b6e9f20"/>
    <ds:schemaRef ds:uri="5064729a-6e59-49a6-8c0d-c64baa7a262e"/>
  </ds:schemaRefs>
</ds:datastoreItem>
</file>

<file path=customXml/itemProps3.xml><?xml version="1.0" encoding="utf-8"?>
<ds:datastoreItem xmlns:ds="http://schemas.openxmlformats.org/officeDocument/2006/customXml" ds:itemID="{C86F3A71-6A61-452D-8F88-85EAEB8353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2b4832-fe63-48a7-8b93-807f3b6e9f20"/>
    <ds:schemaRef ds:uri="5064729a-6e59-49a6-8c0d-c64baa7a26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TotalTime>
  <Words>382</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Calibri</vt:lpstr>
      <vt:lpstr>Calibri Light</vt:lpstr>
      <vt:lpstr>Symbol</vt:lpstr>
      <vt:lpstr>Times New Roman</vt:lpstr>
      <vt:lpstr>Tw Cen MT</vt:lpstr>
      <vt:lpstr>Wingdings 3</vt:lpstr>
      <vt:lpstr>Integral</vt:lpstr>
      <vt:lpstr>   Perfect and imperfect competition - two types of market structure  In reality, almost all businesses have features which differentiate them and will therefore be in IMPERFECT COMPETITION   </vt:lpstr>
      <vt:lpstr>Perfect competition</vt:lpstr>
      <vt:lpstr>Imperfect competition</vt:lpstr>
      <vt:lpstr>Conclusion:  So how does this work for your airline? </vt:lpstr>
      <vt:lpstr>Conclusion:  P6 Task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Week 14 04/01/2021  Perfect and imperfect competition  </dc:title>
  <dc:creator>Ailsa W Waters</dc:creator>
  <cp:lastModifiedBy>Seonaid Botfield</cp:lastModifiedBy>
  <cp:revision>6</cp:revision>
  <dcterms:created xsi:type="dcterms:W3CDTF">2020-07-09T10:47:05Z</dcterms:created>
  <dcterms:modified xsi:type="dcterms:W3CDTF">2023-06-19T10:57:33Z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0x01010014E94B7D4B06CB4A8783235BC6AD7060</vt:lpwstr>
  </property>
  <property fmtid="{D5CDD505-2E9C-101B-9397-08002B2CF9AE}" pid="3" name="Order">
    <vt:r8>1417700</vt:r8>
  </property>
  <property fmtid="{D5CDD505-2E9C-101B-9397-08002B2CF9AE}" pid="4" name="MediaServiceImageTags">
    <vt:lpwstr/>
  </property>
</Properties>
</file>