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4"/>
  </p:notesMasterIdLst>
  <p:handoutMasterIdLst>
    <p:handoutMasterId r:id="rId15"/>
  </p:handoutMasterIdLst>
  <p:sldIdLst>
    <p:sldId id="288" r:id="rId5"/>
    <p:sldId id="289" r:id="rId6"/>
    <p:sldId id="292" r:id="rId7"/>
    <p:sldId id="291" r:id="rId8"/>
    <p:sldId id="267" r:id="rId9"/>
    <p:sldId id="281" r:id="rId10"/>
    <p:sldId id="269" r:id="rId11"/>
    <p:sldId id="266" r:id="rId12"/>
    <p:sldId id="290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D82B5C-39C9-47DB-9BA7-4B19E3D0887A}" v="1" dt="2023-06-19T14:32:26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76025"/>
  </p:normalViewPr>
  <p:slideViewPr>
    <p:cSldViewPr>
      <p:cViewPr varScale="1">
        <p:scale>
          <a:sx n="71" d="100"/>
          <a:sy n="71" d="100"/>
        </p:scale>
        <p:origin x="1365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aid Botfield" userId="3dba0766-4fd7-460c-a280-f9f72ed646a6" providerId="ADAL" clId="{C4F2C4BC-C6E0-40F7-925C-D97EC19FD522}"/>
    <pc:docChg chg="custSel modSld sldOrd">
      <pc:chgData name="Seonaid Botfield" userId="3dba0766-4fd7-460c-a280-f9f72ed646a6" providerId="ADAL" clId="{C4F2C4BC-C6E0-40F7-925C-D97EC19FD522}" dt="2023-06-19T10:59:18.506" v="3"/>
      <pc:docMkLst>
        <pc:docMk/>
      </pc:docMkLst>
      <pc:sldChg chg="ord">
        <pc:chgData name="Seonaid Botfield" userId="3dba0766-4fd7-460c-a280-f9f72ed646a6" providerId="ADAL" clId="{C4F2C4BC-C6E0-40F7-925C-D97EC19FD522}" dt="2023-06-19T10:59:18.506" v="3"/>
        <pc:sldMkLst>
          <pc:docMk/>
          <pc:sldMk cId="1063972092" sldId="266"/>
        </pc:sldMkLst>
      </pc:sldChg>
      <pc:sldChg chg="delSp modSp mod">
        <pc:chgData name="Seonaid Botfield" userId="3dba0766-4fd7-460c-a280-f9f72ed646a6" providerId="ADAL" clId="{C4F2C4BC-C6E0-40F7-925C-D97EC19FD522}" dt="2023-06-19T10:58:29.649" v="1" actId="478"/>
        <pc:sldMkLst>
          <pc:docMk/>
          <pc:sldMk cId="1447889827" sldId="288"/>
        </pc:sldMkLst>
        <pc:spChg chg="del mod">
          <ac:chgData name="Seonaid Botfield" userId="3dba0766-4fd7-460c-a280-f9f72ed646a6" providerId="ADAL" clId="{C4F2C4BC-C6E0-40F7-925C-D97EC19FD522}" dt="2023-06-19T10:58:29.649" v="1" actId="478"/>
          <ac:spMkLst>
            <pc:docMk/>
            <pc:sldMk cId="1447889827" sldId="288"/>
            <ac:spMk id="2" creationId="{00000000-0000-0000-0000-000000000000}"/>
          </ac:spMkLst>
        </pc:spChg>
      </pc:sldChg>
    </pc:docChg>
  </pc:docChgLst>
  <pc:docChgLst>
    <pc:chgData name="Seonaid Botfield" userId="3dba0766-4fd7-460c-a280-f9f72ed646a6" providerId="ADAL" clId="{E5D82B5C-39C9-47DB-9BA7-4B19E3D0887A}"/>
    <pc:docChg chg="undo custSel addSld delSld modSld sldOrd">
      <pc:chgData name="Seonaid Botfield" userId="3dba0766-4fd7-460c-a280-f9f72ed646a6" providerId="ADAL" clId="{E5D82B5C-39C9-47DB-9BA7-4B19E3D0887A}" dt="2023-06-19T14:36:57.311" v="372" actId="404"/>
      <pc:docMkLst>
        <pc:docMk/>
      </pc:docMkLst>
      <pc:sldChg chg="del">
        <pc:chgData name="Seonaid Botfield" userId="3dba0766-4fd7-460c-a280-f9f72ed646a6" providerId="ADAL" clId="{E5D82B5C-39C9-47DB-9BA7-4B19E3D0887A}" dt="2023-06-19T14:27:31.788" v="24" actId="47"/>
        <pc:sldMkLst>
          <pc:docMk/>
          <pc:sldMk cId="940242098" sldId="272"/>
        </pc:sldMkLst>
      </pc:sldChg>
      <pc:sldChg chg="modSp mod">
        <pc:chgData name="Seonaid Botfield" userId="3dba0766-4fd7-460c-a280-f9f72ed646a6" providerId="ADAL" clId="{E5D82B5C-39C9-47DB-9BA7-4B19E3D0887A}" dt="2023-06-19T14:27:21.559" v="22" actId="20577"/>
        <pc:sldMkLst>
          <pc:docMk/>
          <pc:sldMk cId="2186598651" sldId="281"/>
        </pc:sldMkLst>
        <pc:spChg chg="mod">
          <ac:chgData name="Seonaid Botfield" userId="3dba0766-4fd7-460c-a280-f9f72ed646a6" providerId="ADAL" clId="{E5D82B5C-39C9-47DB-9BA7-4B19E3D0887A}" dt="2023-06-19T14:27:21.559" v="22" actId="20577"/>
          <ac:spMkLst>
            <pc:docMk/>
            <pc:sldMk cId="2186598651" sldId="281"/>
            <ac:spMk id="3" creationId="{00000000-0000-0000-0000-000000000000}"/>
          </ac:spMkLst>
        </pc:spChg>
      </pc:sldChg>
      <pc:sldChg chg="del">
        <pc:chgData name="Seonaid Botfield" userId="3dba0766-4fd7-460c-a280-f9f72ed646a6" providerId="ADAL" clId="{E5D82B5C-39C9-47DB-9BA7-4B19E3D0887A}" dt="2023-06-19T14:27:28.896" v="23" actId="47"/>
        <pc:sldMkLst>
          <pc:docMk/>
          <pc:sldMk cId="2531088180" sldId="286"/>
        </pc:sldMkLst>
      </pc:sldChg>
      <pc:sldChg chg="modSp mod">
        <pc:chgData name="Seonaid Botfield" userId="3dba0766-4fd7-460c-a280-f9f72ed646a6" providerId="ADAL" clId="{E5D82B5C-39C9-47DB-9BA7-4B19E3D0887A}" dt="2023-06-19T14:15:35.049" v="5" actId="27636"/>
        <pc:sldMkLst>
          <pc:docMk/>
          <pc:sldMk cId="1668473636" sldId="289"/>
        </pc:sldMkLst>
        <pc:spChg chg="mod">
          <ac:chgData name="Seonaid Botfield" userId="3dba0766-4fd7-460c-a280-f9f72ed646a6" providerId="ADAL" clId="{E5D82B5C-39C9-47DB-9BA7-4B19E3D0887A}" dt="2023-06-19T14:15:35.049" v="5" actId="27636"/>
          <ac:spMkLst>
            <pc:docMk/>
            <pc:sldMk cId="1668473636" sldId="289"/>
            <ac:spMk id="3" creationId="{00000000-0000-0000-0000-000000000000}"/>
          </ac:spMkLst>
        </pc:spChg>
        <pc:spChg chg="mod">
          <ac:chgData name="Seonaid Botfield" userId="3dba0766-4fd7-460c-a280-f9f72ed646a6" providerId="ADAL" clId="{E5D82B5C-39C9-47DB-9BA7-4B19E3D0887A}" dt="2023-06-19T14:15:32.898" v="3" actId="1076"/>
          <ac:spMkLst>
            <pc:docMk/>
            <pc:sldMk cId="1668473636" sldId="289"/>
            <ac:spMk id="7" creationId="{6E37B7D6-344F-0E40-BE1F-0AD8F770692B}"/>
          </ac:spMkLst>
        </pc:spChg>
      </pc:sldChg>
      <pc:sldChg chg="modSp mod">
        <pc:chgData name="Seonaid Botfield" userId="3dba0766-4fd7-460c-a280-f9f72ed646a6" providerId="ADAL" clId="{E5D82B5C-39C9-47DB-9BA7-4B19E3D0887A}" dt="2023-06-19T14:36:57.311" v="372" actId="404"/>
        <pc:sldMkLst>
          <pc:docMk/>
          <pc:sldMk cId="4008315404" sldId="290"/>
        </pc:sldMkLst>
        <pc:spChg chg="mod">
          <ac:chgData name="Seonaid Botfield" userId="3dba0766-4fd7-460c-a280-f9f72ed646a6" providerId="ADAL" clId="{E5D82B5C-39C9-47DB-9BA7-4B19E3D0887A}" dt="2023-06-19T14:36:01.985" v="293" actId="20577"/>
          <ac:spMkLst>
            <pc:docMk/>
            <pc:sldMk cId="4008315404" sldId="290"/>
            <ac:spMk id="2" creationId="{00000000-0000-0000-0000-000000000000}"/>
          </ac:spMkLst>
        </pc:spChg>
        <pc:spChg chg="mod">
          <ac:chgData name="Seonaid Botfield" userId="3dba0766-4fd7-460c-a280-f9f72ed646a6" providerId="ADAL" clId="{E5D82B5C-39C9-47DB-9BA7-4B19E3D0887A}" dt="2023-06-19T14:36:57.311" v="372" actId="404"/>
          <ac:spMkLst>
            <pc:docMk/>
            <pc:sldMk cId="4008315404" sldId="290"/>
            <ac:spMk id="6" creationId="{14341E46-D66D-9B4D-8186-4F35F804661A}"/>
          </ac:spMkLst>
        </pc:spChg>
      </pc:sldChg>
      <pc:sldChg chg="modSp new mod ord">
        <pc:chgData name="Seonaid Botfield" userId="3dba0766-4fd7-460c-a280-f9f72ed646a6" providerId="ADAL" clId="{E5D82B5C-39C9-47DB-9BA7-4B19E3D0887A}" dt="2023-06-19T14:20:39.098" v="21"/>
        <pc:sldMkLst>
          <pc:docMk/>
          <pc:sldMk cId="2430780709" sldId="291"/>
        </pc:sldMkLst>
        <pc:spChg chg="mod">
          <ac:chgData name="Seonaid Botfield" userId="3dba0766-4fd7-460c-a280-f9f72ed646a6" providerId="ADAL" clId="{E5D82B5C-39C9-47DB-9BA7-4B19E3D0887A}" dt="2023-06-19T14:16:42.812" v="16" actId="20577"/>
          <ac:spMkLst>
            <pc:docMk/>
            <pc:sldMk cId="2430780709" sldId="291"/>
            <ac:spMk id="2" creationId="{82F87A44-8B19-265F-2A04-95D5CB314936}"/>
          </ac:spMkLst>
        </pc:spChg>
        <pc:spChg chg="mod">
          <ac:chgData name="Seonaid Botfield" userId="3dba0766-4fd7-460c-a280-f9f72ed646a6" providerId="ADAL" clId="{E5D82B5C-39C9-47DB-9BA7-4B19E3D0887A}" dt="2023-06-19T14:20:39.098" v="21"/>
          <ac:spMkLst>
            <pc:docMk/>
            <pc:sldMk cId="2430780709" sldId="291"/>
            <ac:spMk id="3" creationId="{0CB470AD-F31E-D9D3-96D7-04E10FFCCE7D}"/>
          </ac:spMkLst>
        </pc:spChg>
      </pc:sldChg>
      <pc:sldChg chg="modSp new mod ord">
        <pc:chgData name="Seonaid Botfield" userId="3dba0766-4fd7-460c-a280-f9f72ed646a6" providerId="ADAL" clId="{E5D82B5C-39C9-47DB-9BA7-4B19E3D0887A}" dt="2023-06-19T14:36:21.236" v="333" actId="6549"/>
        <pc:sldMkLst>
          <pc:docMk/>
          <pc:sldMk cId="985158062" sldId="292"/>
        </pc:sldMkLst>
        <pc:spChg chg="mod">
          <ac:chgData name="Seonaid Botfield" userId="3dba0766-4fd7-460c-a280-f9f72ed646a6" providerId="ADAL" clId="{E5D82B5C-39C9-47DB-9BA7-4B19E3D0887A}" dt="2023-06-19T14:35:17.033" v="260" actId="20577"/>
          <ac:spMkLst>
            <pc:docMk/>
            <pc:sldMk cId="985158062" sldId="292"/>
            <ac:spMk id="2" creationId="{4B30FA10-13D7-A55D-50B0-7677B8F82D0E}"/>
          </ac:spMkLst>
        </pc:spChg>
        <pc:spChg chg="mod">
          <ac:chgData name="Seonaid Botfield" userId="3dba0766-4fd7-460c-a280-f9f72ed646a6" providerId="ADAL" clId="{E5D82B5C-39C9-47DB-9BA7-4B19E3D0887A}" dt="2023-06-19T14:36:21.236" v="333" actId="6549"/>
          <ac:spMkLst>
            <pc:docMk/>
            <pc:sldMk cId="985158062" sldId="292"/>
            <ac:spMk id="3" creationId="{C0F16DE9-6A8E-9ADA-AFBE-45652A8D644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business/2015/may/26/iag-given-clearance-by-irish-government-for-aer-lingus-takeover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environment/2016/jan/06/ba-blames-uk-government-for-scrapping-of-340m-green-fuels-project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British Airways’ parent company IAG saw its full-year profits soar 64% in 2015 to €1.8bn (£1.4bn), helped in part by falling fuel prices.</a:t>
            </a:r>
          </a:p>
          <a:p>
            <a:endParaRPr lang="en-GB" dirty="0"/>
          </a:p>
          <a:p>
            <a:r>
              <a:rPr lang="en-GB" dirty="0"/>
              <a:t>The group, which consists of Iberia, </a:t>
            </a:r>
            <a:r>
              <a:rPr lang="en-GB" dirty="0" err="1"/>
              <a:t>Vueling</a:t>
            </a:r>
            <a:r>
              <a:rPr lang="en-GB" dirty="0"/>
              <a:t> and the </a:t>
            </a:r>
            <a:r>
              <a:rPr lang="en-GB" dirty="0">
                <a:hlinkClick r:id="rId3"/>
              </a:rPr>
              <a:t>recent addition of Aer Lingu</a:t>
            </a:r>
            <a:r>
              <a:rPr lang="en-GB" dirty="0"/>
              <a:t>s as well as BA, said it expected to drive up operating profits by about another €1bn in 2016.</a:t>
            </a:r>
          </a:p>
          <a:p>
            <a:endParaRPr lang="en-GB" dirty="0"/>
          </a:p>
          <a:p>
            <a:r>
              <a:rPr lang="en-GB" dirty="0"/>
              <a:t>Fuel unit costs – calculated by distance and seats flown – have dropped 17%, he said, after the impact of hedging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711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LACK OF SUPPORT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British Airways says that it has been forced to shelve a ground-breaking £340m scheme to create 16m gallons of jet fuel from London’s rubbish every year, partly due to a lack of government support.</a:t>
            </a:r>
            <a:endParaRPr lang="en-GB" dirty="0">
              <a:cs typeface="Arial" panose="020B0604020202020204" pitchFamily="34" charset="0"/>
              <a:hlinkClick r:id="rId3"/>
            </a:endParaRPr>
          </a:p>
          <a:p>
            <a:pPr marL="0" indent="0">
              <a:buNone/>
            </a:pPr>
            <a:endParaRPr lang="en-GB" dirty="0">
              <a:cs typeface="Arial" panose="020B0604020202020204" pitchFamily="34" charset="0"/>
              <a:hlinkClick r:id="rId3"/>
            </a:endParaRPr>
          </a:p>
          <a:p>
            <a:pPr marL="0" indent="0">
              <a:buNone/>
            </a:pPr>
            <a:r>
              <a:rPr lang="en-GB" dirty="0">
                <a:cs typeface="Arial" panose="020B0604020202020204" pitchFamily="34" charset="0"/>
                <a:hlinkClick r:id="rId3"/>
              </a:rPr>
              <a:t>https://www.theguardian.com/environment/2016/jan/06/ba-blames-uk-government-for-scrapping-of-340m-green-fuels-project</a:t>
            </a:r>
            <a:endParaRPr lang="en-GB" dirty="0"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79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38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77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88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33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44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97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54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202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61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42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05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0BB1E7-D2B3-B546-88FB-597B8F735880}"/>
              </a:ext>
            </a:extLst>
          </p:cNvPr>
          <p:cNvSpPr txBox="1"/>
          <p:nvPr/>
        </p:nvSpPr>
        <p:spPr>
          <a:xfrm>
            <a:off x="1043608" y="5070375"/>
            <a:ext cx="5050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Explore how the market structure &amp; influences on supply &amp; demand affect the pricing and output decisions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016984-A38F-2B43-954A-C644675B6968}"/>
              </a:ext>
            </a:extLst>
          </p:cNvPr>
          <p:cNvSpPr txBox="1">
            <a:spLocks/>
          </p:cNvSpPr>
          <p:nvPr/>
        </p:nvSpPr>
        <p:spPr>
          <a:xfrm>
            <a:off x="6444208" y="5070375"/>
            <a:ext cx="1739483" cy="1200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GB" sz="2400" dirty="0">
                <a:solidFill>
                  <a:schemeClr val="tx1"/>
                </a:solidFill>
              </a:rPr>
            </a:b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3700" b="1" dirty="0">
                <a:solidFill>
                  <a:schemeClr val="tx1"/>
                </a:solidFill>
              </a:rPr>
              <a:t>P6</a:t>
            </a:r>
            <a:br>
              <a:rPr lang="en-GB" sz="2400" dirty="0">
                <a:solidFill>
                  <a:srgbClr val="0070C0"/>
                </a:solidFill>
              </a:rPr>
            </a:br>
            <a:br>
              <a:rPr lang="en-GB" sz="2400" dirty="0">
                <a:solidFill>
                  <a:srgbClr val="0070C0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88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476809" cy="5249334"/>
          </a:xfrm>
        </p:spPr>
        <p:txBody>
          <a:bodyPr>
            <a:normAutofit/>
          </a:bodyPr>
          <a:lstStyle/>
          <a:p>
            <a:pPr lvl="0" algn="r"/>
            <a:br>
              <a:rPr lang="en-GB" sz="3400" b="1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sz="3400" b="1" dirty="0">
                <a:solidFill>
                  <a:srgbClr val="FFFFFF"/>
                </a:solidFill>
                <a:ea typeface="Times New Roman"/>
              </a:rPr>
              <a:t>Influences on demand</a:t>
            </a:r>
            <a:endParaRPr lang="en-GB" sz="3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924944"/>
            <a:ext cx="8251214" cy="3528391"/>
          </a:xfrm>
        </p:spPr>
        <p:txBody>
          <a:bodyPr anchor="ctr">
            <a:normAutofit fontScale="92500" lnSpcReduction="20000"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400" b="1" dirty="0">
                <a:ea typeface="Times New Roman"/>
              </a:rPr>
              <a:t>Affordability</a:t>
            </a:r>
            <a:r>
              <a:rPr lang="en-GB" sz="2400" dirty="0">
                <a:ea typeface="Times New Roman"/>
              </a:rPr>
              <a:t> – are customers able and willing to pay?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400" b="1" dirty="0">
                <a:ea typeface="Times New Roman"/>
              </a:rPr>
              <a:t>Competition - </a:t>
            </a:r>
            <a:r>
              <a:rPr lang="en-GB" sz="2400" dirty="0">
                <a:ea typeface="Times New Roman"/>
              </a:rPr>
              <a:t>demand can reduce if competition reduces its prices for like products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400" b="1" dirty="0">
                <a:ea typeface="Times New Roman"/>
              </a:rPr>
              <a:t>Availability of substitutes - </a:t>
            </a:r>
            <a:r>
              <a:rPr lang="en-GB" sz="2400" dirty="0">
                <a:ea typeface="Times New Roman"/>
              </a:rPr>
              <a:t>are there alternatives?  (Train, coach, car are substitutes for a flight)</a:t>
            </a:r>
          </a:p>
          <a:p>
            <a:pPr marL="342900" indent="-342900">
              <a:spcAft>
                <a:spcPts val="0"/>
              </a:spcAft>
              <a:buFont typeface="Symbol"/>
              <a:buChar char=""/>
            </a:pPr>
            <a:r>
              <a:rPr lang="en-GB" sz="2400" b="1" dirty="0">
                <a:ea typeface="Times New Roman"/>
              </a:rPr>
              <a:t>Gross Domestic Product (GDP</a:t>
            </a:r>
            <a:r>
              <a:rPr lang="en-GB" sz="2400" dirty="0">
                <a:ea typeface="Times New Roman"/>
              </a:rPr>
              <a:t>) </a:t>
            </a:r>
            <a:r>
              <a:rPr lang="en-GB" sz="2400" dirty="0"/>
              <a:t>an indicator of consumer spending levels</a:t>
            </a:r>
          </a:p>
          <a:p>
            <a:pPr marL="342900" indent="-342900">
              <a:spcAft>
                <a:spcPts val="0"/>
              </a:spcAft>
              <a:buFont typeface="Symbol"/>
              <a:buChar char=""/>
            </a:pPr>
            <a:r>
              <a:rPr lang="en-GB" sz="2400" b="1" dirty="0">
                <a:ea typeface="Times New Roman"/>
              </a:rPr>
              <a:t>Needs and aspirations of consumers </a:t>
            </a:r>
            <a:r>
              <a:rPr lang="en-GB" sz="2400" dirty="0">
                <a:ea typeface="Times New Roman"/>
              </a:rPr>
              <a:t>In developed economies </a:t>
            </a:r>
            <a:r>
              <a:rPr lang="en-GB" sz="2400" b="1" dirty="0">
                <a:ea typeface="Times New Roman"/>
              </a:rPr>
              <a:t>expectations</a:t>
            </a:r>
            <a:r>
              <a:rPr lang="en-GB" sz="2400" dirty="0">
                <a:ea typeface="Times New Roman"/>
              </a:rPr>
              <a:t> are seen as needs by consumers. Holidays (&amp; flights) are now an expectation for many. </a:t>
            </a:r>
            <a:r>
              <a:rPr lang="en-GB" sz="2400" b="1" dirty="0">
                <a:ea typeface="Times New Roman"/>
              </a:rPr>
              <a:t>Aspirations: </a:t>
            </a:r>
            <a:r>
              <a:rPr lang="en-GB" sz="2400" dirty="0">
                <a:ea typeface="Times New Roman"/>
              </a:rPr>
              <a:t>May include holidays to more exotic locations</a:t>
            </a:r>
            <a:endParaRPr lang="en-GB" sz="2400" dirty="0"/>
          </a:p>
          <a:p>
            <a:pPr marL="342900" indent="-342900">
              <a:spcAft>
                <a:spcPts val="0"/>
              </a:spcAft>
              <a:buFont typeface="Symbol"/>
              <a:buChar char=""/>
            </a:pPr>
            <a:endParaRPr lang="en-GB" dirty="0"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dirty="0">
              <a:ea typeface="Times New Roman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E37B7D6-344F-0E40-BE1F-0AD8F770692B}"/>
              </a:ext>
            </a:extLst>
          </p:cNvPr>
          <p:cNvSpPr txBox="1">
            <a:spLocks/>
          </p:cNvSpPr>
          <p:nvPr/>
        </p:nvSpPr>
        <p:spPr>
          <a:xfrm>
            <a:off x="715526" y="804333"/>
            <a:ext cx="800323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cap="none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/>
              </a:rPr>
              <a:t>Influences on demand</a:t>
            </a:r>
            <a:endParaRPr lang="en-GB" sz="3200" cap="none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847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0FA10-13D7-A55D-50B0-7677B8F82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115592"/>
          </a:xfrm>
        </p:spPr>
        <p:txBody>
          <a:bodyPr/>
          <a:lstStyle/>
          <a:p>
            <a:r>
              <a:rPr lang="en-GB" dirty="0"/>
              <a:t>Task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16DE9-6A8E-9ADA-AFBE-45652A8D6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1844824"/>
            <a:ext cx="8568952" cy="4680560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Influences on Demand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Affordability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Competition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Availability of substitutes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 of GDP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Needs and aspirations of consumers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the above headings to your work. Under each heading: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by explaining the influence on demand in general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link the influence on demand to </a:t>
            </a:r>
            <a:r>
              <a:rPr lang="en-GB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airline. How does the influence on demand impact the </a:t>
            </a:r>
            <a:r>
              <a:rPr lang="en-GB" sz="1800" b="1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</a:t>
            </a: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GB" sz="1800" b="1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output decisions</a:t>
            </a: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made by your airline? </a:t>
            </a:r>
            <a:r>
              <a:rPr lang="en-GB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types of flights (short haul/long haul), number of flights, size of planes…. of your airline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158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87A44-8B19-265F-2A04-95D5CB314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cap="none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/>
              </a:rPr>
              <a:t>Influences on supply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470AD-F31E-D9D3-96D7-04E10FFCC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/>
              <a:t>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Availability of raw materials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Availability of labour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Competition for raw material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Ability to produce profitably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 support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780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476809" cy="5249334"/>
          </a:xfrm>
        </p:spPr>
        <p:txBody>
          <a:bodyPr>
            <a:normAutofit/>
          </a:bodyPr>
          <a:lstStyle/>
          <a:p>
            <a:pPr algn="r"/>
            <a:br>
              <a:rPr lang="en-GB" sz="2800" dirty="0">
                <a:solidFill>
                  <a:srgbClr val="FFFFFF"/>
                </a:solidFill>
                <a:latin typeface="Verdana"/>
              </a:rPr>
            </a:br>
            <a:r>
              <a:rPr lang="en-GB" sz="2800" b="1" dirty="0">
                <a:solidFill>
                  <a:srgbClr val="FFFFFF"/>
                </a:solidFill>
                <a:latin typeface="+mn-lt"/>
              </a:rPr>
              <a:t>Availability of raw materials</a:t>
            </a:r>
            <a:br>
              <a:rPr lang="en-GB" sz="2800" b="1" dirty="0">
                <a:solidFill>
                  <a:srgbClr val="FFFFFF"/>
                </a:solidFill>
                <a:latin typeface="+mn-lt"/>
              </a:rPr>
            </a:br>
            <a:br>
              <a:rPr lang="en-GB" sz="2800" b="1" dirty="0">
                <a:solidFill>
                  <a:srgbClr val="FFFFFF"/>
                </a:solidFill>
                <a:latin typeface="+mn-lt"/>
              </a:rPr>
            </a:br>
            <a:r>
              <a:rPr lang="en-GB" sz="2800" b="1" cap="none" dirty="0">
                <a:solidFill>
                  <a:srgbClr val="FFFFFF"/>
                </a:solidFill>
                <a:latin typeface="+mn-lt"/>
              </a:rPr>
              <a:t>Aircraft &amp; fuel</a:t>
            </a:r>
            <a:br>
              <a:rPr lang="en-GB" sz="2800" b="1" dirty="0">
                <a:solidFill>
                  <a:srgbClr val="FFFFFF"/>
                </a:solidFill>
              </a:rPr>
            </a:br>
            <a:endParaRPr lang="en-GB" sz="28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991" y="1052736"/>
            <a:ext cx="4610377" cy="5249334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cs typeface="Arial" panose="020B0604020202020204" pitchFamily="34" charset="0"/>
              </a:rPr>
              <a:t>If raw materials are in short supply then the price charged can be higher for items made from these materials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GB" dirty="0"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cs typeface="Arial" panose="020B0604020202020204" pitchFamily="34" charset="0"/>
              </a:rPr>
              <a:t>Most aircraft are made of aluminium with some steel and titanium. These materials are subject to price fluctuation.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b="1" dirty="0">
                <a:cs typeface="Arial" panose="020B0604020202020204" pitchFamily="34" charset="0"/>
              </a:rPr>
              <a:t>Most airlines use two suppliers, Boeing and Airbus. If the cost of metals needed goes up then the supplier will increase the cost of a new plane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cs typeface="Arial" panose="020B0604020202020204" pitchFamily="34" charset="0"/>
              </a:rPr>
              <a:t>Fuel costs can go up and down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cs typeface="Arial" panose="020B0604020202020204" pitchFamily="34" charset="0"/>
              </a:rPr>
              <a:t>Many airlines hedge their fuel to be in control of the costs</a:t>
            </a:r>
            <a:endParaRPr lang="en-GB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140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476809" cy="5249334"/>
          </a:xfrm>
        </p:spPr>
        <p:txBody>
          <a:bodyPr>
            <a:normAutofit/>
          </a:bodyPr>
          <a:lstStyle/>
          <a:p>
            <a:pPr algn="r"/>
            <a:br>
              <a:rPr lang="en-GB" sz="2800">
                <a:solidFill>
                  <a:srgbClr val="FFFFFF"/>
                </a:solidFill>
                <a:latin typeface="Verdana"/>
              </a:rPr>
            </a:br>
            <a:r>
              <a:rPr lang="en-GB" sz="2800" b="1">
                <a:solidFill>
                  <a:srgbClr val="FFFFFF"/>
                </a:solidFill>
                <a:latin typeface="+mn-lt"/>
              </a:rPr>
              <a:t>Availability of labour (the workforce)</a:t>
            </a:r>
            <a:br>
              <a:rPr lang="en-GB" sz="2800" b="1">
                <a:solidFill>
                  <a:srgbClr val="FFFFFF"/>
                </a:solidFill>
              </a:rPr>
            </a:br>
            <a:endParaRPr lang="en-GB" sz="2800" b="1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11" y="804333"/>
            <a:ext cx="4610377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b="1" dirty="0">
                <a:cs typeface="Arial" panose="020B0604020202020204" pitchFamily="34" charset="0"/>
              </a:rPr>
              <a:t>Labour costs </a:t>
            </a:r>
            <a:r>
              <a:rPr lang="en-GB" dirty="0">
                <a:cs typeface="Arial" panose="020B0604020202020204" pitchFamily="34" charset="0"/>
              </a:rPr>
              <a:t>tend to go up not down. A number of airlines have had trouble with their workforce in the past resulting in strike action and disruption to their service</a:t>
            </a:r>
          </a:p>
          <a:p>
            <a:pPr marL="0" indent="0">
              <a:buNone/>
            </a:pPr>
            <a:endParaRPr lang="en-GB" sz="19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9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9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598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476809" cy="896475"/>
          </a:xfrm>
        </p:spPr>
        <p:txBody>
          <a:bodyPr>
            <a:normAutofit fontScale="90000"/>
          </a:bodyPr>
          <a:lstStyle/>
          <a:p>
            <a:pPr algn="r"/>
            <a:r>
              <a:rPr lang="en-GB" sz="3700" dirty="0">
                <a:solidFill>
                  <a:srgbClr val="FFFFFF"/>
                </a:solidFill>
                <a:latin typeface="Verdana"/>
              </a:rPr>
              <a:t> </a:t>
            </a:r>
            <a:br>
              <a:rPr lang="en-GB" sz="3700" dirty="0">
                <a:solidFill>
                  <a:srgbClr val="FFFFFF"/>
                </a:solidFill>
                <a:latin typeface="Verdana"/>
              </a:rPr>
            </a:br>
            <a:r>
              <a:rPr lang="en-GB" sz="3700" b="1" dirty="0">
                <a:solidFill>
                  <a:srgbClr val="FFFFFF"/>
                </a:solidFill>
                <a:latin typeface="+mn-lt"/>
              </a:rPr>
              <a:t>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930" y="980728"/>
            <a:ext cx="4610377" cy="5504987"/>
          </a:xfrm>
        </p:spPr>
        <p:txBody>
          <a:bodyPr anchor="ctr">
            <a:normAutofit/>
          </a:bodyPr>
          <a:lstStyle/>
          <a:p>
            <a:r>
              <a:rPr lang="en-GB" dirty="0">
                <a:cs typeface="Arial" panose="020B0604020202020204" pitchFamily="34" charset="0"/>
              </a:rPr>
              <a:t>This is the operation and management of getting supplies from place to another.</a:t>
            </a:r>
          </a:p>
          <a:p>
            <a:r>
              <a:rPr lang="en-GB" dirty="0">
                <a:cs typeface="Arial" panose="020B0604020202020204" pitchFamily="34" charset="0"/>
              </a:rPr>
              <a:t>Supply is influenced by logistics and the labour needed for a smooth operation.</a:t>
            </a:r>
          </a:p>
          <a:p>
            <a:endParaRPr lang="en-GB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b="1" dirty="0">
                <a:cs typeface="Arial" panose="020B0604020202020204" pitchFamily="34" charset="0"/>
              </a:rPr>
              <a:t>Support might be given to maintain an industry which is a major employer, generates wealth for the country etc. Use the internet to research for your chosen airline.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Size of airline?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Value to the UK?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How many million passengers per year?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How many staff employed?</a:t>
            </a:r>
          </a:p>
          <a:p>
            <a:endParaRPr lang="en-GB" dirty="0">
              <a:cs typeface="Arial" panose="020B0604020202020204" pitchFamily="34" charset="0"/>
            </a:endParaRPr>
          </a:p>
          <a:p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4293096"/>
            <a:ext cx="2876872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200" b="1" dirty="0">
                <a:solidFill>
                  <a:srgbClr val="FFFFFF"/>
                </a:solidFill>
                <a:latin typeface="+mn-lt"/>
              </a:rPr>
              <a:t>Government support</a:t>
            </a:r>
          </a:p>
        </p:txBody>
      </p:sp>
    </p:spTree>
    <p:extLst>
      <p:ext uri="{BB962C8B-B14F-4D97-AF65-F5344CB8AC3E}">
        <p14:creationId xmlns:p14="http://schemas.microsoft.com/office/powerpoint/2010/main" val="2878075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cap="none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Influences on supply</a:t>
            </a:r>
            <a:endParaRPr lang="en-GB" sz="3200" cap="none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cs typeface="Arial" panose="020B0604020202020204" pitchFamily="34" charset="0"/>
              </a:rPr>
              <a:t>An airline is affected by the cost of supply and has to anticipate how costs might change so that they set their prices to make a profit </a:t>
            </a:r>
          </a:p>
          <a:p>
            <a:endParaRPr lang="en-GB" sz="2400" b="1" dirty="0">
              <a:cs typeface="Arial" panose="020B0604020202020204" pitchFamily="34" charset="0"/>
            </a:endParaRPr>
          </a:p>
          <a:p>
            <a:r>
              <a:rPr lang="en-GB" sz="2400" b="1" dirty="0">
                <a:cs typeface="Arial" panose="020B0604020202020204" pitchFamily="34" charset="0"/>
              </a:rPr>
              <a:t>Consider: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2400" dirty="0">
                <a:cs typeface="Arial" panose="020B0604020202020204" pitchFamily="34" charset="0"/>
              </a:rPr>
              <a:t>Availability of raw materials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2400" dirty="0">
                <a:cs typeface="Arial" panose="020B0604020202020204" pitchFamily="34" charset="0"/>
              </a:rPr>
              <a:t>Availability of labour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2400" dirty="0">
                <a:cs typeface="Arial" panose="020B0604020202020204" pitchFamily="34" charset="0"/>
              </a:rPr>
              <a:t>Logistics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2400" dirty="0">
                <a:cs typeface="Arial" panose="020B0604020202020204" pitchFamily="34" charset="0"/>
              </a:rPr>
              <a:t>Government support</a:t>
            </a:r>
          </a:p>
        </p:txBody>
      </p:sp>
    </p:spTree>
    <p:extLst>
      <p:ext uri="{BB962C8B-B14F-4D97-AF65-F5344CB8AC3E}">
        <p14:creationId xmlns:p14="http://schemas.microsoft.com/office/powerpoint/2010/main" val="1063972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780696"/>
          </a:xfrm>
        </p:spPr>
        <p:txBody>
          <a:bodyPr>
            <a:noAutofit/>
          </a:bodyPr>
          <a:lstStyle/>
          <a:p>
            <a:r>
              <a:rPr lang="en-GB" sz="3600" cap="none" dirty="0">
                <a:latin typeface="+mn-lt"/>
              </a:rPr>
              <a:t>Task – Influences on Supply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341E46-D66D-9B4D-8186-4F35F8046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44824"/>
            <a:ext cx="8064896" cy="4104456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Availability of raw materials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Availability of labour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Competition for raw material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Logistics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Ability to produce profitably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 support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the above headings to your work. Under each heading: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by explaining the influence on supply in general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link the influence on supply to </a:t>
            </a:r>
            <a:r>
              <a:rPr lang="en-GB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airline. How does the influence on demand impact the </a:t>
            </a:r>
            <a:r>
              <a:rPr lang="en-GB" sz="1600" b="1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</a:t>
            </a:r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GB" sz="1600" b="1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output decisions</a:t>
            </a:r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made by your airline? </a:t>
            </a:r>
            <a:r>
              <a:rPr lang="en-GB" sz="1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types of flights (short haul/long haul), number of flights, size of planes…. of your airline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15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4B7D4B06CB4A8783235BC6AD7060" ma:contentTypeVersion="16" ma:contentTypeDescription="Create a new document." ma:contentTypeScope="" ma:versionID="1da730a9e4b1f9daf51c58d177407ab2">
  <xsd:schema xmlns:xsd="http://www.w3.org/2001/XMLSchema" xmlns:xs="http://www.w3.org/2001/XMLSchema" xmlns:p="http://schemas.microsoft.com/office/2006/metadata/properties" xmlns:ns2="332b4832-fe63-48a7-8b93-807f3b6e9f20" xmlns:ns3="5064729a-6e59-49a6-8c0d-c64baa7a262e" targetNamespace="http://schemas.microsoft.com/office/2006/metadata/properties" ma:root="true" ma:fieldsID="138e13525185562c384540b92e153c01" ns2:_="" ns3:_="">
    <xsd:import namespace="332b4832-fe63-48a7-8b93-807f3b6e9f20"/>
    <xsd:import namespace="5064729a-6e59-49a6-8c0d-c64baa7a26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>
      <Terms xmlns="http://schemas.microsoft.com/office/infopath/2007/PartnerControls"/>
    </lcf76f155ced4ddcb4097134ff3c332f>
    <TaxCatchAll xmlns="5064729a-6e59-49a6-8c0d-c64baa7a262e" xsi:nil="true"/>
  </documentManagement>
</p:properties>
</file>

<file path=customXml/itemProps1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509AFB-F73F-40C0-915E-1C6AE01D61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b4832-fe63-48a7-8b93-807f3b6e9f20"/>
    <ds:schemaRef ds:uri="5064729a-6e59-49a6-8c0d-c64baa7a26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2F1C6D-ACA5-4862-88DE-8EEB81013908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www.w3.org/XML/1998/namespace"/>
    <ds:schemaRef ds:uri="332b4832-fe63-48a7-8b93-807f3b6e9f20"/>
    <ds:schemaRef ds:uri="5064729a-6e59-49a6-8c0d-c64baa7a262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738</Words>
  <Application>Microsoft Office PowerPoint</Application>
  <PresentationFormat>On-screen Show (4:3)</PresentationFormat>
  <Paragraphs>78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Tw Cen MT</vt:lpstr>
      <vt:lpstr>Verdana</vt:lpstr>
      <vt:lpstr>Wingdings</vt:lpstr>
      <vt:lpstr>Wingdings 3</vt:lpstr>
      <vt:lpstr>Integral</vt:lpstr>
      <vt:lpstr>PowerPoint Presentation</vt:lpstr>
      <vt:lpstr> Influences on demand</vt:lpstr>
      <vt:lpstr>Task </vt:lpstr>
      <vt:lpstr>Influences on supply</vt:lpstr>
      <vt:lpstr> Availability of raw materials  Aircraft &amp; fuel </vt:lpstr>
      <vt:lpstr> Availability of labour (the workforce) </vt:lpstr>
      <vt:lpstr>  Logistics</vt:lpstr>
      <vt:lpstr>Influences on supply</vt:lpstr>
      <vt:lpstr>Task – Influences on Supply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14 04/01/2021  Lesson 3 Influences on Supply   British Airways is affected by the cost of supply and has to anticipate how costs might change so that they set their prices to make a profit</dc:title>
  <dc:creator>Ailsa W Waters</dc:creator>
  <cp:lastModifiedBy>Seonaid Botfield</cp:lastModifiedBy>
  <cp:revision>6</cp:revision>
  <dcterms:created xsi:type="dcterms:W3CDTF">2020-07-09T12:03:52Z</dcterms:created>
  <dcterms:modified xsi:type="dcterms:W3CDTF">2023-06-19T14:36:57Z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0x01010014E94B7D4B06CB4A8783235BC6AD7060</vt:lpwstr>
  </property>
  <property fmtid="{D5CDD505-2E9C-101B-9397-08002B2CF9AE}" pid="3" name="Order">
    <vt:r8>2607100</vt:r8>
  </property>
  <property fmtid="{D5CDD505-2E9C-101B-9397-08002B2CF9AE}" pid="4" name="MediaServiceImageTags">
    <vt:lpwstr/>
  </property>
</Properties>
</file>