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0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3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7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5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5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ED02-49E9-174A-866B-5229F7BEA37C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0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bbc.co.uk/schools/gcsebitesize/science/aqa/substancesfromcrudeoil/polymersandethanolrev1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XROzlRf28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3.1.1Monomers and Polymers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97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739527"/>
              </p:ext>
            </p:extLst>
          </p:nvPr>
        </p:nvGraphicFramePr>
        <p:xfrm>
          <a:off x="457753" y="1245763"/>
          <a:ext cx="8229046" cy="473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846"/>
                <a:gridCol w="1974340"/>
                <a:gridCol w="2140460"/>
                <a:gridCol w="2057400"/>
              </a:tblGrid>
              <a:tr h="9470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Functional Group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Formula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Structure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Property</a:t>
                      </a:r>
                      <a:endParaRPr lang="en-US" sz="2800" dirty="0"/>
                    </a:p>
                  </a:txBody>
                  <a:tcPr/>
                </a:tc>
              </a:tr>
              <a:tr h="9470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Hydroxyl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-OH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Gives polarity</a:t>
                      </a:r>
                      <a:endParaRPr lang="en-US" sz="2800" dirty="0"/>
                    </a:p>
                  </a:txBody>
                  <a:tcPr/>
                </a:tc>
              </a:tr>
              <a:tr h="9470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Carboxyl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-COOH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Proton Donor</a:t>
                      </a:r>
                      <a:endParaRPr lang="en-US" sz="2800" dirty="0"/>
                    </a:p>
                  </a:txBody>
                  <a:tcPr/>
                </a:tc>
              </a:tr>
              <a:tr h="9470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Amino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-NH2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Proton Acceptor</a:t>
                      </a:r>
                      <a:endParaRPr lang="en-US" sz="2800" dirty="0"/>
                    </a:p>
                  </a:txBody>
                  <a:tcPr/>
                </a:tc>
              </a:tr>
              <a:tr h="9470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Phosphate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-PO3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Gives Polarity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Screen Shot 2015-08-30 at 18.14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979" y="2313750"/>
            <a:ext cx="2075299" cy="684202"/>
          </a:xfrm>
          <a:prstGeom prst="rect">
            <a:avLst/>
          </a:prstGeom>
        </p:spPr>
      </p:pic>
      <p:pic>
        <p:nvPicPr>
          <p:cNvPr id="6" name="Picture 5" descr="Screen Shot 2015-08-30 at 18.14.2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467" y="3167223"/>
            <a:ext cx="2033811" cy="990600"/>
          </a:xfrm>
          <a:prstGeom prst="rect">
            <a:avLst/>
          </a:prstGeom>
        </p:spPr>
      </p:pic>
      <p:pic>
        <p:nvPicPr>
          <p:cNvPr id="7" name="Picture 6" descr="Screen Shot 2015-08-30 at 18.15.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980" y="5072309"/>
            <a:ext cx="2075299" cy="908829"/>
          </a:xfrm>
          <a:prstGeom prst="rect">
            <a:avLst/>
          </a:prstGeom>
        </p:spPr>
      </p:pic>
      <p:pic>
        <p:nvPicPr>
          <p:cNvPr id="8" name="Picture 7" descr="Screen Shot 2015-08-30 at 18.14.4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467" y="4157823"/>
            <a:ext cx="203381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00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2359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Carbon Compounds have a 3d structure usually based on a tetrahedral shape (except where there are double or triple bonds)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335" y="2759747"/>
            <a:ext cx="5542049" cy="375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4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 can form double or triple bonds with other C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sharing two or three electron pairs</a:t>
            </a:r>
          </a:p>
          <a:p>
            <a:r>
              <a:rPr lang="en-US" dirty="0" smtClean="0"/>
              <a:t>Leading to shorter and stronger molecules</a:t>
            </a:r>
          </a:p>
          <a:p>
            <a:r>
              <a:rPr lang="en-US" dirty="0" smtClean="0"/>
              <a:t>And huge variety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36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Monomers and Polymers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70" y="1876625"/>
            <a:ext cx="7925930" cy="258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42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u="sng" dirty="0">
                <a:hlinkClick r:id="rId2"/>
              </a:rPr>
              <a:t>http://www.bbc.co.uk/schools/gcsebitesize/science/aqa/substancesfromcrudeoil/polymersandethanolrev1.shtml</a:t>
            </a:r>
            <a:r>
              <a:rPr lang="en-US" sz="2800" dirty="0">
                <a:hlinkClick r:id="rId2"/>
              </a:rPr>
              <a:t> (see animation)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22" y="1860798"/>
            <a:ext cx="5341599" cy="20832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4796" y="2147426"/>
            <a:ext cx="1346884" cy="983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844" y="4268020"/>
            <a:ext cx="6787799" cy="169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23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Monomers and Polymers in Biology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821557"/>
              </p:ext>
            </p:extLst>
          </p:nvPr>
        </p:nvGraphicFramePr>
        <p:xfrm>
          <a:off x="457200" y="1624507"/>
          <a:ext cx="8229600" cy="369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240132"/>
                <a:gridCol w="2126340"/>
                <a:gridCol w="1805728"/>
              </a:tblGrid>
              <a:tr h="13322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Group 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Monomer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Polymer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dry mass of living organisms</a:t>
                      </a:r>
                      <a:endParaRPr lang="en-US" sz="2400" dirty="0"/>
                    </a:p>
                  </a:txBody>
                  <a:tcPr/>
                </a:tc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Carbohydrates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Monosaccharide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Polysaccharide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Proteins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Amino acid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Polypeptide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Nucleic Acids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Nucleotide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Polynucleotide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916" y="5605598"/>
            <a:ext cx="8762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Would you have expected the protein figure to be so high?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829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Lipids are not polymers made up of monomers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91" y="2348151"/>
            <a:ext cx="8186934" cy="273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26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Monomers form polymers through condensation reactions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82" y="1999198"/>
            <a:ext cx="6830067" cy="3799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76754" y="3269114"/>
            <a:ext cx="157988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molecule </a:t>
            </a:r>
          </a:p>
          <a:p>
            <a:r>
              <a:rPr lang="en-US" sz="2400" dirty="0" smtClean="0"/>
              <a:t>of water is</a:t>
            </a:r>
          </a:p>
          <a:p>
            <a:r>
              <a:rPr lang="en-US" sz="2400" dirty="0" smtClean="0"/>
              <a:t> released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3388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2487"/>
            <a:ext cx="8229600" cy="17638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Polymers can be broken down to their constituent monomers through hydrolysis reactions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739" y="2452289"/>
            <a:ext cx="7298369" cy="37385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72542" y="3365890"/>
            <a:ext cx="17766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 molecule</a:t>
            </a:r>
          </a:p>
          <a:p>
            <a:r>
              <a:rPr lang="en-US" sz="2800" dirty="0"/>
              <a:t>o</a:t>
            </a:r>
            <a:r>
              <a:rPr lang="en-US" sz="2800" dirty="0" smtClean="0"/>
              <a:t>f water is</a:t>
            </a:r>
          </a:p>
          <a:p>
            <a:r>
              <a:rPr lang="en-US" sz="2800" dirty="0" smtClean="0"/>
              <a:t>inserted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9445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74" y="1721702"/>
            <a:ext cx="7487681" cy="407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9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Understand that the variety of life, both past and present is extensive, but the biochemical basis of life is similar for all living things</a:t>
            </a:r>
          </a:p>
          <a:p>
            <a:r>
              <a:rPr lang="en-US" dirty="0"/>
              <a:t>Know that monomers are the smaller units from which larger molecules are made.</a:t>
            </a:r>
          </a:p>
          <a:p>
            <a:r>
              <a:rPr lang="en-US" dirty="0"/>
              <a:t>Know that </a:t>
            </a:r>
            <a:r>
              <a:rPr lang="en-US" dirty="0" err="1"/>
              <a:t>monosaccharides</a:t>
            </a:r>
            <a:r>
              <a:rPr lang="en-US" dirty="0"/>
              <a:t>, amino acids and nucleotides are examples of monomers.</a:t>
            </a:r>
          </a:p>
          <a:p>
            <a:r>
              <a:rPr lang="en-US" dirty="0"/>
              <a:t>Know that polymers are molecules made from a large number of monomers joined together.</a:t>
            </a:r>
          </a:p>
          <a:p>
            <a:r>
              <a:rPr lang="en-US" dirty="0"/>
              <a:t>Understand that a condensation reaction joins two monomers together with the formation of a chemical bond and the elimination of a water molecule.</a:t>
            </a:r>
          </a:p>
          <a:p>
            <a:r>
              <a:rPr lang="en-US" dirty="0"/>
              <a:t>Understand that a hydrolysis reaction breaks a chemical bond between two molecules and involves a molecule of water.</a:t>
            </a:r>
          </a:p>
          <a:p>
            <a:endParaRPr lang="en-US" dirty="0"/>
          </a:p>
        </p:txBody>
      </p:sp>
      <p:pic>
        <p:nvPicPr>
          <p:cNvPr id="4" name="Picture 3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912" y="448525"/>
            <a:ext cx="14224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43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 the monomer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31" y="2319714"/>
            <a:ext cx="7221145" cy="286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9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9613"/>
            <a:ext cx="8229600" cy="1143000"/>
          </a:xfrm>
        </p:spPr>
        <p:txBody>
          <a:bodyPr/>
          <a:lstStyle/>
          <a:p>
            <a:r>
              <a:rPr lang="en-US" dirty="0" smtClean="0"/>
              <a:t>Circle the monomer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12" y="2760503"/>
            <a:ext cx="8807388" cy="288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185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Circle the monomer in DNA and RNA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579" y="1498599"/>
            <a:ext cx="5204686" cy="499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5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GCSE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small molecules (monomers) join together to form very large molecules (polymers)</a:t>
            </a:r>
          </a:p>
          <a:p>
            <a:r>
              <a:rPr lang="en-US" dirty="0"/>
              <a:t>Protein molecules are made up of long chains of amino acids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3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shares a common biochemistry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40" y="1181647"/>
            <a:ext cx="3540065" cy="52635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03705" y="2799808"/>
            <a:ext cx="394105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All organisms are mostly  built from  </a:t>
            </a:r>
          </a:p>
          <a:p>
            <a:r>
              <a:rPr lang="en-US" sz="2800" dirty="0" smtClean="0"/>
              <a:t>4 elements: C, O, N and C. </a:t>
            </a:r>
          </a:p>
          <a:p>
            <a:r>
              <a:rPr lang="en-US" sz="2800" dirty="0" smtClean="0"/>
              <a:t>C is the second</a:t>
            </a:r>
          </a:p>
          <a:p>
            <a:r>
              <a:rPr lang="en-US" sz="2800" dirty="0" smtClean="0"/>
              <a:t>most abundant element in the human body</a:t>
            </a:r>
          </a:p>
          <a:p>
            <a:r>
              <a:rPr lang="en-US" sz="2800" dirty="0" smtClean="0"/>
              <a:t>(after O).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247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24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Molecules containing C are known as organic 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84" y="2671165"/>
            <a:ext cx="8229600" cy="4525963"/>
          </a:xfrm>
        </p:spPr>
        <p:txBody>
          <a:bodyPr/>
          <a:lstStyle/>
          <a:p>
            <a:r>
              <a:rPr lang="en-US" dirty="0" smtClean="0"/>
              <a:t>What important molecules can you think of that contain carbon? (box </a:t>
            </a:r>
            <a:r>
              <a:rPr lang="en-US" smtClean="0"/>
              <a:t>1 article)</a:t>
            </a:r>
            <a:endParaRPr lang="en-US" dirty="0" smtClean="0"/>
          </a:p>
          <a:p>
            <a:r>
              <a:rPr lang="en-US" dirty="0" smtClean="0"/>
              <a:t>Is carbon dioxide an organic molecule?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2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carbon so common in living organisms?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11364"/>
            <a:ext cx="4115851" cy="3263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3051" y="1958337"/>
            <a:ext cx="419235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Its electron configuration</a:t>
            </a:r>
          </a:p>
          <a:p>
            <a:r>
              <a:rPr lang="en-US" sz="2400" dirty="0" smtClean="0"/>
              <a:t> means that it has the ability</a:t>
            </a:r>
          </a:p>
          <a:p>
            <a:r>
              <a:rPr lang="en-US" sz="2400" dirty="0" smtClean="0"/>
              <a:t> to form 4 bonds.</a:t>
            </a:r>
          </a:p>
          <a:p>
            <a:endParaRPr lang="en-US" sz="2400" dirty="0"/>
          </a:p>
          <a:p>
            <a:r>
              <a:rPr lang="en-US" sz="2400" dirty="0" smtClean="0"/>
              <a:t>What type of bonds does </a:t>
            </a:r>
          </a:p>
          <a:p>
            <a:r>
              <a:rPr lang="en-US" sz="2400" dirty="0" smtClean="0"/>
              <a:t>carbon form with other atoms?</a:t>
            </a:r>
          </a:p>
          <a:p>
            <a:endParaRPr lang="en-US" sz="2400" dirty="0"/>
          </a:p>
          <a:p>
            <a:r>
              <a:rPr lang="en-US" sz="2400" dirty="0" smtClean="0"/>
              <a:t>When four bonds are formed the carbon atom is very stable. What element does it resemble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3893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all Living Organisms Composed of Carbon?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Carbon has 4 special features</a:t>
            </a:r>
          </a:p>
          <a:p>
            <a:r>
              <a:rPr lang="en-US" dirty="0" smtClean="0"/>
              <a:t>It can form stable covalent bonds with other carbon atoms forming straight chains, branched chains and rings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171" y="3823672"/>
            <a:ext cx="4116014" cy="259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7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can form covalent bonds with other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 O, H, N and C</a:t>
            </a:r>
          </a:p>
          <a:p>
            <a:r>
              <a:rPr lang="en-US" dirty="0" smtClean="0"/>
              <a:t>Means that functional groups can be introduced giving specific chemical properties to the molecules that contain them.</a:t>
            </a:r>
          </a:p>
          <a:p>
            <a:r>
              <a:rPr lang="en-US" u="sng" dirty="0">
                <a:hlinkClick r:id="rId2"/>
              </a:rPr>
              <a:t>https://www.youtube.com/watch?v=IXROzlRf284</a:t>
            </a:r>
            <a:r>
              <a:rPr lang="en-US" dirty="0">
                <a:hlinkClick r:id="rId2"/>
              </a:rPr>
              <a:t>  (6.57</a:t>
            </a:r>
            <a:r>
              <a:rPr lang="en-US" dirty="0" smtClean="0">
                <a:hlinkClick r:id="rId2"/>
              </a:rPr>
              <a:t>)</a:t>
            </a:r>
            <a:r>
              <a:rPr lang="en-US" dirty="0" smtClean="0"/>
              <a:t> Craig Savage video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2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Groups</a:t>
            </a:r>
            <a:endParaRPr lang="en-US" dirty="0"/>
          </a:p>
        </p:txBody>
      </p:sp>
      <p:pic>
        <p:nvPicPr>
          <p:cNvPr id="6" name="Picture 5" descr="Screen Shot 2015-08-30 at 18.06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08" y="1683579"/>
            <a:ext cx="6532758" cy="456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8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1BA999DC5044AABA3F6C766A53CBA" ma:contentTypeVersion="1" ma:contentTypeDescription="Create a new document." ma:contentTypeScope="" ma:versionID="1a7056195e1fab4308c83d9ea1a6fb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E1C1D6A-3FD9-40DF-B275-1495AB22100A}"/>
</file>

<file path=customXml/itemProps2.xml><?xml version="1.0" encoding="utf-8"?>
<ds:datastoreItem xmlns:ds="http://schemas.openxmlformats.org/officeDocument/2006/customXml" ds:itemID="{AFB52BAA-83BD-418E-809F-E42DA11EAB00}"/>
</file>

<file path=customXml/itemProps3.xml><?xml version="1.0" encoding="utf-8"?>
<ds:datastoreItem xmlns:ds="http://schemas.openxmlformats.org/officeDocument/2006/customXml" ds:itemID="{B735E168-DBF1-440D-A2E8-95C9F70FD6DF}"/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527</Words>
  <Application>Microsoft Office PowerPoint</Application>
  <PresentationFormat>On-screen Show (4:3)</PresentationFormat>
  <Paragraphs>92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3.1.1Monomers and Polymers</vt:lpstr>
      <vt:lpstr>Learning Objectives</vt:lpstr>
      <vt:lpstr>What you should know from GCSE</vt:lpstr>
      <vt:lpstr>Life shares a common biochemistry</vt:lpstr>
      <vt:lpstr>Molecules containing C are known as organic molecules</vt:lpstr>
      <vt:lpstr>Why is carbon so common in living organisms?</vt:lpstr>
      <vt:lpstr>Why are all Living Organisms Composed of Carbon?</vt:lpstr>
      <vt:lpstr>C can form covalent bonds with other atoms</vt:lpstr>
      <vt:lpstr>Functional Groups</vt:lpstr>
      <vt:lpstr>PowerPoint Presentation</vt:lpstr>
      <vt:lpstr>Carbon Compounds have a 3d structure usually based on a tetrahedral shape (except where there are double or triple bonds)</vt:lpstr>
      <vt:lpstr>Carbon can form double or triple bonds with other C atoms</vt:lpstr>
      <vt:lpstr>Monomers and Polymers</vt:lpstr>
      <vt:lpstr>http://www.bbc.co.uk/schools/gcsebitesize/science/aqa/substancesfromcrudeoil/polymersandethanolrev1.shtml (see animation) </vt:lpstr>
      <vt:lpstr>Monomers and Polymers in Biology</vt:lpstr>
      <vt:lpstr>Lipids are not polymers made up of monomers</vt:lpstr>
      <vt:lpstr>Monomers form polymers through condensation reactions</vt:lpstr>
      <vt:lpstr>Polymers can be broken down to their constituent monomers through hydrolysis reactions</vt:lpstr>
      <vt:lpstr>Summary</vt:lpstr>
      <vt:lpstr>Circle the monomer</vt:lpstr>
      <vt:lpstr>Circle the monomer</vt:lpstr>
      <vt:lpstr>Circle the monomer in DNA and RNA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3.1.1Monomers and Polymers</dc:title>
  <dc:creator>Sarah Loftus</dc:creator>
  <cp:lastModifiedBy>Sarah Loftus</cp:lastModifiedBy>
  <cp:revision>12</cp:revision>
  <dcterms:created xsi:type="dcterms:W3CDTF">2015-08-30T16:48:48Z</dcterms:created>
  <dcterms:modified xsi:type="dcterms:W3CDTF">2015-09-01T13:45:47Z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0x0101000BF1BA999DC5044AABA3F6C766A53CBA</vt:lpwstr>
  </property>
</Properties>
</file>