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24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D8D4CB7-63F2-794E-ADEC-CFECBFEEEDB3}"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366687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D8D4CB7-63F2-794E-ADEC-CFECBFEEEDB3}"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49440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D8D4CB7-63F2-794E-ADEC-CFECBFEEEDB3}"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298505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pPr lvl="0">
              <a:defRPr sz="1800">
                <a:uFillTx/>
              </a:defRPr>
            </a:pPr>
            <a:r>
              <a:rPr sz="4400">
                <a:uFill>
                  <a:solidFill/>
                </a:uFill>
              </a:rPr>
              <a:t>Title Text</a:t>
            </a:r>
          </a:p>
        </p:txBody>
      </p:sp>
      <p:sp>
        <p:nvSpPr>
          <p:cNvPr id="45" name="Shape 45"/>
          <p:cNvSpPr>
            <a:spLocks noGrp="1"/>
          </p:cNvSpPr>
          <p:nvPr>
            <p:ph type="body" idx="1"/>
          </p:nvPr>
        </p:nvSpPr>
        <p:spPr>
          <a:prstGeom prst="rect">
            <a:avLst/>
          </a:prstGeom>
        </p:spPr>
        <p:txBody>
          <a:bodyPr/>
          <a:lstStyle>
            <a:lvl2pPr marL="522368" indent="-200911">
              <a:spcBef>
                <a:spcPts val="633"/>
              </a:spcBef>
              <a:buChar char="–"/>
              <a:defRPr sz="2700"/>
            </a:lvl2pPr>
            <a:lvl3pPr marL="803643" indent="-160729">
              <a:spcBef>
                <a:spcPts val="562"/>
              </a:spcBef>
              <a:defRPr sz="2400"/>
            </a:lvl3pPr>
            <a:lvl4pPr marL="1125101" indent="-160729">
              <a:spcBef>
                <a:spcPts val="422"/>
              </a:spcBef>
              <a:buChar char="–"/>
              <a:defRPr sz="2000"/>
            </a:lvl4pPr>
            <a:lvl5pPr marL="1446558" indent="-160729">
              <a:spcBef>
                <a:spcPts val="422"/>
              </a:spcBef>
              <a:buChar char="»"/>
              <a:defRPr sz="2000"/>
            </a:lvl5pPr>
          </a:lstStyle>
          <a:p>
            <a:pPr lvl="0">
              <a:defRPr sz="1800">
                <a:uFillTx/>
              </a:defRPr>
            </a:pPr>
            <a:r>
              <a:rPr sz="3100">
                <a:uFill>
                  <a:solidFill/>
                </a:uFill>
              </a:rPr>
              <a:t>Body Level One</a:t>
            </a:r>
          </a:p>
          <a:p>
            <a:pPr lvl="1">
              <a:defRPr sz="1800">
                <a:uFillTx/>
              </a:defRPr>
            </a:pPr>
            <a:r>
              <a:rPr sz="27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90762830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41" name="Shape 41"/>
          <p:cNvSpPr>
            <a:spLocks noGrp="1"/>
          </p:cNvSpPr>
          <p:nvPr>
            <p:ph type="title"/>
          </p:nvPr>
        </p:nvSpPr>
        <p:spPr>
          <a:xfrm>
            <a:off x="455414" y="92076"/>
            <a:ext cx="8233172" cy="1508124"/>
          </a:xfrm>
          <a:prstGeom prst="rect">
            <a:avLst/>
          </a:prstGeom>
        </p:spPr>
        <p:txBody>
          <a:bodyPr/>
          <a:lstStyle/>
          <a:p>
            <a:pPr lvl="0">
              <a:defRPr sz="1800">
                <a:uFillTx/>
              </a:defRPr>
            </a:pPr>
            <a:r>
              <a:rPr sz="4400">
                <a:uFill>
                  <a:solidFill/>
                </a:uFill>
              </a:rPr>
              <a:t>Title Text</a:t>
            </a:r>
          </a:p>
        </p:txBody>
      </p:sp>
      <p:sp>
        <p:nvSpPr>
          <p:cNvPr id="42" name="Shape 4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2922711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D8D4CB7-63F2-794E-ADEC-CFECBFEEEDB3}"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35344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D8D4CB7-63F2-794E-ADEC-CFECBFEEEDB3}"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224563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D8D4CB7-63F2-794E-ADEC-CFECBFEEEDB3}"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340904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D8D4CB7-63F2-794E-ADEC-CFECBFEEEDB3}" type="datetimeFigureOut">
              <a:rPr lang="en-US" smtClean="0"/>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245458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D8D4CB7-63F2-794E-ADEC-CFECBFEEEDB3}" type="datetimeFigureOut">
              <a:rPr lang="en-US" smtClean="0"/>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167732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D4CB7-63F2-794E-ADEC-CFECBFEEEDB3}" type="datetimeFigureOut">
              <a:rPr lang="en-US" smtClean="0"/>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123526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D8D4CB7-63F2-794E-ADEC-CFECBFEEEDB3}"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352995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D8D4CB7-63F2-794E-ADEC-CFECBFEEEDB3}"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41D23-C98C-3049-8DDB-FC595FE8DCCF}" type="slidenum">
              <a:rPr lang="en-US" smtClean="0"/>
              <a:t>‹#›</a:t>
            </a:fld>
            <a:endParaRPr lang="en-US"/>
          </a:p>
        </p:txBody>
      </p:sp>
    </p:spTree>
    <p:extLst>
      <p:ext uri="{BB962C8B-B14F-4D97-AF65-F5344CB8AC3E}">
        <p14:creationId xmlns:p14="http://schemas.microsoft.com/office/powerpoint/2010/main" val="118970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D4CB7-63F2-794E-ADEC-CFECBFEEEDB3}" type="datetimeFigureOut">
              <a:rPr lang="en-US" smtClean="0"/>
              <a:t>9/1/2015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41D23-C98C-3049-8DDB-FC595FE8DCCF}" type="slidenum">
              <a:rPr lang="en-US" smtClean="0"/>
              <a:t>‹#›</a:t>
            </a:fld>
            <a:endParaRPr lang="en-US"/>
          </a:p>
        </p:txBody>
      </p:sp>
    </p:spTree>
    <p:extLst>
      <p:ext uri="{BB962C8B-B14F-4D97-AF65-F5344CB8AC3E}">
        <p14:creationId xmlns:p14="http://schemas.microsoft.com/office/powerpoint/2010/main" val="105735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biotopics.co.uk/as/disaccharideformation.html"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6ZLDJluj6I"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811" y="2163235"/>
            <a:ext cx="8233172" cy="1508124"/>
          </a:xfrm>
        </p:spPr>
        <p:txBody>
          <a:bodyPr/>
          <a:lstStyle/>
          <a:p>
            <a:r>
              <a:rPr lang="en-US" dirty="0" smtClean="0"/>
              <a:t>3.1.2 Carbohydrates</a:t>
            </a:r>
            <a:endParaRPr lang="en-US" dirty="0"/>
          </a:p>
        </p:txBody>
      </p:sp>
    </p:spTree>
    <p:extLst>
      <p:ext uri="{BB962C8B-B14F-4D97-AF65-F5344CB8AC3E}">
        <p14:creationId xmlns:p14="http://schemas.microsoft.com/office/powerpoint/2010/main" val="326858952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xfrm>
            <a:off x="723304" y="0"/>
            <a:ext cx="7358063" cy="1714500"/>
          </a:xfrm>
          <a:prstGeom prst="rect">
            <a:avLst/>
          </a:prstGeom>
        </p:spPr>
        <p:txBody>
          <a:bodyPr/>
          <a:lstStyle/>
          <a:p>
            <a:pPr lvl="0">
              <a:defRPr sz="1800"/>
            </a:pPr>
            <a:r>
              <a:rPr sz="5900" dirty="0"/>
              <a:t>Carbohydrates</a:t>
            </a:r>
          </a:p>
        </p:txBody>
      </p:sp>
      <p:sp>
        <p:nvSpPr>
          <p:cNvPr id="88" name="Shape 88"/>
          <p:cNvSpPr>
            <a:spLocks noGrp="1"/>
          </p:cNvSpPr>
          <p:nvPr>
            <p:ph type="body" idx="1"/>
          </p:nvPr>
        </p:nvSpPr>
        <p:spPr>
          <a:xfrm>
            <a:off x="723304" y="1553766"/>
            <a:ext cx="7358063" cy="4804172"/>
          </a:xfrm>
          <a:prstGeom prst="rect">
            <a:avLst/>
          </a:prstGeom>
        </p:spPr>
        <p:txBody>
          <a:bodyPr/>
          <a:lstStyle/>
          <a:p>
            <a:pPr marL="510250" indent="-287015">
              <a:defRPr sz="1800"/>
            </a:pPr>
            <a:r>
              <a:rPr sz="3100" dirty="0"/>
              <a:t>There are 3 main classes</a:t>
            </a:r>
            <a:r>
              <a:rPr sz="3100" dirty="0" smtClean="0"/>
              <a:t>:</a:t>
            </a:r>
            <a:endParaRPr lang="en-GB" sz="3100" dirty="0" smtClean="0"/>
          </a:p>
          <a:p>
            <a:pPr marL="223235" indent="0">
              <a:buNone/>
              <a:defRPr sz="1800"/>
            </a:pPr>
            <a:endParaRPr sz="3100" dirty="0"/>
          </a:p>
          <a:p>
            <a:pPr marL="510250" indent="-287015">
              <a:defRPr sz="1800"/>
            </a:pPr>
            <a:r>
              <a:rPr sz="3100" dirty="0">
                <a:solidFill>
                  <a:srgbClr val="FF4013"/>
                </a:solidFill>
              </a:rPr>
              <a:t>Monosaccharides</a:t>
            </a:r>
            <a:r>
              <a:rPr sz="3100" dirty="0"/>
              <a:t> (single sugars)</a:t>
            </a:r>
          </a:p>
          <a:p>
            <a:pPr marL="510250" indent="-287015">
              <a:defRPr sz="1800"/>
            </a:pPr>
            <a:r>
              <a:rPr sz="3100" dirty="0">
                <a:solidFill>
                  <a:srgbClr val="FF4013"/>
                </a:solidFill>
              </a:rPr>
              <a:t>Disaccharides </a:t>
            </a:r>
            <a:r>
              <a:rPr sz="3100" dirty="0"/>
              <a:t>(double sugars)</a:t>
            </a:r>
          </a:p>
          <a:p>
            <a:pPr marL="510250" indent="-287015">
              <a:defRPr sz="1800"/>
            </a:pPr>
            <a:r>
              <a:rPr sz="3100" dirty="0">
                <a:solidFill>
                  <a:srgbClr val="FF4013"/>
                </a:solidFill>
              </a:rPr>
              <a:t>Polysaccharides</a:t>
            </a:r>
            <a:r>
              <a:rPr sz="3100" dirty="0"/>
              <a:t> (many sugars)</a:t>
            </a:r>
          </a:p>
        </p:txBody>
      </p:sp>
    </p:spTree>
    <p:extLst>
      <p:ext uri="{BB962C8B-B14F-4D97-AF65-F5344CB8AC3E}">
        <p14:creationId xmlns:p14="http://schemas.microsoft.com/office/powerpoint/2010/main" val="137867755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3.gif"/>
          <p:cNvPicPr/>
          <p:nvPr/>
        </p:nvPicPr>
        <p:blipFill>
          <a:blip r:embed="rId2">
            <a:extLst/>
          </a:blip>
          <a:stretch>
            <a:fillRect/>
          </a:stretch>
        </p:blipFill>
        <p:spPr>
          <a:xfrm>
            <a:off x="455414" y="1214438"/>
            <a:ext cx="8733235" cy="4198290"/>
          </a:xfrm>
          <a:prstGeom prst="rect">
            <a:avLst/>
          </a:prstGeom>
          <a:ln w="12700">
            <a:miter lim="400000"/>
          </a:ln>
        </p:spPr>
      </p:pic>
      <p:sp>
        <p:nvSpPr>
          <p:cNvPr id="91" name="Shape 91"/>
          <p:cNvSpPr/>
          <p:nvPr/>
        </p:nvSpPr>
        <p:spPr>
          <a:xfrm>
            <a:off x="2164136" y="5800825"/>
            <a:ext cx="2897424"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b="1">
                <a:solidFill>
                  <a:srgbClr val="FF4013"/>
                </a:solidFill>
                <a:latin typeface="+mj-lt"/>
                <a:ea typeface="+mj-ea"/>
                <a:cs typeface="+mj-cs"/>
                <a:sym typeface="Gill Sans"/>
              </a:defRPr>
            </a:lvl1pPr>
          </a:lstStyle>
          <a:p>
            <a:pPr lvl="0">
              <a:defRPr sz="1800" b="0">
                <a:solidFill>
                  <a:srgbClr val="000000"/>
                </a:solidFill>
              </a:defRPr>
            </a:pPr>
            <a:r>
              <a:rPr sz="3000"/>
              <a:t>soluble and sweet</a:t>
            </a:r>
          </a:p>
        </p:txBody>
      </p:sp>
      <p:sp>
        <p:nvSpPr>
          <p:cNvPr id="92" name="Shape 92"/>
          <p:cNvSpPr/>
          <p:nvPr/>
        </p:nvSpPr>
        <p:spPr>
          <a:xfrm flipH="1">
            <a:off x="4634508" y="5366742"/>
            <a:ext cx="267891" cy="562570"/>
          </a:xfrm>
          <a:prstGeom prst="line">
            <a:avLst/>
          </a:prstGeom>
          <a:ln w="38100">
            <a:solidFill/>
            <a:miter lim="400000"/>
          </a:ln>
        </p:spPr>
        <p:txBody>
          <a:bodyPr lIns="0" tIns="0" rIns="0" bIns="0"/>
          <a:lstStyle/>
          <a:p>
            <a:pPr lvl="0"/>
            <a:endParaRPr/>
          </a:p>
        </p:txBody>
      </p:sp>
      <p:sp>
        <p:nvSpPr>
          <p:cNvPr id="93" name="Shape 93"/>
          <p:cNvSpPr/>
          <p:nvPr/>
        </p:nvSpPr>
        <p:spPr>
          <a:xfrm>
            <a:off x="1955602" y="5375672"/>
            <a:ext cx="455414" cy="535781"/>
          </a:xfrm>
          <a:prstGeom prst="line">
            <a:avLst/>
          </a:prstGeom>
          <a:ln w="38100">
            <a:solidFill/>
            <a:miter lim="400000"/>
          </a:ln>
        </p:spPr>
        <p:txBody>
          <a:bodyPr lIns="0" tIns="0" rIns="0" bIns="0"/>
          <a:lstStyle/>
          <a:p>
            <a:pPr lvl="0"/>
            <a:endParaRPr/>
          </a:p>
        </p:txBody>
      </p:sp>
      <p:sp>
        <p:nvSpPr>
          <p:cNvPr id="94" name="Shape 94"/>
          <p:cNvSpPr/>
          <p:nvPr/>
        </p:nvSpPr>
        <p:spPr>
          <a:xfrm>
            <a:off x="6985354" y="5702599"/>
            <a:ext cx="1488159"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b="1">
                <a:solidFill>
                  <a:srgbClr val="FF4013"/>
                </a:solidFill>
                <a:latin typeface="+mj-lt"/>
                <a:ea typeface="+mj-ea"/>
                <a:cs typeface="+mj-cs"/>
                <a:sym typeface="Gill Sans"/>
              </a:defRPr>
            </a:lvl1pPr>
          </a:lstStyle>
          <a:p>
            <a:pPr lvl="0">
              <a:defRPr sz="1800" b="0">
                <a:solidFill>
                  <a:srgbClr val="000000"/>
                </a:solidFill>
              </a:defRPr>
            </a:pPr>
            <a:r>
              <a:rPr sz="3000"/>
              <a:t>insoluble</a:t>
            </a:r>
          </a:p>
        </p:txBody>
      </p:sp>
    </p:spTree>
    <p:extLst>
      <p:ext uri="{BB962C8B-B14F-4D97-AF65-F5344CB8AC3E}">
        <p14:creationId xmlns:p14="http://schemas.microsoft.com/office/powerpoint/2010/main" val="168167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687586" y="294680"/>
            <a:ext cx="7768828" cy="839391"/>
          </a:xfrm>
          <a:prstGeom prst="rect">
            <a:avLst/>
          </a:prstGeom>
        </p:spPr>
        <p:txBody>
          <a:bodyPr>
            <a:normAutofit fontScale="90000"/>
          </a:bodyPr>
          <a:lstStyle/>
          <a:p>
            <a:pPr lvl="0">
              <a:defRPr sz="1800"/>
            </a:pPr>
            <a:r>
              <a:rPr sz="5900"/>
              <a:t>Monosaccharides</a:t>
            </a:r>
          </a:p>
        </p:txBody>
      </p:sp>
      <p:sp>
        <p:nvSpPr>
          <p:cNvPr id="97" name="Shape 97"/>
          <p:cNvSpPr>
            <a:spLocks noGrp="1"/>
          </p:cNvSpPr>
          <p:nvPr>
            <p:ph type="body" idx="1"/>
          </p:nvPr>
        </p:nvSpPr>
        <p:spPr>
          <a:xfrm>
            <a:off x="651867" y="1491258"/>
            <a:ext cx="7545586" cy="4924949"/>
          </a:xfrm>
          <a:prstGeom prst="rect">
            <a:avLst/>
          </a:prstGeom>
        </p:spPr>
        <p:txBody>
          <a:bodyPr/>
          <a:lstStyle/>
          <a:p>
            <a:pPr marL="510250" indent="-287015">
              <a:defRPr sz="1800"/>
            </a:pPr>
            <a:r>
              <a:rPr lang="en-US" sz="2500" dirty="0"/>
              <a:t>General formula: (CH</a:t>
            </a:r>
            <a:r>
              <a:rPr lang="en-US" sz="2000" dirty="0"/>
              <a:t>2</a:t>
            </a:r>
            <a:r>
              <a:rPr lang="en-US" sz="2500" dirty="0"/>
              <a:t>O)n </a:t>
            </a:r>
            <a:endParaRPr lang="en-GB" sz="2500" dirty="0"/>
          </a:p>
          <a:p>
            <a:pPr marL="510250" indent="-287015">
              <a:defRPr sz="1800"/>
            </a:pPr>
            <a:r>
              <a:rPr sz="2500" dirty="0"/>
              <a:t>Named according to the number of carbon atoms</a:t>
            </a:r>
            <a:endParaRPr sz="2500" baseline="-26266" dirty="0"/>
          </a:p>
          <a:p>
            <a:pPr marL="510250" indent="-287015">
              <a:defRPr sz="1800"/>
            </a:pPr>
            <a:r>
              <a:rPr sz="2500" dirty="0"/>
              <a:t>If </a:t>
            </a:r>
            <a:r>
              <a:rPr sz="2500" dirty="0">
                <a:solidFill>
                  <a:srgbClr val="FF4013"/>
                </a:solidFill>
              </a:rPr>
              <a:t>n=3</a:t>
            </a:r>
            <a:r>
              <a:rPr sz="2500" dirty="0"/>
              <a:t> - triose e.g. glyceraldehyde</a:t>
            </a:r>
          </a:p>
          <a:p>
            <a:pPr marL="510250" indent="-287015">
              <a:defRPr sz="1800"/>
            </a:pPr>
            <a:r>
              <a:rPr sz="2500" dirty="0"/>
              <a:t>If </a:t>
            </a:r>
            <a:r>
              <a:rPr sz="2500" dirty="0">
                <a:solidFill>
                  <a:srgbClr val="E32400"/>
                </a:solidFill>
              </a:rPr>
              <a:t>n=5</a:t>
            </a:r>
            <a:r>
              <a:rPr sz="2500" dirty="0"/>
              <a:t> - pentose e.g. deoxyribose, ribose</a:t>
            </a:r>
          </a:p>
          <a:p>
            <a:pPr marL="510250" indent="-287015">
              <a:defRPr sz="1800"/>
            </a:pPr>
            <a:r>
              <a:rPr sz="2500" dirty="0"/>
              <a:t>If </a:t>
            </a:r>
            <a:r>
              <a:rPr sz="2500" dirty="0">
                <a:solidFill>
                  <a:srgbClr val="FF4013"/>
                </a:solidFill>
              </a:rPr>
              <a:t>n=6</a:t>
            </a:r>
            <a:r>
              <a:rPr sz="2500" dirty="0"/>
              <a:t> - hexose e.g. fructose, glucose, galactose</a:t>
            </a:r>
          </a:p>
          <a:p>
            <a:pPr marL="510250" indent="-287015">
              <a:defRPr sz="1800"/>
            </a:pPr>
            <a:r>
              <a:rPr lang="en-GB" sz="2500" dirty="0">
                <a:solidFill>
                  <a:srgbClr val="FF0000"/>
                </a:solidFill>
              </a:rPr>
              <a:t>Generally</a:t>
            </a:r>
            <a:r>
              <a:rPr lang="en-GB" sz="2500" dirty="0"/>
              <a:t> m</a:t>
            </a:r>
            <a:r>
              <a:rPr sz="2500" dirty="0"/>
              <a:t>onosaccharides are used for</a:t>
            </a:r>
          </a:p>
          <a:p>
            <a:pPr marL="822777" lvl="1" indent="-287015">
              <a:defRPr sz="1800"/>
            </a:pPr>
            <a:r>
              <a:rPr sz="2500" dirty="0"/>
              <a:t>Energy</a:t>
            </a:r>
          </a:p>
          <a:p>
            <a:pPr marL="822777" lvl="1" indent="-287015">
              <a:defRPr sz="1800"/>
            </a:pPr>
            <a:r>
              <a:rPr lang="en-GB" sz="2500" dirty="0"/>
              <a:t>As b</a:t>
            </a:r>
            <a:r>
              <a:rPr sz="2500" dirty="0"/>
              <a:t>uilding blocks (</a:t>
            </a:r>
            <a:r>
              <a:rPr sz="2500" b="1" dirty="0">
                <a:solidFill>
                  <a:srgbClr val="FF4013"/>
                </a:solidFill>
                <a:uFill>
                  <a:solidFill>
                    <a:srgbClr val="FF4013"/>
                  </a:solidFill>
                </a:uFill>
              </a:rPr>
              <a:t>monomers</a:t>
            </a:r>
            <a:r>
              <a:rPr sz="2500" dirty="0"/>
              <a:t>)</a:t>
            </a:r>
            <a:r>
              <a:rPr lang="en-GB" sz="2500" dirty="0"/>
              <a:t> for polysaccharides</a:t>
            </a:r>
            <a:endParaRPr sz="2500" dirty="0"/>
          </a:p>
        </p:txBody>
      </p:sp>
      <p:sp>
        <p:nvSpPr>
          <p:cNvPr id="98" name="Shape 98"/>
          <p:cNvSpPr/>
          <p:nvPr/>
        </p:nvSpPr>
        <p:spPr>
          <a:xfrm>
            <a:off x="7711099" y="2618910"/>
            <a:ext cx="823786" cy="969238"/>
          </a:xfrm>
          <a:prstGeom prst="pentagon">
            <a:avLst/>
          </a:prstGeom>
          <a:gradFill>
            <a:gsLst>
              <a:gs pos="0">
                <a:srgbClr val="D81E00"/>
              </a:gs>
              <a:gs pos="100000">
                <a:srgbClr val="FEB950"/>
              </a:gs>
            </a:gsLst>
            <a:lin ang="2700000"/>
          </a:gradFill>
          <a:ln>
            <a:solidFill>
              <a:srgbClr val="010E67"/>
            </a:solidFill>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99" name="Shape 99"/>
          <p:cNvSpPr/>
          <p:nvPr/>
        </p:nvSpPr>
        <p:spPr>
          <a:xfrm>
            <a:off x="7660468" y="3783414"/>
            <a:ext cx="821531" cy="83046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gradFill>
            <a:gsLst>
              <a:gs pos="0">
                <a:srgbClr val="FEB950"/>
              </a:gs>
              <a:gs pos="100000">
                <a:srgbClr val="D81E00"/>
              </a:gs>
            </a:gsLst>
            <a:lin ang="2700000"/>
          </a:gradFill>
          <a:ln>
            <a:solidFill>
              <a:srgbClr val="010E67"/>
            </a:solidFill>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100" name="glucose.jpg"/>
          <p:cNvPicPr/>
          <p:nvPr/>
        </p:nvPicPr>
        <p:blipFill>
          <a:blip r:embed="rId2">
            <a:extLst/>
          </a:blip>
          <a:stretch>
            <a:fillRect/>
          </a:stretch>
        </p:blipFill>
        <p:spPr>
          <a:xfrm>
            <a:off x="12715875" y="6054328"/>
            <a:ext cx="2044898" cy="2544961"/>
          </a:xfrm>
          <a:prstGeom prst="rect">
            <a:avLst/>
          </a:prstGeom>
          <a:ln w="12700">
            <a:miter lim="400000"/>
          </a:ln>
        </p:spPr>
      </p:pic>
    </p:spTree>
    <p:extLst>
      <p:ext uri="{BB962C8B-B14F-4D97-AF65-F5344CB8AC3E}">
        <p14:creationId xmlns:p14="http://schemas.microsoft.com/office/powerpoint/2010/main" val="373802290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97">
                                            <p:bg/>
                                          </p:spTgt>
                                        </p:tgtEl>
                                        <p:attrNameLst>
                                          <p:attrName>style.visibility</p:attrName>
                                        </p:attrNameLst>
                                      </p:cBhvr>
                                      <p:to>
                                        <p:strVal val="visible"/>
                                      </p:to>
                                    </p:set>
                                    <p:animEffect transition="in" filter="dissolve">
                                      <p:cBhvr>
                                        <p:cTn id="7" dur="500"/>
                                        <p:tgtEl>
                                          <p:spTgt spid="97">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97">
                                            <p:txEl>
                                              <p:pRg st="0" end="0"/>
                                            </p:txEl>
                                          </p:spTgt>
                                        </p:tgtEl>
                                        <p:attrNameLst>
                                          <p:attrName>style.visibility</p:attrName>
                                        </p:attrNameLst>
                                      </p:cBhvr>
                                      <p:to>
                                        <p:strVal val="visible"/>
                                      </p:to>
                                    </p:set>
                                    <p:animEffect transition="in" filter="dissolve">
                                      <p:cBhvr>
                                        <p:cTn id="11" dur="500"/>
                                        <p:tgtEl>
                                          <p:spTgt spid="9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iterate>
                                    <p:tmAbs val="0"/>
                                  </p:iterate>
                                  <p:childTnLst>
                                    <p:set>
                                      <p:cBhvr>
                                        <p:cTn id="14" fill="hold"/>
                                        <p:tgtEl>
                                          <p:spTgt spid="97">
                                            <p:txEl>
                                              <p:pRg st="1" end="1"/>
                                            </p:txEl>
                                          </p:spTgt>
                                        </p:tgtEl>
                                        <p:attrNameLst>
                                          <p:attrName>style.visibility</p:attrName>
                                        </p:attrNameLst>
                                      </p:cBhvr>
                                      <p:to>
                                        <p:strVal val="visible"/>
                                      </p:to>
                                    </p:set>
                                    <p:animEffect transition="in" filter="dissolve">
                                      <p:cBhvr>
                                        <p:cTn id="15" dur="500"/>
                                        <p:tgtEl>
                                          <p:spTgt spid="97">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iterate>
                                    <p:tmAbs val="0"/>
                                  </p:iterate>
                                  <p:childTnLst>
                                    <p:set>
                                      <p:cBhvr>
                                        <p:cTn id="18" fill="hold"/>
                                        <p:tgtEl>
                                          <p:spTgt spid="97">
                                            <p:txEl>
                                              <p:pRg st="2" end="2"/>
                                            </p:txEl>
                                          </p:spTgt>
                                        </p:tgtEl>
                                        <p:attrNameLst>
                                          <p:attrName>style.visibility</p:attrName>
                                        </p:attrNameLst>
                                      </p:cBhvr>
                                      <p:to>
                                        <p:strVal val="visible"/>
                                      </p:to>
                                    </p:set>
                                    <p:animEffect transition="in" filter="dissolve">
                                      <p:cBhvr>
                                        <p:cTn id="19" dur="500"/>
                                        <p:tgtEl>
                                          <p:spTgt spid="97">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iterate>
                                    <p:tmAbs val="0"/>
                                  </p:iterate>
                                  <p:childTnLst>
                                    <p:set>
                                      <p:cBhvr>
                                        <p:cTn id="22" fill="hold"/>
                                        <p:tgtEl>
                                          <p:spTgt spid="97">
                                            <p:txEl>
                                              <p:pRg st="3" end="3"/>
                                            </p:txEl>
                                          </p:spTgt>
                                        </p:tgtEl>
                                        <p:attrNameLst>
                                          <p:attrName>style.visibility</p:attrName>
                                        </p:attrNameLst>
                                      </p:cBhvr>
                                      <p:to>
                                        <p:strVal val="visible"/>
                                      </p:to>
                                    </p:set>
                                    <p:animEffect transition="in" filter="dissolve">
                                      <p:cBhvr>
                                        <p:cTn id="23" dur="500"/>
                                        <p:tgtEl>
                                          <p:spTgt spid="97">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iterate>
                                    <p:tmAbs val="0"/>
                                  </p:iterate>
                                  <p:childTnLst>
                                    <p:set>
                                      <p:cBhvr>
                                        <p:cTn id="26" fill="hold"/>
                                        <p:tgtEl>
                                          <p:spTgt spid="97">
                                            <p:txEl>
                                              <p:pRg st="4" end="4"/>
                                            </p:txEl>
                                          </p:spTgt>
                                        </p:tgtEl>
                                        <p:attrNameLst>
                                          <p:attrName>style.visibility</p:attrName>
                                        </p:attrNameLst>
                                      </p:cBhvr>
                                      <p:to>
                                        <p:strVal val="visible"/>
                                      </p:to>
                                    </p:set>
                                    <p:animEffect transition="in" filter="dissolve">
                                      <p:cBhvr>
                                        <p:cTn id="27" dur="500"/>
                                        <p:tgtEl>
                                          <p:spTgt spid="97">
                                            <p:txEl>
                                              <p:pRg st="4" end="4"/>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iterate>
                                    <p:tmAbs val="0"/>
                                  </p:iterate>
                                  <p:childTnLst>
                                    <p:set>
                                      <p:cBhvr>
                                        <p:cTn id="30" fill="hold"/>
                                        <p:tgtEl>
                                          <p:spTgt spid="97">
                                            <p:txEl>
                                              <p:pRg st="5" end="5"/>
                                            </p:txEl>
                                          </p:spTgt>
                                        </p:tgtEl>
                                        <p:attrNameLst>
                                          <p:attrName>style.visibility</p:attrName>
                                        </p:attrNameLst>
                                      </p:cBhvr>
                                      <p:to>
                                        <p:strVal val="visible"/>
                                      </p:to>
                                    </p:set>
                                    <p:animEffect transition="in" filter="dissolve">
                                      <p:cBhvr>
                                        <p:cTn id="31" dur="500"/>
                                        <p:tgtEl>
                                          <p:spTgt spid="97">
                                            <p:txEl>
                                              <p:pRg st="5" end="5"/>
                                            </p:txEl>
                                          </p:spTgt>
                                        </p:tgtEl>
                                      </p:cBhvr>
                                    </p:animEffect>
                                  </p:childTnLst>
                                </p:cTn>
                              </p:par>
                              <p:par>
                                <p:cTn id="32" presetID="9" presetClass="entr" presetSubtype="0" fill="hold" grpId="0" nodeType="withEffect">
                                  <p:stCondLst>
                                    <p:cond delay="0"/>
                                  </p:stCondLst>
                                  <p:iterate>
                                    <p:tmAbs val="0"/>
                                  </p:iterate>
                                  <p:childTnLst>
                                    <p:set>
                                      <p:cBhvr>
                                        <p:cTn id="33" fill="hold"/>
                                        <p:tgtEl>
                                          <p:spTgt spid="97">
                                            <p:txEl>
                                              <p:pRg st="6" end="6"/>
                                            </p:txEl>
                                          </p:spTgt>
                                        </p:tgtEl>
                                        <p:attrNameLst>
                                          <p:attrName>style.visibility</p:attrName>
                                        </p:attrNameLst>
                                      </p:cBhvr>
                                      <p:to>
                                        <p:strVal val="visible"/>
                                      </p:to>
                                    </p:set>
                                    <p:animEffect transition="in" filter="dissolve">
                                      <p:cBhvr>
                                        <p:cTn id="34" dur="500"/>
                                        <p:tgtEl>
                                          <p:spTgt spid="97">
                                            <p:txEl>
                                              <p:pRg st="6" end="6"/>
                                            </p:txEl>
                                          </p:spTgt>
                                        </p:tgtEl>
                                      </p:cBhvr>
                                    </p:animEffect>
                                  </p:childTnLst>
                                </p:cTn>
                              </p:par>
                              <p:par>
                                <p:cTn id="35" presetID="9" presetClass="entr" presetSubtype="0" fill="hold" grpId="0" nodeType="withEffect">
                                  <p:stCondLst>
                                    <p:cond delay="0"/>
                                  </p:stCondLst>
                                  <p:iterate>
                                    <p:tmAbs val="0"/>
                                  </p:iterate>
                                  <p:childTnLst>
                                    <p:set>
                                      <p:cBhvr>
                                        <p:cTn id="36" fill="hold"/>
                                        <p:tgtEl>
                                          <p:spTgt spid="97">
                                            <p:txEl>
                                              <p:pRg st="7" end="7"/>
                                            </p:txEl>
                                          </p:spTgt>
                                        </p:tgtEl>
                                        <p:attrNameLst>
                                          <p:attrName>style.visibility</p:attrName>
                                        </p:attrNameLst>
                                      </p:cBhvr>
                                      <p:to>
                                        <p:strVal val="visible"/>
                                      </p:to>
                                    </p:set>
                                    <p:animEffect transition="in" filter="dissolve">
                                      <p:cBhvr>
                                        <p:cTn id="37" dur="500"/>
                                        <p:tgtEl>
                                          <p:spTgt spid="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t>
            </a:r>
            <a:r>
              <a:rPr lang="en-US" dirty="0" err="1" smtClean="0"/>
              <a:t>Monosaccharides</a:t>
            </a:r>
            <a:endParaRPr lang="en-US" dirty="0"/>
          </a:p>
        </p:txBody>
      </p:sp>
      <p:pic>
        <p:nvPicPr>
          <p:cNvPr id="4" name="Picture 3" descr="Screen Shot 2015-08-31 at 16.25.0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6369" y="1606297"/>
            <a:ext cx="6706621" cy="4911171"/>
          </a:xfrm>
          <a:prstGeom prst="rect">
            <a:avLst/>
          </a:prstGeom>
        </p:spPr>
      </p:pic>
    </p:spTree>
    <p:extLst>
      <p:ext uri="{BB962C8B-B14F-4D97-AF65-F5344CB8AC3E}">
        <p14:creationId xmlns:p14="http://schemas.microsoft.com/office/powerpoint/2010/main" val="238457013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750568" y="676524"/>
            <a:ext cx="7719990" cy="995461"/>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ctr" defTabSz="584200">
              <a:defRPr sz="4200">
                <a:latin typeface="+mj-lt"/>
                <a:ea typeface="+mj-ea"/>
                <a:cs typeface="+mj-cs"/>
                <a:sym typeface="Gill Sans"/>
              </a:defRPr>
            </a:lvl1pPr>
          </a:lstStyle>
          <a:p>
            <a:pPr lvl="0">
              <a:defRPr sz="1800"/>
            </a:pPr>
            <a:r>
              <a:rPr sz="3000" dirty="0"/>
              <a:t>What type of monosaccharide is this molecule?</a:t>
            </a:r>
            <a:r>
              <a:rPr lang="en-GB" sz="3000" dirty="0"/>
              <a:t> What is its name?</a:t>
            </a:r>
            <a:endParaRPr sz="3000" dirty="0"/>
          </a:p>
        </p:txBody>
      </p:sp>
      <p:pic>
        <p:nvPicPr>
          <p:cNvPr id="105" name="D-glyceraldehyde-3D-balls.png"/>
          <p:cNvPicPr/>
          <p:nvPr/>
        </p:nvPicPr>
        <p:blipFill>
          <a:blip r:embed="rId2">
            <a:extLst/>
          </a:blip>
          <a:stretch>
            <a:fillRect/>
          </a:stretch>
        </p:blipFill>
        <p:spPr>
          <a:xfrm>
            <a:off x="444571" y="1991320"/>
            <a:ext cx="5102678" cy="3652242"/>
          </a:xfrm>
          <a:prstGeom prst="rect">
            <a:avLst/>
          </a:prstGeom>
          <a:ln w="12700">
            <a:miter lim="400000"/>
          </a:ln>
        </p:spPr>
      </p:pic>
      <p:pic>
        <p:nvPicPr>
          <p:cNvPr id="106" name="url?sa=i&amp;source=images&amp;cd=&amp;docid=rdtrCMiGCKQH8M&amp;tbnid=l36GgyJVobGTGM-&amp;ved=&amp;url=http%3A%2F%2Fcommons.wikimedia.org%2Fwiki%2FFile%3AD-glyceraldehyde-2D-Fischer.png"/>
          <p:cNvPicPr/>
          <p:nvPr/>
        </p:nvPicPr>
        <p:blipFill>
          <a:blip r:embed="rId3" cstate="print">
            <a:extLst>
              <a:ext uri="{28A0092B-C50C-407E-A947-70E740481C1C}">
                <a14:useLocalDpi xmlns:a14="http://schemas.microsoft.com/office/drawing/2010/main"/>
              </a:ext>
            </a:extLst>
          </a:blip>
          <a:stretch>
            <a:fillRect/>
          </a:stretch>
        </p:blipFill>
        <p:spPr>
          <a:xfrm>
            <a:off x="5313164" y="2071688"/>
            <a:ext cx="2349077" cy="2411016"/>
          </a:xfrm>
          <a:prstGeom prst="rect">
            <a:avLst/>
          </a:prstGeom>
          <a:ln w="12700">
            <a:miter lim="400000"/>
          </a:ln>
        </p:spPr>
      </p:pic>
      <p:sp>
        <p:nvSpPr>
          <p:cNvPr id="3" name="TextBox 2"/>
          <p:cNvSpPr txBox="1"/>
          <p:nvPr/>
        </p:nvSpPr>
        <p:spPr>
          <a:xfrm>
            <a:off x="1854395" y="5729427"/>
            <a:ext cx="555292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defTabSz="321457" latinLnBrk="1" hangingPunct="0"/>
            <a:r>
              <a:rPr lang="en-GB" sz="2500" dirty="0">
                <a:solidFill>
                  <a:srgbClr val="000000"/>
                </a:solidFill>
                <a:latin typeface="Helvetica"/>
                <a:ea typeface="Helvetica"/>
                <a:cs typeface="Helvetica"/>
                <a:sym typeface="Helvetica"/>
              </a:rPr>
              <a:t>Plays a role in respiration (glycolysis)</a:t>
            </a:r>
          </a:p>
        </p:txBody>
      </p:sp>
    </p:spTree>
    <p:extLst>
      <p:ext uri="{BB962C8B-B14F-4D97-AF65-F5344CB8AC3E}">
        <p14:creationId xmlns:p14="http://schemas.microsoft.com/office/powerpoint/2010/main" val="208983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2b.1carbohydrates1.png"/>
          <p:cNvPicPr/>
          <p:nvPr/>
        </p:nvPicPr>
        <p:blipFill>
          <a:blip r:embed="rId2">
            <a:extLst/>
          </a:blip>
          <a:stretch>
            <a:fillRect/>
          </a:stretch>
        </p:blipFill>
        <p:spPr>
          <a:xfrm>
            <a:off x="13215938" y="6188274"/>
            <a:ext cx="4634509" cy="4245599"/>
          </a:xfrm>
          <a:prstGeom prst="rect">
            <a:avLst/>
          </a:prstGeom>
          <a:ln w="12700">
            <a:miter lim="400000"/>
          </a:ln>
        </p:spPr>
      </p:pic>
      <p:sp>
        <p:nvSpPr>
          <p:cNvPr id="117" name="Shape 117"/>
          <p:cNvSpPr/>
          <p:nvPr/>
        </p:nvSpPr>
        <p:spPr>
          <a:xfrm>
            <a:off x="4558492" y="821185"/>
            <a:ext cx="3536157" cy="4688780"/>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algn="ctr" defTabSz="410751">
              <a:defRPr sz="1800"/>
            </a:pPr>
            <a:r>
              <a:rPr sz="3000" dirty="0">
                <a:latin typeface="+mj-lt"/>
                <a:ea typeface="+mj-ea"/>
                <a:cs typeface="+mj-cs"/>
                <a:sym typeface="Gill Sans"/>
              </a:rPr>
              <a:t>What type of monosaccharide is this?</a:t>
            </a:r>
          </a:p>
          <a:p>
            <a:pPr algn="ctr" defTabSz="410751">
              <a:defRPr sz="1800"/>
            </a:pPr>
            <a:endParaRPr sz="3000" dirty="0">
              <a:latin typeface="+mj-lt"/>
              <a:ea typeface="+mj-ea"/>
              <a:cs typeface="+mj-cs"/>
              <a:sym typeface="Gill Sans"/>
            </a:endParaRPr>
          </a:p>
          <a:p>
            <a:pPr algn="ctr" defTabSz="410751">
              <a:defRPr sz="1800"/>
            </a:pPr>
            <a:r>
              <a:rPr sz="3000" dirty="0">
                <a:latin typeface="+mj-lt"/>
                <a:ea typeface="+mj-ea"/>
                <a:cs typeface="+mj-cs"/>
                <a:sym typeface="Gill Sans"/>
              </a:rPr>
              <a:t>Important as an energy source for cells</a:t>
            </a:r>
          </a:p>
          <a:p>
            <a:pPr algn="ctr" defTabSz="410751">
              <a:defRPr sz="1800"/>
            </a:pPr>
            <a:r>
              <a:rPr sz="3000" dirty="0">
                <a:latin typeface="+mj-lt"/>
                <a:ea typeface="+mj-ea"/>
                <a:cs typeface="+mj-cs"/>
                <a:sym typeface="Gill Sans"/>
              </a:rPr>
              <a:t>and to form important structural and storage polymers.</a:t>
            </a:r>
          </a:p>
        </p:txBody>
      </p:sp>
      <p:pic>
        <p:nvPicPr>
          <p:cNvPr id="118" name="url?sa=i&amp;source=images&amp;cd=&amp;docid=0GYfvs5Bdnh24M&amp;tbnid=9XDUFx9rUN9v0M-&amp;ved=&amp;url=http%3A%2F%2Fwww.fao.org%2Fdocrep%2Ffield%2F003%2Fab470e%2Fab470e04.png"/>
          <p:cNvPicPr/>
          <p:nvPr/>
        </p:nvPicPr>
        <p:blipFill>
          <a:blip r:embed="rId3">
            <a:extLst/>
          </a:blip>
          <a:stretch>
            <a:fillRect/>
          </a:stretch>
        </p:blipFill>
        <p:spPr>
          <a:xfrm>
            <a:off x="2339579" y="839391"/>
            <a:ext cx="1928813" cy="4950619"/>
          </a:xfrm>
          <a:prstGeom prst="rect">
            <a:avLst/>
          </a:prstGeom>
          <a:ln w="12700">
            <a:miter lim="400000"/>
          </a:ln>
        </p:spPr>
      </p:pic>
    </p:spTree>
    <p:extLst>
      <p:ext uri="{BB962C8B-B14F-4D97-AF65-F5344CB8AC3E}">
        <p14:creationId xmlns:p14="http://schemas.microsoft.com/office/powerpoint/2010/main" val="103835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542ribosedeoxy.gif"/>
          <p:cNvPicPr/>
          <p:nvPr/>
        </p:nvPicPr>
        <p:blipFill>
          <a:blip r:embed="rId2">
            <a:extLst/>
          </a:blip>
          <a:stretch>
            <a:fillRect/>
          </a:stretch>
        </p:blipFill>
        <p:spPr>
          <a:xfrm>
            <a:off x="11450451" y="8036719"/>
            <a:ext cx="2650102" cy="1785938"/>
          </a:xfrm>
          <a:prstGeom prst="rect">
            <a:avLst/>
          </a:prstGeom>
          <a:ln w="12700">
            <a:miter lim="400000"/>
          </a:ln>
        </p:spPr>
      </p:pic>
      <p:sp>
        <p:nvSpPr>
          <p:cNvPr id="110" name="Shape 110"/>
          <p:cNvSpPr/>
          <p:nvPr/>
        </p:nvSpPr>
        <p:spPr>
          <a:xfrm>
            <a:off x="850085" y="5425778"/>
            <a:ext cx="6614949"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latin typeface="+mj-lt"/>
                <a:ea typeface="+mj-ea"/>
                <a:cs typeface="+mj-cs"/>
                <a:sym typeface="Gill Sans"/>
              </a:defRPr>
            </a:lvl1pPr>
          </a:lstStyle>
          <a:p>
            <a:pPr lvl="0">
              <a:defRPr sz="1800"/>
            </a:pPr>
            <a:r>
              <a:rPr sz="3000" dirty="0"/>
              <a:t>What </a:t>
            </a:r>
            <a:r>
              <a:rPr sz="3000" dirty="0" smtClean="0"/>
              <a:t>type</a:t>
            </a:r>
            <a:r>
              <a:rPr lang="en-GB" sz="3000" dirty="0" smtClean="0"/>
              <a:t>s</a:t>
            </a:r>
            <a:r>
              <a:rPr sz="3000" dirty="0" smtClean="0"/>
              <a:t> </a:t>
            </a:r>
            <a:r>
              <a:rPr sz="3000" dirty="0"/>
              <a:t>of monosaccharide</a:t>
            </a:r>
            <a:r>
              <a:rPr lang="en-GB" dirty="0"/>
              <a:t> </a:t>
            </a:r>
            <a:r>
              <a:rPr lang="en-GB" sz="3000" dirty="0" smtClean="0"/>
              <a:t>are</a:t>
            </a:r>
            <a:r>
              <a:rPr sz="3000" dirty="0" smtClean="0"/>
              <a:t> </a:t>
            </a:r>
            <a:r>
              <a:rPr sz="3000" dirty="0" err="1" smtClean="0"/>
              <a:t>th</a:t>
            </a:r>
            <a:r>
              <a:rPr lang="en-GB" sz="3000" dirty="0" smtClean="0"/>
              <a:t>e</a:t>
            </a:r>
            <a:r>
              <a:rPr sz="3000" dirty="0" smtClean="0"/>
              <a:t>s</a:t>
            </a:r>
            <a:r>
              <a:rPr lang="en-GB" sz="3000" dirty="0" smtClean="0"/>
              <a:t>e</a:t>
            </a:r>
            <a:r>
              <a:rPr sz="3000" dirty="0" smtClean="0"/>
              <a:t>?</a:t>
            </a:r>
            <a:endParaRPr sz="3000" dirty="0"/>
          </a:p>
        </p:txBody>
      </p:sp>
      <p:pic>
        <p:nvPicPr>
          <p:cNvPr id="111" name="ribose.png"/>
          <p:cNvPicPr/>
          <p:nvPr/>
        </p:nvPicPr>
        <p:blipFill>
          <a:blip r:embed="rId3">
            <a:extLst/>
          </a:blip>
          <a:stretch>
            <a:fillRect/>
          </a:stretch>
        </p:blipFill>
        <p:spPr>
          <a:xfrm>
            <a:off x="11644313" y="4411266"/>
            <a:ext cx="4205884" cy="4075468"/>
          </a:xfrm>
          <a:prstGeom prst="rect">
            <a:avLst/>
          </a:prstGeom>
          <a:ln w="12700">
            <a:miter lim="400000"/>
          </a:ln>
        </p:spPr>
      </p:pic>
      <p:pic>
        <p:nvPicPr>
          <p:cNvPr id="112" name="ribose.png"/>
          <p:cNvPicPr/>
          <p:nvPr/>
        </p:nvPicPr>
        <p:blipFill>
          <a:blip r:embed="rId3">
            <a:extLst/>
          </a:blip>
          <a:stretch>
            <a:fillRect/>
          </a:stretch>
        </p:blipFill>
        <p:spPr>
          <a:xfrm>
            <a:off x="10499241" y="6929438"/>
            <a:ext cx="3714751" cy="3599564"/>
          </a:xfrm>
          <a:prstGeom prst="rect">
            <a:avLst/>
          </a:prstGeom>
          <a:ln w="12700">
            <a:miter lim="400000"/>
          </a:ln>
        </p:spPr>
      </p:pic>
      <p:pic>
        <p:nvPicPr>
          <p:cNvPr id="113" name="ribose.png"/>
          <p:cNvPicPr/>
          <p:nvPr/>
        </p:nvPicPr>
        <p:blipFill>
          <a:blip r:embed="rId4">
            <a:extLst/>
          </a:blip>
          <a:stretch>
            <a:fillRect/>
          </a:stretch>
        </p:blipFill>
        <p:spPr>
          <a:xfrm>
            <a:off x="15814476" y="6197203"/>
            <a:ext cx="3719028" cy="3375422"/>
          </a:xfrm>
          <a:prstGeom prst="rect">
            <a:avLst/>
          </a:prstGeom>
          <a:ln w="12700">
            <a:miter lim="400000"/>
          </a:ln>
        </p:spPr>
      </p:pic>
      <p:pic>
        <p:nvPicPr>
          <p:cNvPr id="114" name="Screen shot 2013-09-12 at 16.30.59.png"/>
          <p:cNvPicPr/>
          <p:nvPr/>
        </p:nvPicPr>
        <p:blipFill>
          <a:blip r:embed="rId5">
            <a:extLst/>
          </a:blip>
          <a:stretch>
            <a:fillRect/>
          </a:stretch>
        </p:blipFill>
        <p:spPr>
          <a:xfrm>
            <a:off x="875965" y="1201253"/>
            <a:ext cx="3179230" cy="3411489"/>
          </a:xfrm>
          <a:prstGeom prst="rect">
            <a:avLst/>
          </a:prstGeom>
          <a:ln w="12700">
            <a:miter lim="400000"/>
          </a:ln>
        </p:spPr>
      </p:pic>
      <p:pic>
        <p:nvPicPr>
          <p:cNvPr id="3" name="Picture 2"/>
          <p:cNvPicPr>
            <a:picLocks noChangeAspect="1"/>
          </p:cNvPicPr>
          <p:nvPr/>
        </p:nvPicPr>
        <p:blipFill>
          <a:blip r:embed="rId6"/>
          <a:stretch>
            <a:fillRect/>
          </a:stretch>
        </p:blipFill>
        <p:spPr>
          <a:xfrm>
            <a:off x="4369477" y="1201252"/>
            <a:ext cx="3597843" cy="3392252"/>
          </a:xfrm>
          <a:prstGeom prst="rect">
            <a:avLst/>
          </a:prstGeom>
        </p:spPr>
      </p:pic>
    </p:spTree>
    <p:extLst>
      <p:ext uri="{BB962C8B-B14F-4D97-AF65-F5344CB8AC3E}">
        <p14:creationId xmlns:p14="http://schemas.microsoft.com/office/powerpoint/2010/main" val="129571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 of monosaccharide is this?</a:t>
            </a:r>
            <a:endParaRPr lang="en-US" dirty="0"/>
          </a:p>
        </p:txBody>
      </p:sp>
      <p:pic>
        <p:nvPicPr>
          <p:cNvPr id="4" name="Picture 3"/>
          <p:cNvPicPr>
            <a:picLocks noChangeAspect="1"/>
          </p:cNvPicPr>
          <p:nvPr/>
        </p:nvPicPr>
        <p:blipFill>
          <a:blip r:embed="rId2"/>
          <a:stretch>
            <a:fillRect/>
          </a:stretch>
        </p:blipFill>
        <p:spPr>
          <a:xfrm>
            <a:off x="1989838" y="2112604"/>
            <a:ext cx="4708648" cy="3416641"/>
          </a:xfrm>
          <a:prstGeom prst="rect">
            <a:avLst/>
          </a:prstGeom>
        </p:spPr>
      </p:pic>
    </p:spTree>
    <p:extLst>
      <p:ext uri="{BB962C8B-B14F-4D97-AF65-F5344CB8AC3E}">
        <p14:creationId xmlns:p14="http://schemas.microsoft.com/office/powerpoint/2010/main" val="38411464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12805172" y="6286500"/>
            <a:ext cx="8688586" cy="1189039"/>
          </a:xfrm>
          <a:prstGeom prst="rect">
            <a:avLst/>
          </a:prstGeom>
        </p:spPr>
        <p:txBody>
          <a:bodyPr/>
          <a:lstStyle>
            <a:lvl1pPr algn="l">
              <a:defRPr sz="5000" b="1"/>
            </a:lvl1pPr>
          </a:lstStyle>
          <a:p>
            <a:pPr lvl="0">
              <a:defRPr sz="1800" b="0">
                <a:uFillTx/>
              </a:defRPr>
            </a:pPr>
            <a:r>
              <a:rPr sz="3500">
                <a:uFill>
                  <a:solidFill/>
                </a:uFill>
              </a:rPr>
              <a:t>Numbering of Carbons in Glucose</a:t>
            </a:r>
          </a:p>
        </p:txBody>
      </p:sp>
      <p:grpSp>
        <p:nvGrpSpPr>
          <p:cNvPr id="169" name="Group 169"/>
          <p:cNvGrpSpPr/>
          <p:nvPr/>
        </p:nvGrpSpPr>
        <p:grpSpPr>
          <a:xfrm>
            <a:off x="696514" y="1741289"/>
            <a:ext cx="5649121" cy="4266606"/>
            <a:chOff x="-1" y="0"/>
            <a:chExt cx="8034304" cy="6068060"/>
          </a:xfrm>
        </p:grpSpPr>
        <p:grpSp>
          <p:nvGrpSpPr>
            <p:cNvPr id="162" name="Group 162"/>
            <p:cNvGrpSpPr/>
            <p:nvPr/>
          </p:nvGrpSpPr>
          <p:grpSpPr>
            <a:xfrm>
              <a:off x="-1" y="0"/>
              <a:ext cx="8034304" cy="6068060"/>
              <a:chOff x="0" y="0"/>
              <a:chExt cx="8034302" cy="6068059"/>
            </a:xfrm>
          </p:grpSpPr>
          <p:sp>
            <p:nvSpPr>
              <p:cNvPr id="121" name="Shape 121"/>
              <p:cNvSpPr/>
              <p:nvPr/>
            </p:nvSpPr>
            <p:spPr>
              <a:xfrm>
                <a:off x="2480075" y="5504476"/>
                <a:ext cx="442204" cy="56358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H</a:t>
                </a:r>
              </a:p>
            </p:txBody>
          </p:sp>
          <p:grpSp>
            <p:nvGrpSpPr>
              <p:cNvPr id="156" name="Group 156"/>
              <p:cNvGrpSpPr/>
              <p:nvPr/>
            </p:nvGrpSpPr>
            <p:grpSpPr>
              <a:xfrm>
                <a:off x="-1" y="355100"/>
                <a:ext cx="8034304" cy="5149376"/>
                <a:chOff x="0" y="0"/>
                <a:chExt cx="8034302" cy="5149375"/>
              </a:xfrm>
            </p:grpSpPr>
            <p:grpSp>
              <p:nvGrpSpPr>
                <p:cNvPr id="148" name="Group 148"/>
                <p:cNvGrpSpPr/>
                <p:nvPr/>
              </p:nvGrpSpPr>
              <p:grpSpPr>
                <a:xfrm>
                  <a:off x="-1" y="771219"/>
                  <a:ext cx="8034304" cy="3606936"/>
                  <a:chOff x="0" y="0"/>
                  <a:chExt cx="8034302" cy="3606934"/>
                </a:xfrm>
              </p:grpSpPr>
              <p:grpSp>
                <p:nvGrpSpPr>
                  <p:cNvPr id="145" name="Group 145"/>
                  <p:cNvGrpSpPr/>
                  <p:nvPr/>
                </p:nvGrpSpPr>
                <p:grpSpPr>
                  <a:xfrm>
                    <a:off x="0" y="-1"/>
                    <a:ext cx="7569777" cy="3606936"/>
                    <a:chOff x="0" y="0"/>
                    <a:chExt cx="7569776" cy="3606934"/>
                  </a:xfrm>
                </p:grpSpPr>
                <p:grpSp>
                  <p:nvGrpSpPr>
                    <p:cNvPr id="142" name="Group 142"/>
                    <p:cNvGrpSpPr/>
                    <p:nvPr/>
                  </p:nvGrpSpPr>
                  <p:grpSpPr>
                    <a:xfrm>
                      <a:off x="292397" y="-1"/>
                      <a:ext cx="7277380" cy="3606936"/>
                      <a:chOff x="0" y="0"/>
                      <a:chExt cx="7277379" cy="3606934"/>
                    </a:xfrm>
                  </p:grpSpPr>
                  <p:grpSp>
                    <p:nvGrpSpPr>
                      <p:cNvPr id="135" name="Group 135"/>
                      <p:cNvGrpSpPr/>
                      <p:nvPr/>
                    </p:nvGrpSpPr>
                    <p:grpSpPr>
                      <a:xfrm>
                        <a:off x="0" y="0"/>
                        <a:ext cx="7277380" cy="3606935"/>
                        <a:chOff x="0" y="0"/>
                        <a:chExt cx="7277379" cy="3606934"/>
                      </a:xfrm>
                    </p:grpSpPr>
                    <p:grpSp>
                      <p:nvGrpSpPr>
                        <p:cNvPr id="128" name="Group 128"/>
                        <p:cNvGrpSpPr/>
                        <p:nvPr/>
                      </p:nvGrpSpPr>
                      <p:grpSpPr>
                        <a:xfrm>
                          <a:off x="0" y="225433"/>
                          <a:ext cx="7277380" cy="3043353"/>
                          <a:chOff x="0" y="0"/>
                          <a:chExt cx="7277379" cy="3043351"/>
                        </a:xfrm>
                      </p:grpSpPr>
                      <p:sp>
                        <p:nvSpPr>
                          <p:cNvPr id="122" name="Shape 122"/>
                          <p:cNvSpPr/>
                          <p:nvPr/>
                        </p:nvSpPr>
                        <p:spPr>
                          <a:xfrm flipH="1" flipV="1">
                            <a:off x="0" y="0"/>
                            <a:ext cx="1272426" cy="1465318"/>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123" name="Shape 123"/>
                          <p:cNvSpPr/>
                          <p:nvPr/>
                        </p:nvSpPr>
                        <p:spPr>
                          <a:xfrm flipH="1">
                            <a:off x="0" y="1578034"/>
                            <a:ext cx="1272426" cy="1465318"/>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nvGrpSpPr>
                          <p:cNvPr id="127" name="Group 127"/>
                          <p:cNvGrpSpPr/>
                          <p:nvPr/>
                        </p:nvGrpSpPr>
                        <p:grpSpPr>
                          <a:xfrm>
                            <a:off x="1272425" y="0"/>
                            <a:ext cx="6004955" cy="3043352"/>
                            <a:chOff x="0" y="0"/>
                            <a:chExt cx="6004954" cy="3043351"/>
                          </a:xfrm>
                        </p:grpSpPr>
                        <p:sp>
                          <p:nvSpPr>
                            <p:cNvPr id="124" name="Shape 124"/>
                            <p:cNvSpPr/>
                            <p:nvPr/>
                          </p:nvSpPr>
                          <p:spPr>
                            <a:xfrm>
                              <a:off x="0" y="0"/>
                              <a:ext cx="4665560" cy="30433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740" y="0"/>
                                  </a:lnTo>
                                  <a:lnTo>
                                    <a:pt x="15860" y="0"/>
                                  </a:lnTo>
                                  <a:lnTo>
                                    <a:pt x="21600" y="10800"/>
                                  </a:lnTo>
                                  <a:lnTo>
                                    <a:pt x="15860" y="21600"/>
                                  </a:lnTo>
                                  <a:lnTo>
                                    <a:pt x="5740" y="21600"/>
                                  </a:lnTo>
                                  <a:close/>
                                </a:path>
                              </a:pathLst>
                            </a:custGeom>
                            <a:solidFill>
                              <a:srgbClr val="FFFFFF"/>
                            </a:solidFill>
                            <a:ln w="9525" cap="flat">
                              <a:solidFill>
                                <a:srgbClr val="000000"/>
                              </a:solidFill>
                              <a:prstDash val="solid"/>
                              <a:miter lim="400000"/>
                            </a:ln>
                            <a:effectLst/>
                          </p:spPr>
                          <p:txBody>
                            <a:bodyPr wrap="square" lIns="0" tIns="0" rIns="0" bIns="0" numCol="1" anchor="t">
                              <a:noAutofit/>
                            </a:bodyPr>
                            <a:lstStyle/>
                            <a:p>
                              <a:pPr defTabSz="455398">
                                <a:defRPr sz="1600"/>
                              </a:pPr>
                              <a:endParaRPr/>
                            </a:p>
                          </p:txBody>
                        </p:sp>
                        <p:sp>
                          <p:nvSpPr>
                            <p:cNvPr id="125" name="Shape 125"/>
                            <p:cNvSpPr/>
                            <p:nvPr/>
                          </p:nvSpPr>
                          <p:spPr>
                            <a:xfrm flipV="1">
                              <a:off x="4665559" y="0"/>
                              <a:ext cx="1339396" cy="1465318"/>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126" name="Shape 126"/>
                            <p:cNvSpPr/>
                            <p:nvPr/>
                          </p:nvSpPr>
                          <p:spPr>
                            <a:xfrm>
                              <a:off x="4665559" y="1465317"/>
                              <a:ext cx="1339396" cy="1578035"/>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grpSp>
                    <p:sp>
                      <p:nvSpPr>
                        <p:cNvPr id="129" name="Shape 129"/>
                        <p:cNvSpPr/>
                        <p:nvPr/>
                      </p:nvSpPr>
                      <p:spPr>
                        <a:xfrm>
                          <a:off x="4565103" y="0"/>
                          <a:ext cx="442204" cy="563583"/>
                        </a:xfrm>
                        <a:prstGeom prst="rect">
                          <a:avLst/>
                        </a:prstGeom>
                        <a:solidFill>
                          <a:srgbClr val="FFFFFF"/>
                        </a:solidFill>
                        <a:ln w="12700" cap="flat">
                          <a:noFill/>
                          <a:miter lim="400000"/>
                        </a:ln>
                        <a:effectLst/>
                      </p:spPr>
                      <p:txBody>
                        <a:bodyPr wrap="square" lIns="0" tIns="0" rIns="0" bIns="0" numCol="1" anchor="t">
                          <a:noAutofit/>
                        </a:bodyPr>
                        <a:lstStyle/>
                        <a:p>
                          <a:pPr defTabSz="910796">
                            <a:buClr>
                              <a:srgbClr val="000000"/>
                            </a:buClr>
                            <a:defRPr sz="2400">
                              <a:uFill>
                                <a:solidFill/>
                              </a:uFill>
                              <a:latin typeface="+mn-lt"/>
                              <a:ea typeface="+mn-ea"/>
                              <a:cs typeface="+mn-cs"/>
                              <a:sym typeface="Arial"/>
                            </a:defRPr>
                          </a:pPr>
                          <a:endParaRPr/>
                        </a:p>
                      </p:txBody>
                    </p:sp>
                    <p:sp>
                      <p:nvSpPr>
                        <p:cNvPr id="130" name="Shape 130"/>
                        <p:cNvSpPr/>
                        <p:nvPr/>
                      </p:nvSpPr>
                      <p:spPr>
                        <a:xfrm>
                          <a:off x="2271389" y="0"/>
                          <a:ext cx="442204" cy="563583"/>
                        </a:xfrm>
                        <a:prstGeom prst="rect">
                          <a:avLst/>
                        </a:prstGeom>
                        <a:solidFill>
                          <a:srgbClr val="FFFFFF"/>
                        </a:solidFill>
                        <a:ln w="12700" cap="flat">
                          <a:noFill/>
                          <a:miter lim="400000"/>
                        </a:ln>
                        <a:effectLst/>
                      </p:spPr>
                      <p:txBody>
                        <a:bodyPr wrap="square" lIns="0" tIns="0" rIns="0" bIns="0" numCol="1" anchor="t">
                          <a:noAutofit/>
                        </a:bodyPr>
                        <a:lstStyle/>
                        <a:p>
                          <a:pPr defTabSz="910796">
                            <a:buClr>
                              <a:srgbClr val="000000"/>
                            </a:buClr>
                            <a:defRPr sz="2400">
                              <a:uFill>
                                <a:solidFill/>
                              </a:uFill>
                              <a:latin typeface="+mn-lt"/>
                              <a:ea typeface="+mn-ea"/>
                              <a:cs typeface="+mn-cs"/>
                              <a:sym typeface="Arial"/>
                            </a:defRPr>
                          </a:pPr>
                          <a:endParaRPr/>
                        </a:p>
                      </p:txBody>
                    </p:sp>
                    <p:sp>
                      <p:nvSpPr>
                        <p:cNvPr id="131" name="Shape 131"/>
                        <p:cNvSpPr/>
                        <p:nvPr/>
                      </p:nvSpPr>
                      <p:spPr>
                        <a:xfrm>
                          <a:off x="5770559" y="1560237"/>
                          <a:ext cx="442204" cy="563584"/>
                        </a:xfrm>
                        <a:prstGeom prst="rect">
                          <a:avLst/>
                        </a:prstGeom>
                        <a:solidFill>
                          <a:srgbClr val="FFFFFF"/>
                        </a:solidFill>
                        <a:ln w="12700" cap="flat">
                          <a:noFill/>
                          <a:miter lim="400000"/>
                        </a:ln>
                        <a:effectLst/>
                      </p:spPr>
                      <p:txBody>
                        <a:bodyPr wrap="square" lIns="0" tIns="0" rIns="0" bIns="0" numCol="1" anchor="t">
                          <a:noAutofit/>
                        </a:bodyPr>
                        <a:lstStyle/>
                        <a:p>
                          <a:pPr defTabSz="910796">
                            <a:buClr>
                              <a:srgbClr val="000000"/>
                            </a:buClr>
                            <a:defRPr sz="2400">
                              <a:uFill>
                                <a:solidFill/>
                              </a:uFill>
                              <a:latin typeface="+mn-lt"/>
                              <a:ea typeface="+mn-ea"/>
                              <a:cs typeface="+mn-cs"/>
                              <a:sym typeface="Arial"/>
                            </a:defRPr>
                          </a:pPr>
                          <a:endParaRPr/>
                        </a:p>
                      </p:txBody>
                    </p:sp>
                    <p:sp>
                      <p:nvSpPr>
                        <p:cNvPr id="132" name="Shape 132"/>
                        <p:cNvSpPr/>
                        <p:nvPr/>
                      </p:nvSpPr>
                      <p:spPr>
                        <a:xfrm>
                          <a:off x="4565103" y="3043352"/>
                          <a:ext cx="442204" cy="563583"/>
                        </a:xfrm>
                        <a:prstGeom prst="rect">
                          <a:avLst/>
                        </a:prstGeom>
                        <a:solidFill>
                          <a:srgbClr val="FFFFFF"/>
                        </a:solidFill>
                        <a:ln w="12700" cap="flat">
                          <a:noFill/>
                          <a:miter lim="400000"/>
                        </a:ln>
                        <a:effectLst/>
                      </p:spPr>
                      <p:txBody>
                        <a:bodyPr wrap="square" lIns="0" tIns="0" rIns="0" bIns="0" numCol="1" anchor="t">
                          <a:noAutofit/>
                        </a:bodyPr>
                        <a:lstStyle/>
                        <a:p>
                          <a:pPr defTabSz="910796">
                            <a:buClr>
                              <a:srgbClr val="000000"/>
                            </a:buClr>
                            <a:defRPr sz="2400">
                              <a:uFill>
                                <a:solidFill/>
                              </a:uFill>
                              <a:latin typeface="+mn-lt"/>
                              <a:ea typeface="+mn-ea"/>
                              <a:cs typeface="+mn-cs"/>
                              <a:sym typeface="Arial"/>
                            </a:defRPr>
                          </a:pPr>
                          <a:endParaRPr/>
                        </a:p>
                      </p:txBody>
                    </p:sp>
                    <p:sp>
                      <p:nvSpPr>
                        <p:cNvPr id="133" name="Shape 133"/>
                        <p:cNvSpPr/>
                        <p:nvPr/>
                      </p:nvSpPr>
                      <p:spPr>
                        <a:xfrm>
                          <a:off x="2271389" y="3043352"/>
                          <a:ext cx="442204" cy="563583"/>
                        </a:xfrm>
                        <a:prstGeom prst="rect">
                          <a:avLst/>
                        </a:prstGeom>
                        <a:solidFill>
                          <a:srgbClr val="FFFFFF"/>
                        </a:solidFill>
                        <a:ln w="12700" cap="flat">
                          <a:noFill/>
                          <a:miter lim="400000"/>
                        </a:ln>
                        <a:effectLst/>
                      </p:spPr>
                      <p:txBody>
                        <a:bodyPr wrap="square" lIns="0" tIns="0" rIns="0" bIns="0" numCol="1" anchor="t">
                          <a:noAutofit/>
                        </a:bodyPr>
                        <a:lstStyle/>
                        <a:p>
                          <a:pPr defTabSz="910796">
                            <a:buClr>
                              <a:srgbClr val="000000"/>
                            </a:buClr>
                            <a:defRPr sz="2400">
                              <a:uFill>
                                <a:solidFill/>
                              </a:uFill>
                              <a:latin typeface="+mn-lt"/>
                              <a:ea typeface="+mn-ea"/>
                              <a:cs typeface="+mn-cs"/>
                              <a:sym typeface="Arial"/>
                            </a:defRPr>
                          </a:pPr>
                          <a:endParaRPr/>
                        </a:p>
                      </p:txBody>
                    </p:sp>
                    <p:sp>
                      <p:nvSpPr>
                        <p:cNvPr id="134" name="Shape 134"/>
                        <p:cNvSpPr/>
                        <p:nvPr/>
                      </p:nvSpPr>
                      <p:spPr>
                        <a:xfrm>
                          <a:off x="1104999" y="1560237"/>
                          <a:ext cx="442204" cy="563584"/>
                        </a:xfrm>
                        <a:prstGeom prst="rect">
                          <a:avLst/>
                        </a:prstGeom>
                        <a:solidFill>
                          <a:srgbClr val="FFFFFF"/>
                        </a:solidFill>
                        <a:ln w="12700" cap="flat">
                          <a:noFill/>
                          <a:miter lim="400000"/>
                        </a:ln>
                        <a:effectLst/>
                      </p:spPr>
                      <p:txBody>
                        <a:bodyPr wrap="square" lIns="0" tIns="0" rIns="0" bIns="0" numCol="1" anchor="t">
                          <a:noAutofit/>
                        </a:bodyPr>
                        <a:lstStyle/>
                        <a:p>
                          <a:pPr defTabSz="910796">
                            <a:buClr>
                              <a:srgbClr val="000000"/>
                            </a:buClr>
                            <a:defRPr sz="2400">
                              <a:uFill>
                                <a:solidFill/>
                              </a:uFill>
                              <a:latin typeface="+mn-lt"/>
                              <a:ea typeface="+mn-ea"/>
                              <a:cs typeface="+mn-cs"/>
                              <a:sym typeface="Arial"/>
                            </a:defRPr>
                          </a:pPr>
                          <a:endParaRPr/>
                        </a:p>
                      </p:txBody>
                    </p:sp>
                  </p:grpSp>
                  <p:sp>
                    <p:nvSpPr>
                      <p:cNvPr id="136" name="Shape 136"/>
                      <p:cNvSpPr/>
                      <p:nvPr/>
                    </p:nvSpPr>
                    <p:spPr>
                      <a:xfrm>
                        <a:off x="5770559" y="1542440"/>
                        <a:ext cx="442204" cy="56358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C</a:t>
                        </a:r>
                      </a:p>
                    </p:txBody>
                  </p:sp>
                  <p:sp>
                    <p:nvSpPr>
                      <p:cNvPr id="137" name="Shape 137"/>
                      <p:cNvSpPr/>
                      <p:nvPr/>
                    </p:nvSpPr>
                    <p:spPr>
                      <a:xfrm>
                        <a:off x="4565103" y="112718"/>
                        <a:ext cx="442204"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O</a:t>
                        </a:r>
                      </a:p>
                    </p:txBody>
                  </p:sp>
                  <p:sp>
                    <p:nvSpPr>
                      <p:cNvPr id="138" name="Shape 138"/>
                      <p:cNvSpPr/>
                      <p:nvPr/>
                    </p:nvSpPr>
                    <p:spPr>
                      <a:xfrm>
                        <a:off x="2249066" y="3043352"/>
                        <a:ext cx="442205"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C</a:t>
                        </a:r>
                      </a:p>
                    </p:txBody>
                  </p:sp>
                  <p:sp>
                    <p:nvSpPr>
                      <p:cNvPr id="139" name="Shape 139"/>
                      <p:cNvSpPr/>
                      <p:nvPr/>
                    </p:nvSpPr>
                    <p:spPr>
                      <a:xfrm>
                        <a:off x="4565103" y="3043352"/>
                        <a:ext cx="442204"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C</a:t>
                        </a:r>
                      </a:p>
                    </p:txBody>
                  </p:sp>
                  <p:sp>
                    <p:nvSpPr>
                      <p:cNvPr id="140" name="Shape 140"/>
                      <p:cNvSpPr/>
                      <p:nvPr/>
                    </p:nvSpPr>
                    <p:spPr>
                      <a:xfrm>
                        <a:off x="1105000" y="1560238"/>
                        <a:ext cx="442204"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C</a:t>
                        </a:r>
                      </a:p>
                    </p:txBody>
                  </p:sp>
                  <p:sp>
                    <p:nvSpPr>
                      <p:cNvPr id="141" name="Shape 141"/>
                      <p:cNvSpPr/>
                      <p:nvPr/>
                    </p:nvSpPr>
                    <p:spPr>
                      <a:xfrm>
                        <a:off x="2249066" y="1"/>
                        <a:ext cx="442205"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C</a:t>
                        </a:r>
                      </a:p>
                    </p:txBody>
                  </p:sp>
                </p:grpSp>
                <p:sp>
                  <p:nvSpPr>
                    <p:cNvPr id="143" name="Shape 143"/>
                    <p:cNvSpPr/>
                    <p:nvPr/>
                  </p:nvSpPr>
                  <p:spPr>
                    <a:xfrm>
                      <a:off x="0" y="2895040"/>
                      <a:ext cx="760311"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HO</a:t>
                      </a:r>
                    </a:p>
                  </p:txBody>
                </p:sp>
                <p:sp>
                  <p:nvSpPr>
                    <p:cNvPr id="144" name="Shape 144"/>
                    <p:cNvSpPr/>
                    <p:nvPr/>
                  </p:nvSpPr>
                  <p:spPr>
                    <a:xfrm>
                      <a:off x="147295" y="1"/>
                      <a:ext cx="442204"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800" b="1">
                          <a:uFill>
                            <a:solidFill/>
                          </a:uFill>
                          <a:latin typeface="+mn-lt"/>
                          <a:ea typeface="+mn-ea"/>
                          <a:cs typeface="+mn-cs"/>
                          <a:sym typeface="Arial"/>
                        </a:defRPr>
                      </a:lvl1pPr>
                    </a:lstStyle>
                    <a:p>
                      <a:pPr lvl="0">
                        <a:defRPr b="0">
                          <a:uFillTx/>
                        </a:defRPr>
                      </a:pPr>
                      <a:r>
                        <a:rPr b="1">
                          <a:uFill>
                            <a:solidFill/>
                          </a:uFill>
                        </a:rPr>
                        <a:t>H</a:t>
                      </a:r>
                    </a:p>
                  </p:txBody>
                </p:sp>
              </p:grpSp>
              <p:sp>
                <p:nvSpPr>
                  <p:cNvPr id="146" name="Shape 146"/>
                  <p:cNvSpPr/>
                  <p:nvPr/>
                </p:nvSpPr>
                <p:spPr>
                  <a:xfrm>
                    <a:off x="7273992" y="112718"/>
                    <a:ext cx="442204"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H</a:t>
                    </a:r>
                  </a:p>
                </p:txBody>
              </p:sp>
              <p:sp>
                <p:nvSpPr>
                  <p:cNvPr id="147" name="Shape 147"/>
                  <p:cNvSpPr/>
                  <p:nvPr/>
                </p:nvSpPr>
                <p:spPr>
                  <a:xfrm>
                    <a:off x="7273992" y="2895040"/>
                    <a:ext cx="760311"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OH</a:t>
                    </a:r>
                  </a:p>
                </p:txBody>
              </p:sp>
            </p:grpSp>
            <p:grpSp>
              <p:nvGrpSpPr>
                <p:cNvPr id="155" name="Group 155"/>
                <p:cNvGrpSpPr/>
                <p:nvPr/>
              </p:nvGrpSpPr>
              <p:grpSpPr>
                <a:xfrm>
                  <a:off x="2692146" y="0"/>
                  <a:ext cx="2332780" cy="5149376"/>
                  <a:chOff x="0" y="0"/>
                  <a:chExt cx="2332779" cy="5149375"/>
                </a:xfrm>
              </p:grpSpPr>
              <p:sp>
                <p:nvSpPr>
                  <p:cNvPr id="149" name="Shape 149"/>
                  <p:cNvSpPr/>
                  <p:nvPr/>
                </p:nvSpPr>
                <p:spPr>
                  <a:xfrm flipH="1">
                    <a:off x="-1" y="4378156"/>
                    <a:ext cx="2" cy="771220"/>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150" name="Shape 150"/>
                  <p:cNvSpPr/>
                  <p:nvPr/>
                </p:nvSpPr>
                <p:spPr>
                  <a:xfrm flipH="1">
                    <a:off x="22323" y="0"/>
                    <a:ext cx="1" cy="771219"/>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151" name="Shape 151"/>
                  <p:cNvSpPr/>
                  <p:nvPr/>
                </p:nvSpPr>
                <p:spPr>
                  <a:xfrm>
                    <a:off x="2332779" y="4378156"/>
                    <a:ext cx="1" cy="771220"/>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152" name="Shape 152"/>
                  <p:cNvSpPr/>
                  <p:nvPr/>
                </p:nvSpPr>
                <p:spPr>
                  <a:xfrm flipH="1">
                    <a:off x="22323" y="3043352"/>
                    <a:ext cx="1" cy="771219"/>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153" name="Shape 153"/>
                  <p:cNvSpPr/>
                  <p:nvPr/>
                </p:nvSpPr>
                <p:spPr>
                  <a:xfrm flipH="1">
                    <a:off x="5580" y="1334804"/>
                    <a:ext cx="1" cy="771219"/>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154" name="Shape 154"/>
                  <p:cNvSpPr/>
                  <p:nvPr/>
                </p:nvSpPr>
                <p:spPr>
                  <a:xfrm>
                    <a:off x="2293713" y="3013690"/>
                    <a:ext cx="1" cy="771219"/>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grpSp>
          <p:sp>
            <p:nvSpPr>
              <p:cNvPr id="157" name="Shape 157"/>
              <p:cNvSpPr/>
              <p:nvPr/>
            </p:nvSpPr>
            <p:spPr>
              <a:xfrm>
                <a:off x="4812853" y="2929788"/>
                <a:ext cx="442204" cy="56358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H</a:t>
                </a:r>
              </a:p>
            </p:txBody>
          </p:sp>
          <p:sp>
            <p:nvSpPr>
              <p:cNvPr id="158" name="Shape 158"/>
              <p:cNvSpPr/>
              <p:nvPr/>
            </p:nvSpPr>
            <p:spPr>
              <a:xfrm>
                <a:off x="2480075" y="2330610"/>
                <a:ext cx="442204" cy="56358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H</a:t>
                </a:r>
              </a:p>
            </p:txBody>
          </p:sp>
          <p:sp>
            <p:nvSpPr>
              <p:cNvPr id="159" name="Shape 159"/>
              <p:cNvSpPr/>
              <p:nvPr/>
            </p:nvSpPr>
            <p:spPr>
              <a:xfrm>
                <a:off x="2480074" y="2894193"/>
                <a:ext cx="760312" cy="56358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OH</a:t>
                </a:r>
              </a:p>
            </p:txBody>
          </p:sp>
          <p:sp>
            <p:nvSpPr>
              <p:cNvPr id="160" name="Shape 160"/>
              <p:cNvSpPr/>
              <p:nvPr/>
            </p:nvSpPr>
            <p:spPr>
              <a:xfrm>
                <a:off x="4857500" y="5504476"/>
                <a:ext cx="760311" cy="56358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2200" b="1">
                    <a:uFill>
                      <a:solidFill/>
                    </a:uFill>
                    <a:latin typeface="+mn-lt"/>
                    <a:ea typeface="+mn-ea"/>
                    <a:cs typeface="+mn-cs"/>
                    <a:sym typeface="Arial"/>
                  </a:defRPr>
                </a:lvl1pPr>
              </a:lstStyle>
              <a:p>
                <a:pPr lvl="0">
                  <a:defRPr sz="1800" b="0">
                    <a:uFillTx/>
                  </a:defRPr>
                </a:pPr>
                <a:r>
                  <a:rPr sz="1500"/>
                  <a:t>OH</a:t>
                </a:r>
              </a:p>
            </p:txBody>
          </p:sp>
          <p:sp>
            <p:nvSpPr>
              <p:cNvPr id="161" name="Shape 161"/>
              <p:cNvSpPr/>
              <p:nvPr/>
            </p:nvSpPr>
            <p:spPr>
              <a:xfrm>
                <a:off x="2563786" y="0"/>
                <a:ext cx="1591852" cy="563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defTabSz="910796">
                  <a:buClr>
                    <a:srgbClr val="000000"/>
                  </a:buClr>
                  <a:defRPr sz="1800"/>
                </a:pPr>
                <a:r>
                  <a:rPr sz="1500" b="1">
                    <a:uFill>
                      <a:solidFill/>
                    </a:uFill>
                    <a:sym typeface="Arial"/>
                  </a:rPr>
                  <a:t>CH</a:t>
                </a:r>
                <a:r>
                  <a:rPr sz="1500" b="1" baseline="-19818">
                    <a:uFill>
                      <a:solidFill/>
                    </a:uFill>
                    <a:sym typeface="Arial"/>
                  </a:rPr>
                  <a:t>2</a:t>
                </a:r>
                <a:r>
                  <a:rPr sz="1500" b="1">
                    <a:uFill>
                      <a:solidFill/>
                    </a:uFill>
                    <a:sym typeface="Arial"/>
                  </a:rPr>
                  <a:t>OH</a:t>
                </a:r>
              </a:p>
            </p:txBody>
          </p:sp>
        </p:grpSp>
        <p:sp>
          <p:nvSpPr>
            <p:cNvPr id="163" name="Shape 163"/>
            <p:cNvSpPr/>
            <p:nvPr/>
          </p:nvSpPr>
          <p:spPr>
            <a:xfrm>
              <a:off x="6388100" y="2603499"/>
              <a:ext cx="558800" cy="481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defTabSz="1295400">
                <a:spcBef>
                  <a:spcPts val="1500"/>
                </a:spcBef>
                <a:buClr>
                  <a:srgbClr val="FF2600"/>
                </a:buClr>
                <a:defRPr sz="2400">
                  <a:solidFill>
                    <a:srgbClr val="FF2600"/>
                  </a:solidFill>
                  <a:uFill>
                    <a:solidFill>
                      <a:srgbClr val="FF2600"/>
                    </a:solidFill>
                  </a:uFill>
                  <a:latin typeface="+mn-lt"/>
                  <a:ea typeface="+mn-ea"/>
                  <a:cs typeface="+mn-cs"/>
                  <a:sym typeface="Arial"/>
                </a:defRPr>
              </a:lvl1pPr>
            </a:lstStyle>
            <a:p>
              <a:pPr lvl="0">
                <a:defRPr sz="1800">
                  <a:solidFill>
                    <a:srgbClr val="000000"/>
                  </a:solidFill>
                  <a:uFillTx/>
                </a:defRPr>
              </a:pPr>
              <a:r>
                <a:rPr sz="1700"/>
                <a:t>1</a:t>
              </a:r>
            </a:p>
          </p:txBody>
        </p:sp>
        <p:sp>
          <p:nvSpPr>
            <p:cNvPr id="164" name="Shape 164"/>
            <p:cNvSpPr/>
            <p:nvPr/>
          </p:nvSpPr>
          <p:spPr>
            <a:xfrm>
              <a:off x="5092700" y="4330699"/>
              <a:ext cx="342901" cy="481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defTabSz="1295400">
                <a:spcBef>
                  <a:spcPts val="1500"/>
                </a:spcBef>
                <a:buClr>
                  <a:srgbClr val="FF2600"/>
                </a:buClr>
                <a:defRPr sz="2400">
                  <a:solidFill>
                    <a:srgbClr val="FF2600"/>
                  </a:solidFill>
                  <a:uFill>
                    <a:solidFill>
                      <a:srgbClr val="FF2600"/>
                    </a:solidFill>
                  </a:uFill>
                  <a:latin typeface="+mn-lt"/>
                  <a:ea typeface="+mn-ea"/>
                  <a:cs typeface="+mn-cs"/>
                  <a:sym typeface="Arial"/>
                </a:defRPr>
              </a:lvl1pPr>
            </a:lstStyle>
            <a:p>
              <a:pPr lvl="0">
                <a:defRPr sz="1800">
                  <a:solidFill>
                    <a:srgbClr val="000000"/>
                  </a:solidFill>
                  <a:uFillTx/>
                </a:defRPr>
              </a:pPr>
              <a:r>
                <a:rPr sz="1700"/>
                <a:t>2</a:t>
              </a:r>
            </a:p>
          </p:txBody>
        </p:sp>
        <p:sp>
          <p:nvSpPr>
            <p:cNvPr id="165" name="Shape 165"/>
            <p:cNvSpPr/>
            <p:nvPr/>
          </p:nvSpPr>
          <p:spPr>
            <a:xfrm>
              <a:off x="2705099" y="4445001"/>
              <a:ext cx="457200" cy="481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defTabSz="1295400">
                <a:spcBef>
                  <a:spcPts val="1500"/>
                </a:spcBef>
                <a:buClr>
                  <a:srgbClr val="FF2600"/>
                </a:buClr>
                <a:defRPr sz="2400">
                  <a:solidFill>
                    <a:srgbClr val="FF2600"/>
                  </a:solidFill>
                  <a:uFill>
                    <a:solidFill>
                      <a:srgbClr val="FF2600"/>
                    </a:solidFill>
                  </a:uFill>
                  <a:latin typeface="+mn-lt"/>
                  <a:ea typeface="+mn-ea"/>
                  <a:cs typeface="+mn-cs"/>
                  <a:sym typeface="Arial"/>
                </a:defRPr>
              </a:lvl1pPr>
            </a:lstStyle>
            <a:p>
              <a:pPr lvl="0">
                <a:defRPr sz="1800">
                  <a:solidFill>
                    <a:srgbClr val="000000"/>
                  </a:solidFill>
                  <a:uFillTx/>
                </a:defRPr>
              </a:pPr>
              <a:r>
                <a:rPr sz="1700"/>
                <a:t>3</a:t>
              </a:r>
            </a:p>
          </p:txBody>
        </p:sp>
        <p:sp>
          <p:nvSpPr>
            <p:cNvPr id="166" name="Shape 166"/>
            <p:cNvSpPr/>
            <p:nvPr/>
          </p:nvSpPr>
          <p:spPr>
            <a:xfrm>
              <a:off x="1295400" y="2920999"/>
              <a:ext cx="558800" cy="481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defTabSz="1295400">
                <a:spcBef>
                  <a:spcPts val="1500"/>
                </a:spcBef>
                <a:buClr>
                  <a:srgbClr val="FF2600"/>
                </a:buClr>
                <a:defRPr sz="2400">
                  <a:solidFill>
                    <a:srgbClr val="FF2600"/>
                  </a:solidFill>
                  <a:uFill>
                    <a:solidFill>
                      <a:srgbClr val="FF2600"/>
                    </a:solidFill>
                  </a:uFill>
                  <a:latin typeface="+mn-lt"/>
                  <a:ea typeface="+mn-ea"/>
                  <a:cs typeface="+mn-cs"/>
                  <a:sym typeface="Arial"/>
                </a:defRPr>
              </a:lvl1pPr>
            </a:lstStyle>
            <a:p>
              <a:pPr lvl="0">
                <a:defRPr sz="1800">
                  <a:solidFill>
                    <a:srgbClr val="000000"/>
                  </a:solidFill>
                  <a:uFillTx/>
                </a:defRPr>
              </a:pPr>
              <a:r>
                <a:rPr sz="1700"/>
                <a:t>4</a:t>
              </a:r>
            </a:p>
          </p:txBody>
        </p:sp>
        <p:sp>
          <p:nvSpPr>
            <p:cNvPr id="167" name="Shape 167"/>
            <p:cNvSpPr/>
            <p:nvPr/>
          </p:nvSpPr>
          <p:spPr>
            <a:xfrm>
              <a:off x="2159000" y="977900"/>
              <a:ext cx="774700" cy="481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defTabSz="1295400">
                <a:spcBef>
                  <a:spcPts val="1500"/>
                </a:spcBef>
                <a:buClr>
                  <a:srgbClr val="FF2600"/>
                </a:buClr>
                <a:defRPr sz="2400">
                  <a:solidFill>
                    <a:srgbClr val="FF2600"/>
                  </a:solidFill>
                  <a:uFill>
                    <a:solidFill>
                      <a:srgbClr val="FF2600"/>
                    </a:solidFill>
                  </a:uFill>
                  <a:latin typeface="+mn-lt"/>
                  <a:ea typeface="+mn-ea"/>
                  <a:cs typeface="+mn-cs"/>
                  <a:sym typeface="Arial"/>
                </a:defRPr>
              </a:lvl1pPr>
            </a:lstStyle>
            <a:p>
              <a:pPr lvl="0">
                <a:defRPr sz="1800">
                  <a:solidFill>
                    <a:srgbClr val="000000"/>
                  </a:solidFill>
                  <a:uFillTx/>
                </a:defRPr>
              </a:pPr>
              <a:r>
                <a:rPr sz="1700"/>
                <a:t>5</a:t>
              </a:r>
            </a:p>
          </p:txBody>
        </p:sp>
        <p:sp>
          <p:nvSpPr>
            <p:cNvPr id="168" name="Shape 168"/>
            <p:cNvSpPr/>
            <p:nvPr/>
          </p:nvSpPr>
          <p:spPr>
            <a:xfrm>
              <a:off x="2057400" y="0"/>
              <a:ext cx="457200" cy="481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spAutoFit/>
            </a:bodyPr>
            <a:lstStyle>
              <a:lvl1pPr defTabSz="1295400">
                <a:spcBef>
                  <a:spcPts val="1500"/>
                </a:spcBef>
                <a:buClr>
                  <a:srgbClr val="FF2600"/>
                </a:buClr>
                <a:defRPr sz="2400">
                  <a:solidFill>
                    <a:srgbClr val="FF2600"/>
                  </a:solidFill>
                  <a:uFill>
                    <a:solidFill>
                      <a:srgbClr val="FF2600"/>
                    </a:solidFill>
                  </a:uFill>
                  <a:latin typeface="+mn-lt"/>
                  <a:ea typeface="+mn-ea"/>
                  <a:cs typeface="+mn-cs"/>
                  <a:sym typeface="Arial"/>
                </a:defRPr>
              </a:lvl1pPr>
            </a:lstStyle>
            <a:p>
              <a:pPr lvl="0">
                <a:defRPr sz="1800">
                  <a:solidFill>
                    <a:srgbClr val="000000"/>
                  </a:solidFill>
                  <a:uFillTx/>
                </a:defRPr>
              </a:pPr>
              <a:r>
                <a:rPr sz="1700"/>
                <a:t>6</a:t>
              </a:r>
            </a:p>
          </p:txBody>
        </p:sp>
      </p:grpSp>
      <p:sp>
        <p:nvSpPr>
          <p:cNvPr id="170" name="Shape 170"/>
          <p:cNvSpPr/>
          <p:nvPr/>
        </p:nvSpPr>
        <p:spPr>
          <a:xfrm>
            <a:off x="6799747" y="2163235"/>
            <a:ext cx="1955602" cy="2362423"/>
          </a:xfrm>
          <a:prstGeom prst="rect">
            <a:avLst/>
          </a:prstGeom>
          <a:solidFill>
            <a:srgbClr val="F1F0CD"/>
          </a:solidFill>
          <a:ln w="19050">
            <a:solidFill>
              <a:srgbClr val="AA7900"/>
            </a:solidFill>
            <a:miter lim="400000"/>
          </a:ln>
          <a:extLst>
            <a:ext uri="{C572A759-6A51-4108-AA02-DFA0A04FC94B}">
              <ma14:wrappingTextBoxFlag xmlns:ma14="http://schemas.microsoft.com/office/mac/drawingml/2011/main" xmlns="" val="1"/>
            </a:ext>
          </a:extLst>
        </p:spPr>
        <p:txBody>
          <a:bodyPr lIns="26788" tIns="26788" rIns="26788" bIns="26788">
            <a:spAutoFit/>
          </a:bodyPr>
          <a:lstStyle/>
          <a:p>
            <a:pPr defTabSz="910796">
              <a:buClr>
                <a:srgbClr val="000000"/>
              </a:buClr>
              <a:defRPr sz="1800"/>
            </a:pPr>
            <a:r>
              <a:rPr sz="2500" dirty="0">
                <a:uFill>
                  <a:solidFill/>
                </a:uFill>
                <a:sym typeface="Arial"/>
              </a:rPr>
              <a:t>The carbons in a glucose ring are numbered </a:t>
            </a:r>
            <a:r>
              <a:rPr sz="2500" b="1" dirty="0">
                <a:solidFill>
                  <a:srgbClr val="4954C7"/>
                </a:solidFill>
                <a:uFill>
                  <a:solidFill>
                    <a:srgbClr val="4954C7"/>
                  </a:solidFill>
                </a:uFill>
                <a:sym typeface="Arial"/>
              </a:rPr>
              <a:t>clockwise</a:t>
            </a:r>
            <a:r>
              <a:rPr sz="2500" dirty="0">
                <a:uFill>
                  <a:solidFill/>
                </a:uFill>
                <a:sym typeface="Arial"/>
              </a:rPr>
              <a:t> from the oxygen atom</a:t>
            </a:r>
            <a:r>
              <a:rPr lang="en-GB" sz="2500" dirty="0">
                <a:uFill>
                  <a:solidFill/>
                </a:uFill>
                <a:sym typeface="Arial"/>
              </a:rPr>
              <a:t>.</a:t>
            </a:r>
            <a:endParaRPr sz="2500" dirty="0">
              <a:uFill>
                <a:solidFill/>
              </a:uFill>
              <a:sym typeface="Arial"/>
            </a:endParaRPr>
          </a:p>
        </p:txBody>
      </p:sp>
      <p:sp>
        <p:nvSpPr>
          <p:cNvPr id="171" name="Shape 171"/>
          <p:cNvSpPr/>
          <p:nvPr/>
        </p:nvSpPr>
        <p:spPr>
          <a:xfrm>
            <a:off x="1534162" y="391163"/>
            <a:ext cx="6359856" cy="371496"/>
          </a:xfrm>
          <a:prstGeom prst="rect">
            <a:avLst/>
          </a:prstGeom>
          <a:solidFill>
            <a:srgbClr val="F1F0CD"/>
          </a:solidFill>
          <a:ln w="19050">
            <a:solidFill>
              <a:srgbClr val="AA7900"/>
            </a:solidFill>
            <a:miter lim="400000"/>
          </a:ln>
          <a:extLst>
            <a:ext uri="{C572A759-6A51-4108-AA02-DFA0A04FC94B}">
              <ma14:wrappingTextBoxFlag xmlns:ma14="http://schemas.microsoft.com/office/mac/drawingml/2011/main" xmlns="" val="1"/>
            </a:ext>
          </a:extLst>
        </p:spPr>
        <p:txBody>
          <a:bodyPr wrap="square" lIns="26788" tIns="26788" rIns="26788" bIns="26788">
            <a:spAutoFit/>
          </a:bodyPr>
          <a:lstStyle>
            <a:lvl1pPr defTabSz="1295400">
              <a:lnSpc>
                <a:spcPct val="90000"/>
              </a:lnSpc>
              <a:buClr>
                <a:srgbClr val="000000"/>
              </a:buClr>
              <a:defRPr sz="2400">
                <a:uFill>
                  <a:solidFill/>
                </a:uFill>
                <a:latin typeface="+mn-lt"/>
                <a:ea typeface="+mn-ea"/>
                <a:cs typeface="+mn-cs"/>
                <a:sym typeface="Arial"/>
              </a:defRPr>
            </a:lvl1pPr>
          </a:lstStyle>
          <a:p>
            <a:pPr lvl="0">
              <a:defRPr sz="1800">
                <a:uFillTx/>
              </a:defRPr>
            </a:pPr>
            <a:r>
              <a:rPr lang="en-GB" sz="2200" dirty="0"/>
              <a:t>Perhaps the most important hexose is glucose</a:t>
            </a:r>
            <a:endParaRPr sz="2200" dirty="0"/>
          </a:p>
        </p:txBody>
      </p:sp>
      <p:sp>
        <p:nvSpPr>
          <p:cNvPr id="172" name="Shape 172"/>
          <p:cNvSpPr/>
          <p:nvPr/>
        </p:nvSpPr>
        <p:spPr>
          <a:xfrm>
            <a:off x="1939207" y="948099"/>
            <a:ext cx="5340651" cy="443631"/>
          </a:xfrm>
          <a:prstGeom prst="rect">
            <a:avLst/>
          </a:prstGeom>
          <a:ln w="12700">
            <a:miter lim="400000"/>
          </a:ln>
          <a:extLst>
            <a:ext uri="{C572A759-6A51-4108-AA02-DFA0A04FC94B}">
              <ma14:wrappingTextBoxFlag xmlns:ma14="http://schemas.microsoft.com/office/mac/drawingml/2011/main" xmlns="" val="1"/>
            </a:ext>
          </a:extLst>
        </p:spPr>
        <p:txBody>
          <a:bodyPr wrap="square" lIns="26788" tIns="26788" rIns="26788" bIns="26788">
            <a:spAutoFit/>
          </a:bodyPr>
          <a:lstStyle>
            <a:lvl1pPr defTabSz="1295400">
              <a:buClr>
                <a:srgbClr val="000000"/>
              </a:buClr>
              <a:defRPr sz="3600" b="1">
                <a:solidFill>
                  <a:srgbClr val="FF4013"/>
                </a:solidFill>
                <a:uFill>
                  <a:solidFill>
                    <a:srgbClr val="FF4013"/>
                  </a:solidFill>
                </a:uFill>
                <a:latin typeface="+mn-lt"/>
                <a:ea typeface="+mn-ea"/>
                <a:cs typeface="+mn-cs"/>
                <a:sym typeface="Arial"/>
              </a:defRPr>
            </a:lvl1pPr>
          </a:lstStyle>
          <a:p>
            <a:pPr lvl="0">
              <a:defRPr sz="1800" b="0">
                <a:solidFill>
                  <a:srgbClr val="000000"/>
                </a:solidFill>
                <a:uFillTx/>
              </a:defRPr>
            </a:pPr>
            <a:r>
              <a:rPr sz="2500" dirty="0"/>
              <a:t>Students need to learn to draw</a:t>
            </a:r>
          </a:p>
        </p:txBody>
      </p:sp>
    </p:spTree>
    <p:extLst>
      <p:ext uri="{BB962C8B-B14F-4D97-AF65-F5344CB8AC3E}">
        <p14:creationId xmlns:p14="http://schemas.microsoft.com/office/powerpoint/2010/main" val="32532353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6138"/>
            <a:ext cx="8229600" cy="1143000"/>
          </a:xfrm>
        </p:spPr>
        <p:txBody>
          <a:bodyPr>
            <a:normAutofit fontScale="90000"/>
          </a:bodyPr>
          <a:lstStyle/>
          <a:p>
            <a:r>
              <a:rPr lang="en-US" dirty="0" smtClean="0"/>
              <a:t>Glucose can be represented in many different ways</a:t>
            </a:r>
            <a:endParaRPr lang="en-US" dirty="0"/>
          </a:p>
        </p:txBody>
      </p:sp>
      <p:pic>
        <p:nvPicPr>
          <p:cNvPr id="5" name="Picture 4"/>
          <p:cNvPicPr>
            <a:picLocks noChangeAspect="1"/>
          </p:cNvPicPr>
          <p:nvPr/>
        </p:nvPicPr>
        <p:blipFill>
          <a:blip r:embed="rId2"/>
          <a:stretch>
            <a:fillRect/>
          </a:stretch>
        </p:blipFill>
        <p:spPr>
          <a:xfrm>
            <a:off x="622811" y="2365757"/>
            <a:ext cx="2379639" cy="2531531"/>
          </a:xfrm>
          <a:prstGeom prst="rect">
            <a:avLst/>
          </a:prstGeom>
        </p:spPr>
      </p:pic>
      <p:pic>
        <p:nvPicPr>
          <p:cNvPr id="7" name="Picture 6"/>
          <p:cNvPicPr>
            <a:picLocks noChangeAspect="1"/>
          </p:cNvPicPr>
          <p:nvPr/>
        </p:nvPicPr>
        <p:blipFill>
          <a:blip r:embed="rId3"/>
          <a:stretch>
            <a:fillRect/>
          </a:stretch>
        </p:blipFill>
        <p:spPr>
          <a:xfrm>
            <a:off x="3306234" y="2315126"/>
            <a:ext cx="2582819" cy="2430270"/>
          </a:xfrm>
          <a:prstGeom prst="rect">
            <a:avLst/>
          </a:prstGeom>
        </p:spPr>
      </p:pic>
      <p:pic>
        <p:nvPicPr>
          <p:cNvPr id="9" name="Picture 8"/>
          <p:cNvPicPr>
            <a:picLocks noChangeAspect="1"/>
          </p:cNvPicPr>
          <p:nvPr/>
        </p:nvPicPr>
        <p:blipFill>
          <a:blip r:embed="rId4"/>
          <a:stretch>
            <a:fillRect/>
          </a:stretch>
        </p:blipFill>
        <p:spPr>
          <a:xfrm>
            <a:off x="6242811" y="2365757"/>
            <a:ext cx="2286976" cy="2329009"/>
          </a:xfrm>
          <a:prstGeom prst="rect">
            <a:avLst/>
          </a:prstGeom>
        </p:spPr>
      </p:pic>
      <p:sp>
        <p:nvSpPr>
          <p:cNvPr id="2" name="TextBox 1"/>
          <p:cNvSpPr txBox="1"/>
          <p:nvPr/>
        </p:nvSpPr>
        <p:spPr>
          <a:xfrm>
            <a:off x="622811" y="5514500"/>
            <a:ext cx="7696851" cy="523220"/>
          </a:xfrm>
          <a:prstGeom prst="rect">
            <a:avLst/>
          </a:prstGeom>
          <a:noFill/>
        </p:spPr>
        <p:txBody>
          <a:bodyPr wrap="none" rtlCol="0">
            <a:spAutoFit/>
          </a:bodyPr>
          <a:lstStyle/>
          <a:p>
            <a:r>
              <a:rPr lang="en-GB" sz="2800" dirty="0" smtClean="0"/>
              <a:t>You should be able to recognise any representation</a:t>
            </a:r>
            <a:r>
              <a:rPr lang="en-GB" dirty="0" smtClean="0"/>
              <a:t>!</a:t>
            </a:r>
            <a:endParaRPr lang="en-GB" dirty="0"/>
          </a:p>
        </p:txBody>
      </p:sp>
    </p:spTree>
    <p:extLst>
      <p:ext uri="{BB962C8B-B14F-4D97-AF65-F5344CB8AC3E}">
        <p14:creationId xmlns:p14="http://schemas.microsoft.com/office/powerpoint/2010/main" val="39060214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Text Placeholder 2"/>
          <p:cNvSpPr>
            <a:spLocks noGrp="1"/>
          </p:cNvSpPr>
          <p:nvPr>
            <p:ph type="body" idx="1"/>
          </p:nvPr>
        </p:nvSpPr>
        <p:spPr/>
        <p:txBody>
          <a:bodyPr/>
          <a:lstStyle/>
          <a:p>
            <a:r>
              <a:rPr lang="en-US" sz="2500" dirty="0"/>
              <a:t>Understand that </a:t>
            </a:r>
            <a:r>
              <a:rPr lang="en-US" sz="2500" dirty="0" err="1"/>
              <a:t>monosaccharides</a:t>
            </a:r>
            <a:r>
              <a:rPr lang="en-US" sz="2500" dirty="0"/>
              <a:t> are the monomers from which larger carbohydrates can be made.</a:t>
            </a:r>
          </a:p>
          <a:p>
            <a:r>
              <a:rPr lang="en-US" sz="2500" dirty="0"/>
              <a:t>Understand that glucose, </a:t>
            </a:r>
            <a:r>
              <a:rPr lang="en-US" sz="2500" dirty="0" err="1"/>
              <a:t>galactose</a:t>
            </a:r>
            <a:r>
              <a:rPr lang="en-US" sz="2500" dirty="0"/>
              <a:t> and fructose are common </a:t>
            </a:r>
            <a:r>
              <a:rPr lang="en-US" sz="2500" dirty="0" err="1"/>
              <a:t>monosaccharides</a:t>
            </a:r>
            <a:endParaRPr lang="en-US" sz="2500" dirty="0"/>
          </a:p>
          <a:p>
            <a:r>
              <a:rPr lang="en-US" sz="2500" dirty="0"/>
              <a:t>Know that glucose has two isomers, alpha glucose and beta glucose and recall their structures.</a:t>
            </a:r>
          </a:p>
          <a:p>
            <a:r>
              <a:rPr lang="en-US" sz="2500" dirty="0"/>
              <a:t>Understand that condensation reactions produce disaccharides through the formation of </a:t>
            </a:r>
            <a:r>
              <a:rPr lang="en-US" sz="2500" dirty="0" err="1"/>
              <a:t>glycosidic</a:t>
            </a:r>
            <a:r>
              <a:rPr lang="en-US" sz="2500" dirty="0"/>
              <a:t> bonds to produce maltose, sucrose and lactose.</a:t>
            </a:r>
          </a:p>
        </p:txBody>
      </p:sp>
      <p:pic>
        <p:nvPicPr>
          <p:cNvPr id="4" name="Picture 3" descr="Unknow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06308" y="602033"/>
            <a:ext cx="1000125" cy="366117"/>
          </a:xfrm>
          <a:prstGeom prst="rect">
            <a:avLst/>
          </a:prstGeom>
        </p:spPr>
      </p:pic>
    </p:spTree>
    <p:extLst>
      <p:ext uri="{BB962C8B-B14F-4D97-AF65-F5344CB8AC3E}">
        <p14:creationId xmlns:p14="http://schemas.microsoft.com/office/powerpoint/2010/main" val="185478848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673442" y="-317666"/>
            <a:ext cx="7358063" cy="1714500"/>
          </a:xfrm>
          <a:prstGeom prst="rect">
            <a:avLst/>
          </a:prstGeom>
        </p:spPr>
        <p:txBody>
          <a:bodyPr/>
          <a:lstStyle>
            <a:lvl1pPr>
              <a:defRPr sz="6400"/>
            </a:lvl1pPr>
          </a:lstStyle>
          <a:p>
            <a:pPr lvl="0">
              <a:defRPr sz="1800"/>
            </a:pPr>
            <a:r>
              <a:rPr sz="4500" dirty="0"/>
              <a:t>Alpha and Beta Glucose</a:t>
            </a:r>
          </a:p>
        </p:txBody>
      </p:sp>
      <p:sp>
        <p:nvSpPr>
          <p:cNvPr id="181" name="Shape 181"/>
          <p:cNvSpPr>
            <a:spLocks noGrp="1"/>
          </p:cNvSpPr>
          <p:nvPr>
            <p:ph type="body" idx="1"/>
          </p:nvPr>
        </p:nvSpPr>
        <p:spPr>
          <a:xfrm>
            <a:off x="420289" y="1445361"/>
            <a:ext cx="7768828" cy="2933787"/>
          </a:xfrm>
          <a:prstGeom prst="rect">
            <a:avLst/>
          </a:prstGeom>
        </p:spPr>
        <p:txBody>
          <a:bodyPr/>
          <a:lstStyle/>
          <a:p>
            <a:pPr lvl="0">
              <a:defRPr sz="1800"/>
            </a:pPr>
            <a:r>
              <a:rPr sz="3000" dirty="0"/>
              <a:t>Glucose itself can exist as isomers,</a:t>
            </a:r>
            <a:r>
              <a:rPr sz="2800" dirty="0"/>
              <a:t> </a:t>
            </a:r>
            <a:r>
              <a:rPr lang="en-GB" sz="2800" dirty="0">
                <a:latin typeface="Symbol"/>
                <a:sym typeface="Symbol"/>
              </a:rPr>
              <a:t>a</a:t>
            </a:r>
            <a:r>
              <a:rPr sz="3000" dirty="0"/>
              <a:t> &amp; </a:t>
            </a:r>
            <a:r>
              <a:rPr sz="3000" dirty="0">
                <a:latin typeface="Symbol"/>
                <a:ea typeface="Symbol"/>
                <a:cs typeface="Symbol"/>
                <a:sym typeface="Symbol"/>
              </a:rPr>
              <a:t>b</a:t>
            </a:r>
            <a:r>
              <a:rPr sz="3000" dirty="0"/>
              <a:t> glucose</a:t>
            </a:r>
          </a:p>
          <a:p>
            <a:pPr marL="383526" indent="-342888">
              <a:buClr>
                <a:srgbClr val="FFFB00"/>
              </a:buClr>
              <a:buNone/>
              <a:defRPr sz="1800"/>
            </a:pPr>
            <a:endParaRPr sz="3000" dirty="0"/>
          </a:p>
        </p:txBody>
      </p:sp>
      <p:sp>
        <p:nvSpPr>
          <p:cNvPr id="182" name="Shape 182"/>
          <p:cNvSpPr/>
          <p:nvPr/>
        </p:nvSpPr>
        <p:spPr>
          <a:xfrm>
            <a:off x="6148607" y="2553891"/>
            <a:ext cx="2195513" cy="147478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12700">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3" name="Shape 183"/>
          <p:cNvSpPr/>
          <p:nvPr/>
        </p:nvSpPr>
        <p:spPr>
          <a:xfrm>
            <a:off x="8367713" y="2553891"/>
            <a:ext cx="1588" cy="1135063"/>
          </a:xfrm>
          <a:prstGeom prst="line">
            <a:avLst/>
          </a:prstGeom>
          <a:ln>
            <a:solidFill>
              <a:srgbClr val="D81E00"/>
            </a:solidFill>
            <a:miter lim="400000"/>
          </a:ln>
        </p:spPr>
        <p:txBody>
          <a:bodyPr lIns="0" tIns="0" rIns="0" bIns="0" anchor="ctr"/>
          <a:lstStyle/>
          <a:p>
            <a:pPr lvl="0"/>
            <a:endParaRPr/>
          </a:p>
        </p:txBody>
      </p:sp>
      <p:sp>
        <p:nvSpPr>
          <p:cNvPr id="184" name="Shape 184"/>
          <p:cNvSpPr/>
          <p:nvPr/>
        </p:nvSpPr>
        <p:spPr>
          <a:xfrm>
            <a:off x="7818438" y="3346450"/>
            <a:ext cx="1588" cy="1135063"/>
          </a:xfrm>
          <a:prstGeom prst="line">
            <a:avLst/>
          </a:prstGeom>
          <a:ln>
            <a:solidFill>
              <a:srgbClr val="D81E00"/>
            </a:solidFill>
            <a:miter lim="400000"/>
          </a:ln>
        </p:spPr>
        <p:txBody>
          <a:bodyPr lIns="0" tIns="0" rIns="0" bIns="0" anchor="ctr"/>
          <a:lstStyle/>
          <a:p>
            <a:pPr lvl="0"/>
            <a:endParaRPr/>
          </a:p>
        </p:txBody>
      </p:sp>
      <p:sp>
        <p:nvSpPr>
          <p:cNvPr id="185" name="Shape 185"/>
          <p:cNvSpPr/>
          <p:nvPr/>
        </p:nvSpPr>
        <p:spPr>
          <a:xfrm>
            <a:off x="6721475" y="3346450"/>
            <a:ext cx="1588" cy="1135063"/>
          </a:xfrm>
          <a:prstGeom prst="line">
            <a:avLst/>
          </a:prstGeom>
          <a:ln>
            <a:solidFill>
              <a:srgbClr val="D81E00"/>
            </a:solidFill>
            <a:miter lim="400000"/>
          </a:ln>
        </p:spPr>
        <p:txBody>
          <a:bodyPr lIns="0" tIns="0" rIns="0" bIns="0" anchor="ctr"/>
          <a:lstStyle/>
          <a:p>
            <a:pPr lvl="0"/>
            <a:endParaRPr/>
          </a:p>
        </p:txBody>
      </p:sp>
      <p:sp>
        <p:nvSpPr>
          <p:cNvPr id="186" name="Shape 186"/>
          <p:cNvSpPr/>
          <p:nvPr/>
        </p:nvSpPr>
        <p:spPr>
          <a:xfrm>
            <a:off x="7818438" y="2098675"/>
            <a:ext cx="1588" cy="1135063"/>
          </a:xfrm>
          <a:prstGeom prst="line">
            <a:avLst/>
          </a:prstGeom>
          <a:ln>
            <a:solidFill>
              <a:srgbClr val="D81E00"/>
            </a:solidFill>
            <a:miter lim="400000"/>
          </a:ln>
        </p:spPr>
        <p:txBody>
          <a:bodyPr lIns="0" tIns="0" rIns="0" bIns="0" anchor="ctr"/>
          <a:lstStyle/>
          <a:p>
            <a:pPr lvl="0"/>
            <a:endParaRPr/>
          </a:p>
        </p:txBody>
      </p:sp>
      <p:sp>
        <p:nvSpPr>
          <p:cNvPr id="187" name="Shape 187"/>
          <p:cNvSpPr/>
          <p:nvPr/>
        </p:nvSpPr>
        <p:spPr>
          <a:xfrm>
            <a:off x="6721475" y="1985963"/>
            <a:ext cx="1588" cy="1135063"/>
          </a:xfrm>
          <a:prstGeom prst="line">
            <a:avLst/>
          </a:prstGeom>
          <a:ln>
            <a:solidFill>
              <a:srgbClr val="D81E00"/>
            </a:solidFill>
            <a:miter lim="400000"/>
          </a:ln>
        </p:spPr>
        <p:txBody>
          <a:bodyPr lIns="0" tIns="0" rIns="0" bIns="0" anchor="ctr"/>
          <a:lstStyle/>
          <a:p>
            <a:pPr lvl="0"/>
            <a:endParaRPr/>
          </a:p>
        </p:txBody>
      </p:sp>
      <p:sp>
        <p:nvSpPr>
          <p:cNvPr id="188" name="Shape 188"/>
          <p:cNvSpPr/>
          <p:nvPr/>
        </p:nvSpPr>
        <p:spPr>
          <a:xfrm>
            <a:off x="6170414" y="2669977"/>
            <a:ext cx="1588" cy="1133475"/>
          </a:xfrm>
          <a:prstGeom prst="line">
            <a:avLst/>
          </a:prstGeom>
          <a:ln>
            <a:solidFill>
              <a:srgbClr val="D81E00"/>
            </a:solidFill>
            <a:miter lim="400000"/>
          </a:ln>
        </p:spPr>
        <p:txBody>
          <a:bodyPr lIns="0" tIns="0" rIns="0" bIns="0" anchor="ctr"/>
          <a:lstStyle/>
          <a:p>
            <a:pPr lvl="0"/>
            <a:endParaRPr/>
          </a:p>
        </p:txBody>
      </p:sp>
      <p:sp>
        <p:nvSpPr>
          <p:cNvPr id="189" name="Shape 189"/>
          <p:cNvSpPr/>
          <p:nvPr/>
        </p:nvSpPr>
        <p:spPr>
          <a:xfrm>
            <a:off x="3567112" y="4481512"/>
            <a:ext cx="2193926" cy="147339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12700">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90" name="Shape 190"/>
          <p:cNvSpPr/>
          <p:nvPr/>
        </p:nvSpPr>
        <p:spPr>
          <a:xfrm>
            <a:off x="5761038" y="4594225"/>
            <a:ext cx="1588" cy="1133476"/>
          </a:xfrm>
          <a:prstGeom prst="line">
            <a:avLst/>
          </a:prstGeom>
          <a:ln>
            <a:solidFill>
              <a:srgbClr val="D81E00"/>
            </a:solidFill>
            <a:miter lim="400000"/>
          </a:ln>
        </p:spPr>
        <p:txBody>
          <a:bodyPr lIns="0" tIns="0" rIns="0" bIns="0" anchor="ctr"/>
          <a:lstStyle/>
          <a:p>
            <a:pPr lvl="0"/>
            <a:endParaRPr/>
          </a:p>
        </p:txBody>
      </p:sp>
      <p:sp>
        <p:nvSpPr>
          <p:cNvPr id="191" name="Shape 191"/>
          <p:cNvSpPr/>
          <p:nvPr/>
        </p:nvSpPr>
        <p:spPr>
          <a:xfrm>
            <a:off x="5213350" y="5387975"/>
            <a:ext cx="1588" cy="1133475"/>
          </a:xfrm>
          <a:prstGeom prst="line">
            <a:avLst/>
          </a:prstGeom>
          <a:ln>
            <a:solidFill>
              <a:srgbClr val="D81E00"/>
            </a:solidFill>
            <a:miter lim="400000"/>
          </a:ln>
        </p:spPr>
        <p:txBody>
          <a:bodyPr lIns="0" tIns="0" rIns="0" bIns="0" anchor="ctr"/>
          <a:lstStyle/>
          <a:p>
            <a:pPr lvl="0"/>
            <a:endParaRPr/>
          </a:p>
        </p:txBody>
      </p:sp>
      <p:sp>
        <p:nvSpPr>
          <p:cNvPr id="192" name="Shape 192"/>
          <p:cNvSpPr/>
          <p:nvPr/>
        </p:nvSpPr>
        <p:spPr>
          <a:xfrm>
            <a:off x="4166956" y="5555486"/>
            <a:ext cx="1588" cy="1133475"/>
          </a:xfrm>
          <a:prstGeom prst="line">
            <a:avLst/>
          </a:prstGeom>
          <a:ln>
            <a:solidFill>
              <a:srgbClr val="D81E00"/>
            </a:solidFill>
            <a:miter lim="400000"/>
          </a:ln>
        </p:spPr>
        <p:txBody>
          <a:bodyPr lIns="0" tIns="0" rIns="0" bIns="0" anchor="ctr"/>
          <a:lstStyle/>
          <a:p>
            <a:pPr lvl="0"/>
            <a:endParaRPr/>
          </a:p>
        </p:txBody>
      </p:sp>
      <p:sp>
        <p:nvSpPr>
          <p:cNvPr id="193" name="Shape 193"/>
          <p:cNvSpPr/>
          <p:nvPr/>
        </p:nvSpPr>
        <p:spPr>
          <a:xfrm>
            <a:off x="5213350" y="4143375"/>
            <a:ext cx="1588" cy="1135063"/>
          </a:xfrm>
          <a:prstGeom prst="line">
            <a:avLst/>
          </a:prstGeom>
          <a:ln>
            <a:solidFill>
              <a:srgbClr val="D81E00"/>
            </a:solidFill>
            <a:miter lim="400000"/>
          </a:ln>
        </p:spPr>
        <p:txBody>
          <a:bodyPr lIns="0" tIns="0" rIns="0" bIns="0" anchor="ctr"/>
          <a:lstStyle/>
          <a:p>
            <a:pPr lvl="0"/>
            <a:endParaRPr/>
          </a:p>
        </p:txBody>
      </p:sp>
      <p:sp>
        <p:nvSpPr>
          <p:cNvPr id="194" name="Shape 194"/>
          <p:cNvSpPr/>
          <p:nvPr/>
        </p:nvSpPr>
        <p:spPr>
          <a:xfrm>
            <a:off x="4116387" y="4027488"/>
            <a:ext cx="1588" cy="1133475"/>
          </a:xfrm>
          <a:prstGeom prst="line">
            <a:avLst/>
          </a:prstGeom>
          <a:ln>
            <a:solidFill>
              <a:srgbClr val="D81E00"/>
            </a:solidFill>
            <a:miter lim="400000"/>
          </a:ln>
        </p:spPr>
        <p:txBody>
          <a:bodyPr lIns="0" tIns="0" rIns="0" bIns="0" anchor="ctr"/>
          <a:lstStyle/>
          <a:p>
            <a:pPr lvl="0"/>
            <a:endParaRPr/>
          </a:p>
        </p:txBody>
      </p:sp>
      <p:sp>
        <p:nvSpPr>
          <p:cNvPr id="195" name="Shape 195"/>
          <p:cNvSpPr/>
          <p:nvPr/>
        </p:nvSpPr>
        <p:spPr>
          <a:xfrm flipH="1">
            <a:off x="3559388" y="4644135"/>
            <a:ext cx="38895" cy="1118197"/>
          </a:xfrm>
          <a:prstGeom prst="line">
            <a:avLst/>
          </a:prstGeom>
          <a:ln>
            <a:solidFill>
              <a:srgbClr val="D81E00"/>
            </a:solidFill>
            <a:miter lim="400000"/>
          </a:ln>
        </p:spPr>
        <p:txBody>
          <a:bodyPr lIns="0" tIns="0" rIns="0" bIns="0" anchor="ctr"/>
          <a:lstStyle/>
          <a:p>
            <a:pPr lvl="0"/>
            <a:endParaRPr/>
          </a:p>
        </p:txBody>
      </p:sp>
      <p:sp>
        <p:nvSpPr>
          <p:cNvPr id="196" name="Shape 196"/>
          <p:cNvSpPr/>
          <p:nvPr/>
        </p:nvSpPr>
        <p:spPr>
          <a:xfrm>
            <a:off x="8254756" y="2171944"/>
            <a:ext cx="561104" cy="54918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EEEEEE"/>
              </a:buClr>
              <a:buFont typeface="Arial Narrow"/>
              <a:defRPr sz="4400">
                <a:latin typeface="Arial Narrow"/>
                <a:ea typeface="Arial Narrow"/>
                <a:cs typeface="Arial Narrow"/>
                <a:sym typeface="Arial Narrow"/>
              </a:defRPr>
            </a:lvl1pPr>
          </a:lstStyle>
          <a:p>
            <a:pPr lvl="0">
              <a:defRPr sz="1800"/>
            </a:pPr>
            <a:r>
              <a:rPr sz="3100"/>
              <a:t>OH</a:t>
            </a:r>
          </a:p>
        </p:txBody>
      </p:sp>
      <p:sp>
        <p:nvSpPr>
          <p:cNvPr id="197" name="Shape 197"/>
          <p:cNvSpPr/>
          <p:nvPr/>
        </p:nvSpPr>
        <p:spPr>
          <a:xfrm>
            <a:off x="5584780" y="5524744"/>
            <a:ext cx="561104" cy="54918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EEEEEE"/>
              </a:buClr>
              <a:buFont typeface="Arial Narrow"/>
              <a:defRPr sz="4400">
                <a:latin typeface="Arial Narrow"/>
                <a:ea typeface="Arial Narrow"/>
                <a:cs typeface="Arial Narrow"/>
                <a:sym typeface="Arial Narrow"/>
              </a:defRPr>
            </a:lvl1pPr>
          </a:lstStyle>
          <a:p>
            <a:pPr lvl="0">
              <a:defRPr sz="1800"/>
            </a:pPr>
            <a:r>
              <a:rPr sz="3100"/>
              <a:t>OH</a:t>
            </a:r>
          </a:p>
        </p:txBody>
      </p:sp>
      <p:sp>
        <p:nvSpPr>
          <p:cNvPr id="198" name="Shape 198"/>
          <p:cNvSpPr/>
          <p:nvPr/>
        </p:nvSpPr>
        <p:spPr>
          <a:xfrm>
            <a:off x="4232672" y="4791754"/>
            <a:ext cx="982266" cy="721351"/>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ctr" defTabSz="584200">
              <a:buClr>
                <a:srgbClr val="EEEEEE"/>
              </a:buClr>
              <a:buFont typeface="Arial Narrow"/>
              <a:defRPr sz="3600">
                <a:latin typeface="Symbol"/>
                <a:ea typeface="Symbol"/>
                <a:cs typeface="Symbol"/>
                <a:sym typeface="Symbol"/>
              </a:defRPr>
            </a:lvl1pPr>
          </a:lstStyle>
          <a:p>
            <a:pPr lvl="0">
              <a:defRPr sz="1800"/>
            </a:pPr>
            <a:r>
              <a:rPr sz="4200" dirty="0"/>
              <a:t>a</a:t>
            </a:r>
          </a:p>
        </p:txBody>
      </p:sp>
      <p:sp>
        <p:nvSpPr>
          <p:cNvPr id="199" name="Shape 199"/>
          <p:cNvSpPr/>
          <p:nvPr/>
        </p:nvSpPr>
        <p:spPr>
          <a:xfrm>
            <a:off x="7041897" y="2736172"/>
            <a:ext cx="360676" cy="5915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EEEEEE"/>
              </a:buClr>
              <a:buFont typeface="Arial Narrow"/>
              <a:defRPr sz="4800">
                <a:latin typeface="Symbol"/>
                <a:ea typeface="Symbol"/>
                <a:cs typeface="Symbol"/>
                <a:sym typeface="Symbol"/>
              </a:defRPr>
            </a:lvl1pPr>
          </a:lstStyle>
          <a:p>
            <a:pPr lvl="0">
              <a:defRPr sz="1800"/>
            </a:pPr>
            <a:r>
              <a:rPr sz="3400" dirty="0"/>
              <a:t>B</a:t>
            </a:r>
          </a:p>
        </p:txBody>
      </p:sp>
      <p:sp>
        <p:nvSpPr>
          <p:cNvPr id="200" name="Shape 200"/>
          <p:cNvSpPr/>
          <p:nvPr/>
        </p:nvSpPr>
        <p:spPr>
          <a:xfrm>
            <a:off x="6652617" y="4873290"/>
            <a:ext cx="1759148" cy="140659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marL="383526" lvl="1" indent="-383526" defTabSz="410751">
              <a:spcBef>
                <a:spcPts val="703"/>
              </a:spcBef>
              <a:buClr>
                <a:srgbClr val="FFFB00"/>
              </a:buClr>
              <a:buFont typeface="Wingdings"/>
              <a:defRPr sz="1800"/>
            </a:pPr>
            <a:r>
              <a:rPr sz="2500" b="1">
                <a:solidFill>
                  <a:srgbClr val="FF4013"/>
                </a:solidFill>
                <a:uFill>
                  <a:solidFill>
                    <a:srgbClr val="FF4013"/>
                  </a:solidFill>
                </a:uFill>
                <a:sym typeface="Arial"/>
              </a:rPr>
              <a:t>hydroxyl </a:t>
            </a:r>
          </a:p>
          <a:p>
            <a:pPr marL="383526" lvl="1" indent="-383526" defTabSz="410751">
              <a:spcBef>
                <a:spcPts val="703"/>
              </a:spcBef>
              <a:buClr>
                <a:srgbClr val="FFFB00"/>
              </a:buClr>
              <a:buFont typeface="Wingdings"/>
              <a:defRPr sz="1800"/>
            </a:pPr>
            <a:r>
              <a:rPr sz="2500" b="1">
                <a:solidFill>
                  <a:srgbClr val="FF4013"/>
                </a:solidFill>
                <a:uFill>
                  <a:solidFill>
                    <a:srgbClr val="FF4013"/>
                  </a:solidFill>
                </a:uFill>
                <a:sym typeface="Arial"/>
              </a:rPr>
              <a:t>group up</a:t>
            </a:r>
          </a:p>
          <a:p>
            <a:pPr marL="383526" lvl="1" indent="-383526" defTabSz="410751">
              <a:spcBef>
                <a:spcPts val="703"/>
              </a:spcBef>
              <a:buClr>
                <a:srgbClr val="FFFB00"/>
              </a:buClr>
              <a:buFont typeface="Wingdings"/>
              <a:defRPr sz="1800"/>
            </a:pPr>
            <a:r>
              <a:rPr sz="2500" b="1">
                <a:solidFill>
                  <a:srgbClr val="FF4013"/>
                </a:solidFill>
                <a:uFill>
                  <a:solidFill>
                    <a:srgbClr val="FF4013"/>
                  </a:solidFill>
                </a:uFill>
                <a:sym typeface="Arial"/>
              </a:rPr>
              <a:t> or down</a:t>
            </a:r>
          </a:p>
        </p:txBody>
      </p:sp>
      <p:sp>
        <p:nvSpPr>
          <p:cNvPr id="201" name="Shape 201"/>
          <p:cNvSpPr/>
          <p:nvPr/>
        </p:nvSpPr>
        <p:spPr>
          <a:xfrm>
            <a:off x="420289" y="2618910"/>
            <a:ext cx="3018235" cy="1457130"/>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algn="ctr" defTabSz="410751">
              <a:defRPr sz="1800"/>
            </a:pPr>
            <a:r>
              <a:rPr lang="en-GB" sz="2200" b="1" dirty="0">
                <a:solidFill>
                  <a:srgbClr val="0061FF"/>
                </a:solidFill>
                <a:latin typeface="+mj-lt"/>
                <a:ea typeface="+mj-ea"/>
                <a:cs typeface="+mj-cs"/>
                <a:sym typeface="Gill Sans"/>
              </a:rPr>
              <a:t>An </a:t>
            </a:r>
            <a:r>
              <a:rPr sz="2200" b="1" dirty="0">
                <a:solidFill>
                  <a:srgbClr val="0061FF"/>
                </a:solidFill>
                <a:latin typeface="+mj-lt"/>
                <a:ea typeface="+mj-ea"/>
                <a:cs typeface="+mj-cs"/>
                <a:sym typeface="Gill Sans"/>
              </a:rPr>
              <a:t>Isomer = </a:t>
            </a:r>
            <a:r>
              <a:rPr sz="2200" b="1" dirty="0">
                <a:solidFill>
                  <a:srgbClr val="0061FF"/>
                </a:solidFill>
                <a:uFill>
                  <a:solidFill>
                    <a:srgbClr val="0061FF"/>
                  </a:solidFill>
                </a:uFill>
                <a:latin typeface="+mj-lt"/>
                <a:ea typeface="+mj-ea"/>
                <a:cs typeface="+mj-cs"/>
                <a:sym typeface="Gill Sans"/>
              </a:rPr>
              <a:t>Same chemical </a:t>
            </a:r>
            <a:r>
              <a:rPr sz="2200" b="1" dirty="0">
                <a:solidFill>
                  <a:srgbClr val="0061FF"/>
                </a:solidFill>
                <a:latin typeface="+mj-lt"/>
                <a:ea typeface="+mj-ea"/>
                <a:cs typeface="+mj-cs"/>
                <a:sym typeface="Gill Sans"/>
              </a:rPr>
              <a:t>formula, </a:t>
            </a:r>
            <a:r>
              <a:rPr sz="2200" b="1" dirty="0">
                <a:solidFill>
                  <a:srgbClr val="0061FF"/>
                </a:solidFill>
                <a:uFill>
                  <a:solidFill>
                    <a:srgbClr val="0061FF"/>
                  </a:solidFill>
                </a:uFill>
                <a:latin typeface="+mj-lt"/>
                <a:ea typeface="+mj-ea"/>
                <a:cs typeface="+mj-cs"/>
                <a:sym typeface="Gill Sans"/>
              </a:rPr>
              <a:t>Different structural formula</a:t>
            </a:r>
          </a:p>
        </p:txBody>
      </p:sp>
    </p:spTree>
    <p:extLst>
      <p:ext uri="{BB962C8B-B14F-4D97-AF65-F5344CB8AC3E}">
        <p14:creationId xmlns:p14="http://schemas.microsoft.com/office/powerpoint/2010/main" val="143922467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15034_Trioses.jpg"/>
          <p:cNvPicPr/>
          <p:nvPr/>
        </p:nvPicPr>
        <p:blipFill>
          <a:blip r:embed="rId2">
            <a:extLst/>
          </a:blip>
          <a:stretch>
            <a:fillRect/>
          </a:stretch>
        </p:blipFill>
        <p:spPr>
          <a:xfrm>
            <a:off x="-6616899" y="5982891"/>
            <a:ext cx="3152180" cy="1544836"/>
          </a:xfrm>
          <a:prstGeom prst="rect">
            <a:avLst/>
          </a:prstGeom>
          <a:ln w="12700">
            <a:miter lim="400000"/>
          </a:ln>
        </p:spPr>
      </p:pic>
      <p:pic>
        <p:nvPicPr>
          <p:cNvPr id="175" name="figure1.gif"/>
          <p:cNvPicPr/>
          <p:nvPr/>
        </p:nvPicPr>
        <p:blipFill>
          <a:blip r:embed="rId3">
            <a:extLst/>
          </a:blip>
          <a:stretch>
            <a:fillRect/>
          </a:stretch>
        </p:blipFill>
        <p:spPr>
          <a:xfrm>
            <a:off x="491133" y="1482328"/>
            <a:ext cx="7634883" cy="3566852"/>
          </a:xfrm>
          <a:prstGeom prst="rect">
            <a:avLst/>
          </a:prstGeom>
          <a:ln w="12700">
            <a:miter lim="400000"/>
          </a:ln>
        </p:spPr>
      </p:pic>
      <p:sp>
        <p:nvSpPr>
          <p:cNvPr id="176" name="Shape 176"/>
          <p:cNvSpPr/>
          <p:nvPr/>
        </p:nvSpPr>
        <p:spPr>
          <a:xfrm>
            <a:off x="652656" y="5329265"/>
            <a:ext cx="7974212" cy="548227"/>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algn="ctr" defTabSz="410751">
              <a:defRPr sz="1800"/>
            </a:pPr>
            <a:r>
              <a:rPr sz="3100" dirty="0">
                <a:latin typeface="+mj-lt"/>
                <a:ea typeface="+mj-ea"/>
                <a:cs typeface="+mj-cs"/>
                <a:sym typeface="Gill Sans"/>
              </a:rPr>
              <a:t>What are the differences?</a:t>
            </a:r>
          </a:p>
        </p:txBody>
      </p:sp>
      <p:sp>
        <p:nvSpPr>
          <p:cNvPr id="177" name="Shape 177"/>
          <p:cNvSpPr/>
          <p:nvPr/>
        </p:nvSpPr>
        <p:spPr>
          <a:xfrm>
            <a:off x="1407095" y="471517"/>
            <a:ext cx="5161607" cy="548227"/>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B51A00"/>
                </a:solidFill>
                <a:latin typeface="+mj-lt"/>
                <a:ea typeface="+mj-ea"/>
                <a:cs typeface="+mj-cs"/>
                <a:sym typeface="Gill Sans"/>
              </a:defRPr>
            </a:lvl1pPr>
          </a:lstStyle>
          <a:p>
            <a:pPr lvl="0">
              <a:defRPr sz="1800">
                <a:solidFill>
                  <a:srgbClr val="000000"/>
                </a:solidFill>
              </a:defRPr>
            </a:pPr>
            <a:r>
              <a:rPr lang="en-GB" sz="3100" dirty="0"/>
              <a:t>Two further isomers of glucose</a:t>
            </a:r>
            <a:endParaRPr sz="3100" dirty="0"/>
          </a:p>
        </p:txBody>
      </p:sp>
    </p:spTree>
    <p:extLst>
      <p:ext uri="{BB962C8B-B14F-4D97-AF65-F5344CB8AC3E}">
        <p14:creationId xmlns:p14="http://schemas.microsoft.com/office/powerpoint/2010/main" val="315771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15034_Trioses.jpg"/>
          <p:cNvPicPr/>
          <p:nvPr/>
        </p:nvPicPr>
        <p:blipFill>
          <a:blip r:embed="rId2">
            <a:extLst/>
          </a:blip>
          <a:stretch>
            <a:fillRect/>
          </a:stretch>
        </p:blipFill>
        <p:spPr>
          <a:xfrm>
            <a:off x="-6616899" y="5982891"/>
            <a:ext cx="3152180" cy="1544836"/>
          </a:xfrm>
          <a:prstGeom prst="rect">
            <a:avLst/>
          </a:prstGeom>
          <a:ln w="12700">
            <a:miter lim="400000"/>
          </a:ln>
        </p:spPr>
      </p:pic>
      <p:pic>
        <p:nvPicPr>
          <p:cNvPr id="204" name="Screen Shot 2014-09-07 at 15.50.28.png"/>
          <p:cNvPicPr/>
          <p:nvPr/>
        </p:nvPicPr>
        <p:blipFill>
          <a:blip r:embed="rId3">
            <a:extLst/>
          </a:blip>
          <a:stretch>
            <a:fillRect/>
          </a:stretch>
        </p:blipFill>
        <p:spPr>
          <a:xfrm>
            <a:off x="533025" y="536862"/>
            <a:ext cx="8077950" cy="5857695"/>
          </a:xfrm>
          <a:prstGeom prst="rect">
            <a:avLst/>
          </a:prstGeom>
          <a:ln w="12700">
            <a:miter lim="400000"/>
          </a:ln>
        </p:spPr>
      </p:pic>
    </p:spTree>
    <p:extLst>
      <p:ext uri="{BB962C8B-B14F-4D97-AF65-F5344CB8AC3E}">
        <p14:creationId xmlns:p14="http://schemas.microsoft.com/office/powerpoint/2010/main" val="256793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521550" y="289901"/>
            <a:ext cx="5366846" cy="1062633"/>
          </a:xfrm>
          <a:prstGeom prst="rect">
            <a:avLst/>
          </a:prstGeom>
        </p:spPr>
        <p:txBody>
          <a:bodyPr/>
          <a:lstStyle/>
          <a:p>
            <a:pPr lvl="0">
              <a:defRPr sz="1800"/>
            </a:pPr>
            <a:r>
              <a:rPr sz="5900" dirty="0"/>
              <a:t>Disaccharides</a:t>
            </a:r>
          </a:p>
        </p:txBody>
      </p:sp>
      <p:sp>
        <p:nvSpPr>
          <p:cNvPr id="207" name="Shape 207"/>
          <p:cNvSpPr>
            <a:spLocks noGrp="1"/>
          </p:cNvSpPr>
          <p:nvPr>
            <p:ph type="body" idx="1"/>
          </p:nvPr>
        </p:nvSpPr>
        <p:spPr>
          <a:xfrm>
            <a:off x="607219" y="1714500"/>
            <a:ext cx="7768828" cy="4277320"/>
          </a:xfrm>
          <a:prstGeom prst="rect">
            <a:avLst/>
          </a:prstGeom>
        </p:spPr>
        <p:txBody>
          <a:bodyPr/>
          <a:lstStyle/>
          <a:p>
            <a:pPr marL="567653" indent="-344418">
              <a:defRPr sz="1800"/>
            </a:pPr>
            <a:r>
              <a:rPr sz="2800" dirty="0"/>
              <a:t>Formed from </a:t>
            </a:r>
            <a:r>
              <a:rPr sz="2800" dirty="0">
                <a:solidFill>
                  <a:srgbClr val="FF4013"/>
                </a:solidFill>
                <a:uFill>
                  <a:solidFill>
                    <a:srgbClr val="FF4013"/>
                  </a:solidFill>
                </a:uFill>
              </a:rPr>
              <a:t>two monosaccharide units (monomers)</a:t>
            </a:r>
            <a:endParaRPr sz="2800" dirty="0"/>
          </a:p>
          <a:p>
            <a:pPr marL="567653" indent="-344418">
              <a:defRPr sz="1800"/>
            </a:pPr>
            <a:r>
              <a:rPr sz="2800" dirty="0"/>
              <a:t>Joined by a </a:t>
            </a:r>
            <a:r>
              <a:rPr sz="2800" dirty="0" err="1">
                <a:solidFill>
                  <a:srgbClr val="FF4013"/>
                </a:solidFill>
                <a:uFill>
                  <a:solidFill>
                    <a:srgbClr val="FF4013"/>
                  </a:solidFill>
                </a:uFill>
              </a:rPr>
              <a:t>glycosidic</a:t>
            </a:r>
            <a:r>
              <a:rPr sz="2800" dirty="0">
                <a:solidFill>
                  <a:srgbClr val="FF4013"/>
                </a:solidFill>
                <a:uFill>
                  <a:solidFill>
                    <a:srgbClr val="FF4013"/>
                  </a:solidFill>
                </a:uFill>
              </a:rPr>
              <a:t> bond</a:t>
            </a:r>
            <a:r>
              <a:rPr lang="en-GB" sz="2800" dirty="0">
                <a:solidFill>
                  <a:srgbClr val="FF4013"/>
                </a:solidFill>
                <a:uFill>
                  <a:solidFill>
                    <a:srgbClr val="FF4013"/>
                  </a:solidFill>
                </a:uFill>
              </a:rPr>
              <a:t> (A type of covalent bond)</a:t>
            </a:r>
            <a:endParaRPr sz="2800" dirty="0"/>
          </a:p>
          <a:p>
            <a:pPr marL="567653" indent="-344418">
              <a:defRPr sz="1800"/>
            </a:pPr>
            <a:r>
              <a:rPr sz="2800" dirty="0"/>
              <a:t>Through a </a:t>
            </a:r>
            <a:r>
              <a:rPr sz="2800" dirty="0">
                <a:solidFill>
                  <a:srgbClr val="FF4013"/>
                </a:solidFill>
                <a:uFill>
                  <a:solidFill>
                    <a:srgbClr val="FF4013"/>
                  </a:solidFill>
                </a:uFill>
              </a:rPr>
              <a:t>condensation</a:t>
            </a:r>
            <a:r>
              <a:rPr sz="2800" dirty="0"/>
              <a:t> reaction</a:t>
            </a:r>
          </a:p>
          <a:p>
            <a:pPr marL="567653" indent="-344418">
              <a:defRPr sz="1800"/>
            </a:pPr>
            <a:r>
              <a:rPr sz="2800" u="sng" dirty="0">
                <a:hlinkClick r:id="rId2"/>
              </a:rPr>
              <a:t>http://www.biotopics.co.uk/as/disaccharideformation.html</a:t>
            </a:r>
            <a:endParaRPr sz="2800" dirty="0"/>
          </a:p>
          <a:p>
            <a:pPr marL="510250" indent="-287015">
              <a:defRPr sz="1800"/>
            </a:pPr>
            <a:r>
              <a:rPr sz="2800" dirty="0"/>
              <a:t>Formula: Cn(H2O)n-1 for disaccharides where n = the number of carbon atoms</a:t>
            </a:r>
          </a:p>
        </p:txBody>
      </p:sp>
      <p:sp>
        <p:nvSpPr>
          <p:cNvPr id="208" name="Shape 208"/>
          <p:cNvSpPr/>
          <p:nvPr/>
        </p:nvSpPr>
        <p:spPr>
          <a:xfrm>
            <a:off x="6647855" y="593685"/>
            <a:ext cx="839391" cy="68758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12700">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09" name="Shape 209"/>
          <p:cNvSpPr/>
          <p:nvPr/>
        </p:nvSpPr>
        <p:spPr>
          <a:xfrm>
            <a:off x="5787135" y="593685"/>
            <a:ext cx="839391" cy="68758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12700">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extLst>
      <p:ext uri="{BB962C8B-B14F-4D97-AF65-F5344CB8AC3E}">
        <p14:creationId xmlns:p14="http://schemas.microsoft.com/office/powerpoint/2010/main" val="313392185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207">
                                            <p:bg/>
                                          </p:spTgt>
                                        </p:tgtEl>
                                        <p:attrNameLst>
                                          <p:attrName>style.visibility</p:attrName>
                                        </p:attrNameLst>
                                      </p:cBhvr>
                                      <p:to>
                                        <p:strVal val="visible"/>
                                      </p:to>
                                    </p:set>
                                    <p:animEffect transition="in" filter="dissolve">
                                      <p:cBhvr>
                                        <p:cTn id="7" dur="500"/>
                                        <p:tgtEl>
                                          <p:spTgt spid="207">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207">
                                            <p:txEl>
                                              <p:pRg st="0" end="0"/>
                                            </p:txEl>
                                          </p:spTgt>
                                        </p:tgtEl>
                                        <p:attrNameLst>
                                          <p:attrName>style.visibility</p:attrName>
                                        </p:attrNameLst>
                                      </p:cBhvr>
                                      <p:to>
                                        <p:strVal val="visible"/>
                                      </p:to>
                                    </p:set>
                                    <p:animEffect transition="in" filter="dissolve">
                                      <p:cBhvr>
                                        <p:cTn id="11" dur="500"/>
                                        <p:tgtEl>
                                          <p:spTgt spid="20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iterate>
                                    <p:tmAbs val="0"/>
                                  </p:iterate>
                                  <p:childTnLst>
                                    <p:set>
                                      <p:cBhvr>
                                        <p:cTn id="14" fill="hold"/>
                                        <p:tgtEl>
                                          <p:spTgt spid="207">
                                            <p:txEl>
                                              <p:pRg st="1" end="1"/>
                                            </p:txEl>
                                          </p:spTgt>
                                        </p:tgtEl>
                                        <p:attrNameLst>
                                          <p:attrName>style.visibility</p:attrName>
                                        </p:attrNameLst>
                                      </p:cBhvr>
                                      <p:to>
                                        <p:strVal val="visible"/>
                                      </p:to>
                                    </p:set>
                                    <p:animEffect transition="in" filter="dissolve">
                                      <p:cBhvr>
                                        <p:cTn id="15" dur="500"/>
                                        <p:tgtEl>
                                          <p:spTgt spid="207">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iterate>
                                    <p:tmAbs val="0"/>
                                  </p:iterate>
                                  <p:childTnLst>
                                    <p:set>
                                      <p:cBhvr>
                                        <p:cTn id="18" fill="hold"/>
                                        <p:tgtEl>
                                          <p:spTgt spid="207">
                                            <p:txEl>
                                              <p:pRg st="2" end="2"/>
                                            </p:txEl>
                                          </p:spTgt>
                                        </p:tgtEl>
                                        <p:attrNameLst>
                                          <p:attrName>style.visibility</p:attrName>
                                        </p:attrNameLst>
                                      </p:cBhvr>
                                      <p:to>
                                        <p:strVal val="visible"/>
                                      </p:to>
                                    </p:set>
                                    <p:animEffect transition="in" filter="dissolve">
                                      <p:cBhvr>
                                        <p:cTn id="19" dur="500"/>
                                        <p:tgtEl>
                                          <p:spTgt spid="207">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iterate>
                                    <p:tmAbs val="0"/>
                                  </p:iterate>
                                  <p:childTnLst>
                                    <p:set>
                                      <p:cBhvr>
                                        <p:cTn id="22" fill="hold"/>
                                        <p:tgtEl>
                                          <p:spTgt spid="207">
                                            <p:txEl>
                                              <p:pRg st="3" end="3"/>
                                            </p:txEl>
                                          </p:spTgt>
                                        </p:tgtEl>
                                        <p:attrNameLst>
                                          <p:attrName>style.visibility</p:attrName>
                                        </p:attrNameLst>
                                      </p:cBhvr>
                                      <p:to>
                                        <p:strVal val="visible"/>
                                      </p:to>
                                    </p:set>
                                    <p:animEffect transition="in" filter="dissolve">
                                      <p:cBhvr>
                                        <p:cTn id="23" dur="500"/>
                                        <p:tgtEl>
                                          <p:spTgt spid="207">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iterate>
                                    <p:tmAbs val="0"/>
                                  </p:iterate>
                                  <p:childTnLst>
                                    <p:set>
                                      <p:cBhvr>
                                        <p:cTn id="26" fill="hold"/>
                                        <p:tgtEl>
                                          <p:spTgt spid="207">
                                            <p:txEl>
                                              <p:pRg st="4" end="4"/>
                                            </p:txEl>
                                          </p:spTgt>
                                        </p:tgtEl>
                                        <p:attrNameLst>
                                          <p:attrName>style.visibility</p:attrName>
                                        </p:attrNameLst>
                                      </p:cBhvr>
                                      <p:to>
                                        <p:strVal val="visible"/>
                                      </p:to>
                                    </p:set>
                                    <p:animEffect transition="in" filter="dissolve">
                                      <p:cBhvr>
                                        <p:cTn id="27" dur="500"/>
                                        <p:tgtEl>
                                          <p:spTgt spid="2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4284664" y="4854575"/>
            <a:ext cx="401637" cy="417513"/>
            <a:chOff x="2287" y="3393"/>
            <a:chExt cx="253" cy="263"/>
          </a:xfrm>
        </p:grpSpPr>
        <p:sp>
          <p:nvSpPr>
            <p:cNvPr id="7344" name="Freeform 3"/>
            <p:cNvSpPr>
              <a:spLocks/>
            </p:cNvSpPr>
            <p:nvPr/>
          </p:nvSpPr>
          <p:spPr bwMode="auto">
            <a:xfrm>
              <a:off x="2287" y="3393"/>
              <a:ext cx="253" cy="173"/>
            </a:xfrm>
            <a:custGeom>
              <a:avLst/>
              <a:gdLst>
                <a:gd name="T0" fmla="*/ 0 w 253"/>
                <a:gd name="T1" fmla="*/ 11 h 173"/>
                <a:gd name="T2" fmla="*/ 139 w 253"/>
                <a:gd name="T3" fmla="*/ 173 h 173"/>
                <a:gd name="T4" fmla="*/ 253 w 253"/>
                <a:gd name="T5" fmla="*/ 0 h 173"/>
                <a:gd name="T6" fmla="*/ 0 60000 65536"/>
                <a:gd name="T7" fmla="*/ 0 60000 65536"/>
                <a:gd name="T8" fmla="*/ 0 60000 65536"/>
              </a:gdLst>
              <a:ahLst/>
              <a:cxnLst>
                <a:cxn ang="T6">
                  <a:pos x="T0" y="T1"/>
                </a:cxn>
                <a:cxn ang="T7">
                  <a:pos x="T2" y="T3"/>
                </a:cxn>
                <a:cxn ang="T8">
                  <a:pos x="T4" y="T5"/>
                </a:cxn>
              </a:cxnLst>
              <a:rect l="0" t="0" r="r" b="b"/>
              <a:pathLst>
                <a:path w="253" h="173">
                  <a:moveTo>
                    <a:pt x="0" y="11"/>
                  </a:moveTo>
                  <a:lnTo>
                    <a:pt x="139" y="173"/>
                  </a:lnTo>
                  <a:lnTo>
                    <a:pt x="253"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45" name="Oval 4"/>
            <p:cNvSpPr>
              <a:spLocks noChangeArrowheads="1"/>
            </p:cNvSpPr>
            <p:nvPr/>
          </p:nvSpPr>
          <p:spPr bwMode="auto">
            <a:xfrm>
              <a:off x="2336" y="3475"/>
              <a:ext cx="181" cy="181"/>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O</a:t>
              </a:r>
            </a:p>
          </p:txBody>
        </p:sp>
      </p:grpSp>
      <p:grpSp>
        <p:nvGrpSpPr>
          <p:cNvPr id="22533" name="Group 5"/>
          <p:cNvGrpSpPr>
            <a:grpSpLocks/>
          </p:cNvGrpSpPr>
          <p:nvPr/>
        </p:nvGrpSpPr>
        <p:grpSpPr bwMode="auto">
          <a:xfrm>
            <a:off x="4572000" y="4854576"/>
            <a:ext cx="217488" cy="385763"/>
            <a:chOff x="2198" y="3006"/>
            <a:chExt cx="137" cy="243"/>
          </a:xfrm>
        </p:grpSpPr>
        <p:sp>
          <p:nvSpPr>
            <p:cNvPr id="7342" name="Line 6"/>
            <p:cNvSpPr>
              <a:spLocks noChangeShapeType="1"/>
            </p:cNvSpPr>
            <p:nvPr/>
          </p:nvSpPr>
          <p:spPr bwMode="auto">
            <a:xfrm flipH="1">
              <a:off x="2269" y="300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43" name="Oval 7"/>
            <p:cNvSpPr>
              <a:spLocks noChangeArrowheads="1"/>
            </p:cNvSpPr>
            <p:nvPr/>
          </p:nvSpPr>
          <p:spPr bwMode="auto">
            <a:xfrm>
              <a:off x="2198" y="3112"/>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grpSp>
      <p:grpSp>
        <p:nvGrpSpPr>
          <p:cNvPr id="22536" name="Group 8"/>
          <p:cNvGrpSpPr>
            <a:grpSpLocks/>
          </p:cNvGrpSpPr>
          <p:nvPr/>
        </p:nvGrpSpPr>
        <p:grpSpPr bwMode="auto">
          <a:xfrm>
            <a:off x="4138614" y="4854576"/>
            <a:ext cx="217487" cy="385763"/>
            <a:chOff x="2198" y="3006"/>
            <a:chExt cx="137" cy="243"/>
          </a:xfrm>
        </p:grpSpPr>
        <p:sp>
          <p:nvSpPr>
            <p:cNvPr id="7340" name="Line 9"/>
            <p:cNvSpPr>
              <a:spLocks noChangeShapeType="1"/>
            </p:cNvSpPr>
            <p:nvPr/>
          </p:nvSpPr>
          <p:spPr bwMode="auto">
            <a:xfrm flipH="1">
              <a:off x="2269" y="300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41" name="Oval 10"/>
            <p:cNvSpPr>
              <a:spLocks noChangeArrowheads="1"/>
            </p:cNvSpPr>
            <p:nvPr/>
          </p:nvSpPr>
          <p:spPr bwMode="auto">
            <a:xfrm>
              <a:off x="2198" y="3112"/>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grpSp>
      <p:sp>
        <p:nvSpPr>
          <p:cNvPr id="7173" name="Rectangle 11"/>
          <p:cNvSpPr>
            <a:spLocks noGrp="1" noChangeArrowheads="1"/>
          </p:cNvSpPr>
          <p:nvPr>
            <p:ph type="title"/>
          </p:nvPr>
        </p:nvSpPr>
        <p:spPr>
          <a:xfrm>
            <a:off x="1044575" y="260351"/>
            <a:ext cx="6335713" cy="647700"/>
          </a:xfrm>
        </p:spPr>
        <p:txBody>
          <a:bodyPr>
            <a:normAutofit fontScale="90000"/>
          </a:bodyPr>
          <a:lstStyle/>
          <a:p>
            <a:pPr algn="l" eaLnBrk="1" hangingPunct="1"/>
            <a:r>
              <a:rPr lang="en-GB" sz="4000">
                <a:latin typeface="Arial" charset="0"/>
                <a:cs typeface="Arial" charset="0"/>
              </a:rPr>
              <a:t>Forming Disaccharides</a:t>
            </a:r>
          </a:p>
        </p:txBody>
      </p:sp>
      <p:grpSp>
        <p:nvGrpSpPr>
          <p:cNvPr id="22540" name="Group 12"/>
          <p:cNvGrpSpPr>
            <a:grpSpLocks/>
          </p:cNvGrpSpPr>
          <p:nvPr/>
        </p:nvGrpSpPr>
        <p:grpSpPr bwMode="auto">
          <a:xfrm>
            <a:off x="1404938" y="1643063"/>
            <a:ext cx="2089150" cy="1739900"/>
            <a:chOff x="657" y="1249"/>
            <a:chExt cx="1316" cy="1096"/>
          </a:xfrm>
        </p:grpSpPr>
        <p:sp>
          <p:nvSpPr>
            <p:cNvPr id="7311" name="Line 13"/>
            <p:cNvSpPr>
              <a:spLocks noChangeShapeType="1"/>
            </p:cNvSpPr>
            <p:nvPr/>
          </p:nvSpPr>
          <p:spPr bwMode="auto">
            <a:xfrm>
              <a:off x="1032" y="1842"/>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12" name="Line 14"/>
            <p:cNvSpPr>
              <a:spLocks noChangeShapeType="1"/>
            </p:cNvSpPr>
            <p:nvPr/>
          </p:nvSpPr>
          <p:spPr bwMode="auto">
            <a:xfrm>
              <a:off x="1038" y="1434"/>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13" name="Line 15"/>
            <p:cNvSpPr>
              <a:spLocks noChangeShapeType="1"/>
            </p:cNvSpPr>
            <p:nvPr/>
          </p:nvSpPr>
          <p:spPr bwMode="auto">
            <a:xfrm>
              <a:off x="748" y="1564"/>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14" name="Line 16"/>
            <p:cNvSpPr>
              <a:spLocks noChangeShapeType="1"/>
            </p:cNvSpPr>
            <p:nvPr/>
          </p:nvSpPr>
          <p:spPr bwMode="auto">
            <a:xfrm>
              <a:off x="1553" y="1842"/>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15" name="Line 17"/>
            <p:cNvSpPr>
              <a:spLocks noChangeShapeType="1"/>
            </p:cNvSpPr>
            <p:nvPr/>
          </p:nvSpPr>
          <p:spPr bwMode="auto">
            <a:xfrm>
              <a:off x="1882" y="1616"/>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7316" name="Group 18"/>
            <p:cNvGrpSpPr>
              <a:grpSpLocks/>
            </p:cNvGrpSpPr>
            <p:nvPr/>
          </p:nvGrpSpPr>
          <p:grpSpPr bwMode="auto">
            <a:xfrm>
              <a:off x="657" y="1480"/>
              <a:ext cx="1316" cy="669"/>
              <a:chOff x="2523" y="2320"/>
              <a:chExt cx="1355" cy="669"/>
            </a:xfrm>
          </p:grpSpPr>
          <p:grpSp>
            <p:nvGrpSpPr>
              <p:cNvPr id="7327" name="Group 19"/>
              <p:cNvGrpSpPr>
                <a:grpSpLocks/>
              </p:cNvGrpSpPr>
              <p:nvPr/>
            </p:nvGrpSpPr>
            <p:grpSpPr bwMode="auto">
              <a:xfrm>
                <a:off x="2653" y="2387"/>
                <a:ext cx="1089" cy="516"/>
                <a:chOff x="2843" y="2789"/>
                <a:chExt cx="1173" cy="552"/>
              </a:xfrm>
            </p:grpSpPr>
            <p:sp>
              <p:nvSpPr>
                <p:cNvPr id="7334" name="Freeform 20"/>
                <p:cNvSpPr>
                  <a:spLocks/>
                </p:cNvSpPr>
                <p:nvPr/>
              </p:nvSpPr>
              <p:spPr bwMode="auto">
                <a:xfrm>
                  <a:off x="3131" y="3282"/>
                  <a:ext cx="590" cy="58"/>
                </a:xfrm>
                <a:custGeom>
                  <a:avLst/>
                  <a:gdLst>
                    <a:gd name="T0" fmla="*/ 1 w 590"/>
                    <a:gd name="T1" fmla="*/ 0 h 58"/>
                    <a:gd name="T2" fmla="*/ 0 w 590"/>
                    <a:gd name="T3" fmla="*/ 58 h 58"/>
                    <a:gd name="T4" fmla="*/ 590 w 590"/>
                    <a:gd name="T5" fmla="*/ 58 h 58"/>
                    <a:gd name="T6" fmla="*/ 585 w 590"/>
                    <a:gd name="T7" fmla="*/ 0 h 58"/>
                    <a:gd name="T8" fmla="*/ 1 w 59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58">
                      <a:moveTo>
                        <a:pt x="1" y="0"/>
                      </a:moveTo>
                      <a:lnTo>
                        <a:pt x="0" y="58"/>
                      </a:lnTo>
                      <a:lnTo>
                        <a:pt x="590" y="58"/>
                      </a:lnTo>
                      <a:lnTo>
                        <a:pt x="585" y="0"/>
                      </a:lnTo>
                      <a:lnTo>
                        <a:pt x="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5" name="Freeform 21"/>
                <p:cNvSpPr>
                  <a:spLocks/>
                </p:cNvSpPr>
                <p:nvPr/>
              </p:nvSpPr>
              <p:spPr bwMode="auto">
                <a:xfrm>
                  <a:off x="2847" y="3032"/>
                  <a:ext cx="288" cy="309"/>
                </a:xfrm>
                <a:custGeom>
                  <a:avLst/>
                  <a:gdLst>
                    <a:gd name="T0" fmla="*/ 21 w 288"/>
                    <a:gd name="T1" fmla="*/ 0 h 309"/>
                    <a:gd name="T2" fmla="*/ 0 w 288"/>
                    <a:gd name="T3" fmla="*/ 18 h 309"/>
                    <a:gd name="T4" fmla="*/ 284 w 288"/>
                    <a:gd name="T5" fmla="*/ 309 h 309"/>
                    <a:gd name="T6" fmla="*/ 288 w 288"/>
                    <a:gd name="T7" fmla="*/ 252 h 309"/>
                    <a:gd name="T8" fmla="*/ 21 w 288"/>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09">
                      <a:moveTo>
                        <a:pt x="21" y="0"/>
                      </a:moveTo>
                      <a:lnTo>
                        <a:pt x="0" y="18"/>
                      </a:lnTo>
                      <a:lnTo>
                        <a:pt x="284" y="309"/>
                      </a:lnTo>
                      <a:lnTo>
                        <a:pt x="288" y="252"/>
                      </a:lnTo>
                      <a:lnTo>
                        <a:pt x="2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6" name="Freeform 22"/>
                <p:cNvSpPr>
                  <a:spLocks/>
                </p:cNvSpPr>
                <p:nvPr/>
              </p:nvSpPr>
              <p:spPr bwMode="auto">
                <a:xfrm>
                  <a:off x="3714" y="3039"/>
                  <a:ext cx="302" cy="302"/>
                </a:xfrm>
                <a:custGeom>
                  <a:avLst/>
                  <a:gdLst>
                    <a:gd name="T0" fmla="*/ 0 w 302"/>
                    <a:gd name="T1" fmla="*/ 245 h 302"/>
                    <a:gd name="T2" fmla="*/ 6 w 302"/>
                    <a:gd name="T3" fmla="*/ 302 h 302"/>
                    <a:gd name="T4" fmla="*/ 302 w 302"/>
                    <a:gd name="T5" fmla="*/ 11 h 302"/>
                    <a:gd name="T6" fmla="*/ 282 w 302"/>
                    <a:gd name="T7" fmla="*/ 0 h 302"/>
                    <a:gd name="T8" fmla="*/ 0 w 302"/>
                    <a:gd name="T9" fmla="*/ 245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02">
                      <a:moveTo>
                        <a:pt x="0" y="245"/>
                      </a:moveTo>
                      <a:lnTo>
                        <a:pt x="6" y="302"/>
                      </a:lnTo>
                      <a:lnTo>
                        <a:pt x="302" y="11"/>
                      </a:lnTo>
                      <a:lnTo>
                        <a:pt x="282" y="0"/>
                      </a:lnTo>
                      <a:lnTo>
                        <a:pt x="0" y="245"/>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7" name="Freeform 23"/>
                <p:cNvSpPr>
                  <a:spLocks/>
                </p:cNvSpPr>
                <p:nvPr/>
              </p:nvSpPr>
              <p:spPr bwMode="auto">
                <a:xfrm>
                  <a:off x="3131" y="2790"/>
                  <a:ext cx="590" cy="12"/>
                </a:xfrm>
                <a:custGeom>
                  <a:avLst/>
                  <a:gdLst>
                    <a:gd name="T0" fmla="*/ 0 w 590"/>
                    <a:gd name="T1" fmla="*/ 0 h 12"/>
                    <a:gd name="T2" fmla="*/ 1 w 590"/>
                    <a:gd name="T3" fmla="*/ 12 h 12"/>
                    <a:gd name="T4" fmla="*/ 589 w 590"/>
                    <a:gd name="T5" fmla="*/ 12 h 12"/>
                    <a:gd name="T6" fmla="*/ 590 w 590"/>
                    <a:gd name="T7" fmla="*/ 0 h 12"/>
                    <a:gd name="T8" fmla="*/ 0 w 59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
                      <a:moveTo>
                        <a:pt x="0" y="0"/>
                      </a:moveTo>
                      <a:lnTo>
                        <a:pt x="1" y="12"/>
                      </a:lnTo>
                      <a:lnTo>
                        <a:pt x="589" y="12"/>
                      </a:lnTo>
                      <a:lnTo>
                        <a:pt x="590"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8" name="Freeform 24"/>
                <p:cNvSpPr>
                  <a:spLocks/>
                </p:cNvSpPr>
                <p:nvPr/>
              </p:nvSpPr>
              <p:spPr bwMode="auto">
                <a:xfrm>
                  <a:off x="2843" y="2789"/>
                  <a:ext cx="292" cy="261"/>
                </a:xfrm>
                <a:custGeom>
                  <a:avLst/>
                  <a:gdLst>
                    <a:gd name="T0" fmla="*/ 291 w 292"/>
                    <a:gd name="T1" fmla="*/ 0 h 261"/>
                    <a:gd name="T2" fmla="*/ 0 w 292"/>
                    <a:gd name="T3" fmla="*/ 261 h 261"/>
                    <a:gd name="T4" fmla="*/ 31 w 292"/>
                    <a:gd name="T5" fmla="*/ 250 h 261"/>
                    <a:gd name="T6" fmla="*/ 292 w 292"/>
                    <a:gd name="T7" fmla="*/ 12 h 261"/>
                    <a:gd name="T8" fmla="*/ 291 w 292"/>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261">
                      <a:moveTo>
                        <a:pt x="291" y="0"/>
                      </a:moveTo>
                      <a:lnTo>
                        <a:pt x="0" y="261"/>
                      </a:lnTo>
                      <a:lnTo>
                        <a:pt x="31" y="250"/>
                      </a:lnTo>
                      <a:lnTo>
                        <a:pt x="292" y="12"/>
                      </a:lnTo>
                      <a:lnTo>
                        <a:pt x="29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9" name="Freeform 25"/>
                <p:cNvSpPr>
                  <a:spLocks/>
                </p:cNvSpPr>
                <p:nvPr/>
              </p:nvSpPr>
              <p:spPr bwMode="auto">
                <a:xfrm>
                  <a:off x="3710" y="2789"/>
                  <a:ext cx="304" cy="262"/>
                </a:xfrm>
                <a:custGeom>
                  <a:avLst/>
                  <a:gdLst>
                    <a:gd name="T0" fmla="*/ 0 w 304"/>
                    <a:gd name="T1" fmla="*/ 10 h 262"/>
                    <a:gd name="T2" fmla="*/ 273 w 304"/>
                    <a:gd name="T3" fmla="*/ 262 h 262"/>
                    <a:gd name="T4" fmla="*/ 304 w 304"/>
                    <a:gd name="T5" fmla="*/ 261 h 262"/>
                    <a:gd name="T6" fmla="*/ 9 w 304"/>
                    <a:gd name="T7" fmla="*/ 0 h 262"/>
                    <a:gd name="T8" fmla="*/ 0 w 304"/>
                    <a:gd name="T9" fmla="*/ 1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62">
                      <a:moveTo>
                        <a:pt x="0" y="10"/>
                      </a:moveTo>
                      <a:lnTo>
                        <a:pt x="273" y="262"/>
                      </a:lnTo>
                      <a:lnTo>
                        <a:pt x="304" y="261"/>
                      </a:lnTo>
                      <a:lnTo>
                        <a:pt x="9" y="0"/>
                      </a:lnTo>
                      <a:lnTo>
                        <a:pt x="0" y="1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28" name="Oval 26"/>
              <p:cNvSpPr>
                <a:spLocks noChangeArrowheads="1"/>
              </p:cNvSpPr>
              <p:nvPr/>
            </p:nvSpPr>
            <p:spPr bwMode="auto">
              <a:xfrm>
                <a:off x="2795" y="2750"/>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7329" name="Oval 27"/>
              <p:cNvSpPr>
                <a:spLocks noChangeArrowheads="1"/>
              </p:cNvSpPr>
              <p:nvPr/>
            </p:nvSpPr>
            <p:spPr bwMode="auto">
              <a:xfrm>
                <a:off x="3333" y="2762"/>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7330" name="Oval 28"/>
              <p:cNvSpPr>
                <a:spLocks noChangeArrowheads="1"/>
              </p:cNvSpPr>
              <p:nvPr/>
            </p:nvSpPr>
            <p:spPr bwMode="auto">
              <a:xfrm>
                <a:off x="2523"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sp>
            <p:nvSpPr>
              <p:cNvPr id="7331" name="Oval 29"/>
              <p:cNvSpPr>
                <a:spLocks noChangeArrowheads="1"/>
              </p:cNvSpPr>
              <p:nvPr/>
            </p:nvSpPr>
            <p:spPr bwMode="auto">
              <a:xfrm>
                <a:off x="2852" y="2320"/>
                <a:ext cx="137" cy="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C</a:t>
                </a:r>
              </a:p>
            </p:txBody>
          </p:sp>
          <p:sp>
            <p:nvSpPr>
              <p:cNvPr id="7332" name="Oval 30"/>
              <p:cNvSpPr>
                <a:spLocks noChangeArrowheads="1"/>
              </p:cNvSpPr>
              <p:nvPr/>
            </p:nvSpPr>
            <p:spPr bwMode="auto">
              <a:xfrm>
                <a:off x="3351" y="2320"/>
                <a:ext cx="137" cy="137"/>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O</a:t>
                </a:r>
              </a:p>
            </p:txBody>
          </p:sp>
          <p:sp>
            <p:nvSpPr>
              <p:cNvPr id="7333" name="Oval 31"/>
              <p:cNvSpPr>
                <a:spLocks noChangeArrowheads="1"/>
              </p:cNvSpPr>
              <p:nvPr/>
            </p:nvSpPr>
            <p:spPr bwMode="auto">
              <a:xfrm>
                <a:off x="3696"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grpSp>
        <p:sp>
          <p:nvSpPr>
            <p:cNvPr id="7317" name="Oval 32"/>
            <p:cNvSpPr>
              <a:spLocks noChangeArrowheads="1"/>
            </p:cNvSpPr>
            <p:nvPr/>
          </p:nvSpPr>
          <p:spPr bwMode="auto">
            <a:xfrm>
              <a:off x="1835" y="1560"/>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318" name="Oval 33"/>
            <p:cNvSpPr>
              <a:spLocks noChangeArrowheads="1"/>
            </p:cNvSpPr>
            <p:nvPr/>
          </p:nvSpPr>
          <p:spPr bwMode="auto">
            <a:xfrm>
              <a:off x="1480" y="2197"/>
              <a:ext cx="148" cy="14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319" name="Oval 34"/>
            <p:cNvSpPr>
              <a:spLocks noChangeArrowheads="1"/>
            </p:cNvSpPr>
            <p:nvPr/>
          </p:nvSpPr>
          <p:spPr bwMode="auto">
            <a:xfrm>
              <a:off x="1813" y="1899"/>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320" name="Oval 35"/>
            <p:cNvSpPr>
              <a:spLocks noChangeArrowheads="1"/>
            </p:cNvSpPr>
            <p:nvPr/>
          </p:nvSpPr>
          <p:spPr bwMode="auto">
            <a:xfrm>
              <a:off x="675" y="1901"/>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321" name="Oval 36"/>
            <p:cNvSpPr>
              <a:spLocks noChangeArrowheads="1"/>
            </p:cNvSpPr>
            <p:nvPr/>
          </p:nvSpPr>
          <p:spPr bwMode="auto">
            <a:xfrm>
              <a:off x="963" y="1752"/>
              <a:ext cx="136" cy="13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322" name="Oval 37"/>
            <p:cNvSpPr>
              <a:spLocks noChangeArrowheads="1"/>
            </p:cNvSpPr>
            <p:nvPr/>
          </p:nvSpPr>
          <p:spPr bwMode="auto">
            <a:xfrm>
              <a:off x="702" y="1554"/>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323" name="Oval 38"/>
            <p:cNvSpPr>
              <a:spLocks noChangeArrowheads="1"/>
            </p:cNvSpPr>
            <p:nvPr/>
          </p:nvSpPr>
          <p:spPr bwMode="auto">
            <a:xfrm>
              <a:off x="996" y="1641"/>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324" name="AutoShape 39"/>
            <p:cNvSpPr>
              <a:spLocks noChangeArrowheads="1"/>
            </p:cNvSpPr>
            <p:nvPr/>
          </p:nvSpPr>
          <p:spPr bwMode="auto">
            <a:xfrm>
              <a:off x="839" y="1249"/>
              <a:ext cx="408" cy="182"/>
            </a:xfrm>
            <a:prstGeom prst="roundRect">
              <a:avLst>
                <a:gd name="adj" fmla="val 16667"/>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b="1">
                  <a:solidFill>
                    <a:schemeClr val="bg1"/>
                  </a:solidFill>
                  <a:latin typeface="Arial" charset="0"/>
                </a:rPr>
                <a:t>CH</a:t>
              </a:r>
              <a:r>
                <a:rPr lang="en-GB" sz="1000" b="1" baseline="-25000">
                  <a:solidFill>
                    <a:schemeClr val="bg1"/>
                  </a:solidFill>
                  <a:latin typeface="Arial" charset="0"/>
                </a:rPr>
                <a:t>2</a:t>
              </a:r>
              <a:r>
                <a:rPr lang="en-GB" sz="1000" b="1">
                  <a:solidFill>
                    <a:schemeClr val="bg1"/>
                  </a:solidFill>
                  <a:latin typeface="Arial" charset="0"/>
                </a:rPr>
                <a:t>OH</a:t>
              </a:r>
            </a:p>
          </p:txBody>
        </p:sp>
        <p:sp>
          <p:nvSpPr>
            <p:cNvPr id="7325" name="Oval 40"/>
            <p:cNvSpPr>
              <a:spLocks noChangeArrowheads="1"/>
            </p:cNvSpPr>
            <p:nvPr/>
          </p:nvSpPr>
          <p:spPr bwMode="auto">
            <a:xfrm>
              <a:off x="963" y="2205"/>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sp>
          <p:nvSpPr>
            <p:cNvPr id="7326" name="Oval 41"/>
            <p:cNvSpPr>
              <a:spLocks noChangeArrowheads="1"/>
            </p:cNvSpPr>
            <p:nvPr/>
          </p:nvSpPr>
          <p:spPr bwMode="auto">
            <a:xfrm>
              <a:off x="1486" y="1754"/>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grpSp>
      <p:grpSp>
        <p:nvGrpSpPr>
          <p:cNvPr id="22570" name="Group 42"/>
          <p:cNvGrpSpPr>
            <a:grpSpLocks/>
          </p:cNvGrpSpPr>
          <p:nvPr/>
        </p:nvGrpSpPr>
        <p:grpSpPr bwMode="auto">
          <a:xfrm>
            <a:off x="1127125" y="1379539"/>
            <a:ext cx="2592388" cy="2339975"/>
            <a:chOff x="715" y="1500"/>
            <a:chExt cx="1633" cy="1474"/>
          </a:xfrm>
        </p:grpSpPr>
        <p:sp>
          <p:nvSpPr>
            <p:cNvPr id="7277" name="Oval 43"/>
            <p:cNvSpPr>
              <a:spLocks noChangeArrowheads="1"/>
            </p:cNvSpPr>
            <p:nvPr/>
          </p:nvSpPr>
          <p:spPr bwMode="auto">
            <a:xfrm>
              <a:off x="1187" y="2217"/>
              <a:ext cx="90" cy="9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8" name="Freeform 44"/>
            <p:cNvSpPr>
              <a:spLocks/>
            </p:cNvSpPr>
            <p:nvPr/>
          </p:nvSpPr>
          <p:spPr bwMode="auto">
            <a:xfrm rot="-4219790">
              <a:off x="1161" y="2113"/>
              <a:ext cx="231" cy="44"/>
            </a:xfrm>
            <a:custGeom>
              <a:avLst/>
              <a:gdLst>
                <a:gd name="T0" fmla="*/ 20 w 1457"/>
                <a:gd name="T1" fmla="*/ 10 h 78"/>
                <a:gd name="T2" fmla="*/ 111 w 1457"/>
                <a:gd name="T3" fmla="*/ 20 h 78"/>
                <a:gd name="T4" fmla="*/ 209 w 1457"/>
                <a:gd name="T5" fmla="*/ 12 h 78"/>
                <a:gd name="T6" fmla="*/ 228 w 1457"/>
                <a:gd name="T7" fmla="*/ 25 h 78"/>
                <a:gd name="T8" fmla="*/ 211 w 1457"/>
                <a:gd name="T9" fmla="*/ 42 h 78"/>
                <a:gd name="T10" fmla="*/ 111 w 1457"/>
                <a:gd name="T11" fmla="*/ 30 h 78"/>
                <a:gd name="T12" fmla="*/ 20 w 1457"/>
                <a:gd name="T13" fmla="*/ 36 h 78"/>
                <a:gd name="T14" fmla="*/ 0 w 1457"/>
                <a:gd name="T15" fmla="*/ 22 h 78"/>
                <a:gd name="T16" fmla="*/ 20 w 1457"/>
                <a:gd name="T17" fmla="*/ 1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7" h="78">
                  <a:moveTo>
                    <a:pt x="129" y="17"/>
                  </a:moveTo>
                  <a:cubicBezTo>
                    <a:pt x="244" y="17"/>
                    <a:pt x="499" y="35"/>
                    <a:pt x="698" y="36"/>
                  </a:cubicBezTo>
                  <a:cubicBezTo>
                    <a:pt x="897" y="37"/>
                    <a:pt x="1197" y="21"/>
                    <a:pt x="1321" y="22"/>
                  </a:cubicBezTo>
                  <a:cubicBezTo>
                    <a:pt x="1445" y="23"/>
                    <a:pt x="1439" y="13"/>
                    <a:pt x="1441" y="44"/>
                  </a:cubicBezTo>
                  <a:cubicBezTo>
                    <a:pt x="1443" y="75"/>
                    <a:pt x="1457" y="71"/>
                    <a:pt x="1333" y="74"/>
                  </a:cubicBezTo>
                  <a:cubicBezTo>
                    <a:pt x="1209" y="76"/>
                    <a:pt x="899" y="56"/>
                    <a:pt x="698" y="54"/>
                  </a:cubicBezTo>
                  <a:cubicBezTo>
                    <a:pt x="497" y="52"/>
                    <a:pt x="245" y="65"/>
                    <a:pt x="129" y="63"/>
                  </a:cubicBezTo>
                  <a:cubicBezTo>
                    <a:pt x="13" y="61"/>
                    <a:pt x="0" y="78"/>
                    <a:pt x="1" y="39"/>
                  </a:cubicBezTo>
                  <a:cubicBezTo>
                    <a:pt x="2" y="0"/>
                    <a:pt x="14" y="17"/>
                    <a:pt x="129" y="17"/>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9" name="Oval 45"/>
            <p:cNvSpPr>
              <a:spLocks noChangeArrowheads="1"/>
            </p:cNvSpPr>
            <p:nvPr/>
          </p:nvSpPr>
          <p:spPr bwMode="auto">
            <a:xfrm>
              <a:off x="1697" y="1935"/>
              <a:ext cx="107" cy="106"/>
            </a:xfrm>
            <a:prstGeom prst="ellipse">
              <a:avLst/>
            </a:prstGeom>
            <a:gradFill rotWithShape="1">
              <a:gsLst>
                <a:gs pos="0">
                  <a:srgbClr val="0099FF"/>
                </a:gs>
                <a:gs pos="100000">
                  <a:srgbClr val="00477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80" name="Oval 46"/>
            <p:cNvSpPr>
              <a:spLocks noChangeArrowheads="1"/>
            </p:cNvSpPr>
            <p:nvPr/>
          </p:nvSpPr>
          <p:spPr bwMode="auto">
            <a:xfrm>
              <a:off x="1282" y="1933"/>
              <a:ext cx="106" cy="107"/>
            </a:xfrm>
            <a:prstGeom prst="ellipse">
              <a:avLst/>
            </a:prstGeom>
            <a:gradFill rotWithShape="1">
              <a:gsLst>
                <a:gs pos="0">
                  <a:schemeClr val="bg2"/>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81" name="Freeform 47"/>
            <p:cNvSpPr>
              <a:spLocks/>
            </p:cNvSpPr>
            <p:nvPr/>
          </p:nvSpPr>
          <p:spPr bwMode="auto">
            <a:xfrm>
              <a:off x="1384" y="1973"/>
              <a:ext cx="321" cy="23"/>
            </a:xfrm>
            <a:custGeom>
              <a:avLst/>
              <a:gdLst>
                <a:gd name="T0" fmla="*/ 28 w 1457"/>
                <a:gd name="T1" fmla="*/ 5 h 78"/>
                <a:gd name="T2" fmla="*/ 154 w 1457"/>
                <a:gd name="T3" fmla="*/ 11 h 78"/>
                <a:gd name="T4" fmla="*/ 291 w 1457"/>
                <a:gd name="T5" fmla="*/ 6 h 78"/>
                <a:gd name="T6" fmla="*/ 317 w 1457"/>
                <a:gd name="T7" fmla="*/ 13 h 78"/>
                <a:gd name="T8" fmla="*/ 294 w 1457"/>
                <a:gd name="T9" fmla="*/ 22 h 78"/>
                <a:gd name="T10" fmla="*/ 154 w 1457"/>
                <a:gd name="T11" fmla="*/ 16 h 78"/>
                <a:gd name="T12" fmla="*/ 28 w 1457"/>
                <a:gd name="T13" fmla="*/ 19 h 78"/>
                <a:gd name="T14" fmla="*/ 0 w 1457"/>
                <a:gd name="T15" fmla="*/ 12 h 78"/>
                <a:gd name="T16" fmla="*/ 28 w 1457"/>
                <a:gd name="T17" fmla="*/ 5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7" h="78">
                  <a:moveTo>
                    <a:pt x="129" y="17"/>
                  </a:moveTo>
                  <a:cubicBezTo>
                    <a:pt x="244" y="17"/>
                    <a:pt x="499" y="35"/>
                    <a:pt x="698" y="36"/>
                  </a:cubicBezTo>
                  <a:cubicBezTo>
                    <a:pt x="897" y="37"/>
                    <a:pt x="1197" y="21"/>
                    <a:pt x="1321" y="22"/>
                  </a:cubicBezTo>
                  <a:cubicBezTo>
                    <a:pt x="1445" y="23"/>
                    <a:pt x="1439" y="13"/>
                    <a:pt x="1441" y="44"/>
                  </a:cubicBezTo>
                  <a:cubicBezTo>
                    <a:pt x="1443" y="75"/>
                    <a:pt x="1457" y="71"/>
                    <a:pt x="1333" y="74"/>
                  </a:cubicBezTo>
                  <a:cubicBezTo>
                    <a:pt x="1209" y="76"/>
                    <a:pt x="899" y="56"/>
                    <a:pt x="698" y="54"/>
                  </a:cubicBezTo>
                  <a:cubicBezTo>
                    <a:pt x="497" y="52"/>
                    <a:pt x="245" y="65"/>
                    <a:pt x="129" y="63"/>
                  </a:cubicBezTo>
                  <a:cubicBezTo>
                    <a:pt x="13" y="61"/>
                    <a:pt x="0" y="78"/>
                    <a:pt x="1" y="39"/>
                  </a:cubicBezTo>
                  <a:cubicBezTo>
                    <a:pt x="2" y="0"/>
                    <a:pt x="14" y="17"/>
                    <a:pt x="129" y="17"/>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2" name="Freeform 48"/>
            <p:cNvSpPr>
              <a:spLocks/>
            </p:cNvSpPr>
            <p:nvPr/>
          </p:nvSpPr>
          <p:spPr bwMode="auto">
            <a:xfrm>
              <a:off x="1764" y="1985"/>
              <a:ext cx="299" cy="213"/>
            </a:xfrm>
            <a:custGeom>
              <a:avLst/>
              <a:gdLst>
                <a:gd name="T0" fmla="*/ 38 w 1270"/>
                <a:gd name="T1" fmla="*/ 15 h 911"/>
                <a:gd name="T2" fmla="*/ 147 w 1270"/>
                <a:gd name="T3" fmla="*/ 95 h 911"/>
                <a:gd name="T4" fmla="*/ 275 w 1270"/>
                <a:gd name="T5" fmla="*/ 171 h 911"/>
                <a:gd name="T6" fmla="*/ 288 w 1270"/>
                <a:gd name="T7" fmla="*/ 199 h 911"/>
                <a:gd name="T8" fmla="*/ 257 w 1270"/>
                <a:gd name="T9" fmla="*/ 197 h 911"/>
                <a:gd name="T10" fmla="*/ 141 w 1270"/>
                <a:gd name="T11" fmla="*/ 104 h 911"/>
                <a:gd name="T12" fmla="*/ 22 w 1270"/>
                <a:gd name="T13" fmla="*/ 26 h 911"/>
                <a:gd name="T14" fmla="*/ 10 w 1270"/>
                <a:gd name="T15" fmla="*/ 5 h 911"/>
                <a:gd name="T16" fmla="*/ 38 w 1270"/>
                <a:gd name="T17" fmla="*/ 15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911">
                  <a:moveTo>
                    <a:pt x="161" y="66"/>
                  </a:moveTo>
                  <a:cubicBezTo>
                    <a:pt x="256" y="131"/>
                    <a:pt x="456" y="296"/>
                    <a:pt x="624" y="407"/>
                  </a:cubicBezTo>
                  <a:cubicBezTo>
                    <a:pt x="792" y="518"/>
                    <a:pt x="1071" y="658"/>
                    <a:pt x="1170" y="732"/>
                  </a:cubicBezTo>
                  <a:cubicBezTo>
                    <a:pt x="1270" y="806"/>
                    <a:pt x="1235" y="832"/>
                    <a:pt x="1222" y="851"/>
                  </a:cubicBezTo>
                  <a:cubicBezTo>
                    <a:pt x="1209" y="870"/>
                    <a:pt x="1197" y="911"/>
                    <a:pt x="1093" y="844"/>
                  </a:cubicBezTo>
                  <a:cubicBezTo>
                    <a:pt x="989" y="776"/>
                    <a:pt x="765" y="566"/>
                    <a:pt x="598" y="444"/>
                  </a:cubicBezTo>
                  <a:cubicBezTo>
                    <a:pt x="431" y="322"/>
                    <a:pt x="184" y="182"/>
                    <a:pt x="92" y="112"/>
                  </a:cubicBezTo>
                  <a:cubicBezTo>
                    <a:pt x="0" y="42"/>
                    <a:pt x="33" y="30"/>
                    <a:pt x="44" y="22"/>
                  </a:cubicBezTo>
                  <a:cubicBezTo>
                    <a:pt x="55" y="14"/>
                    <a:pt x="67" y="0"/>
                    <a:pt x="161" y="66"/>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3" name="Oval 49"/>
            <p:cNvSpPr>
              <a:spLocks noChangeArrowheads="1"/>
            </p:cNvSpPr>
            <p:nvPr/>
          </p:nvSpPr>
          <p:spPr bwMode="auto">
            <a:xfrm>
              <a:off x="1994" y="2126"/>
              <a:ext cx="140" cy="140"/>
            </a:xfrm>
            <a:prstGeom prst="ellipse">
              <a:avLst/>
            </a:prstGeom>
            <a:gradFill rotWithShape="1">
              <a:gsLst>
                <a:gs pos="0">
                  <a:schemeClr val="bg2"/>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84" name="Freeform 50"/>
            <p:cNvSpPr>
              <a:spLocks/>
            </p:cNvSpPr>
            <p:nvPr/>
          </p:nvSpPr>
          <p:spPr bwMode="auto">
            <a:xfrm>
              <a:off x="1839" y="2210"/>
              <a:ext cx="226" cy="272"/>
            </a:xfrm>
            <a:custGeom>
              <a:avLst/>
              <a:gdLst>
                <a:gd name="T0" fmla="*/ 15 w 992"/>
                <a:gd name="T1" fmla="*/ 221 h 1249"/>
                <a:gd name="T2" fmla="*/ 104 w 992"/>
                <a:gd name="T3" fmla="*/ 134 h 1249"/>
                <a:gd name="T4" fmla="*/ 184 w 992"/>
                <a:gd name="T5" fmla="*/ 36 h 1249"/>
                <a:gd name="T6" fmla="*/ 210 w 992"/>
                <a:gd name="T7" fmla="*/ 9 h 1249"/>
                <a:gd name="T8" fmla="*/ 196 w 992"/>
                <a:gd name="T9" fmla="*/ 46 h 1249"/>
                <a:gd name="T10" fmla="*/ 126 w 992"/>
                <a:gd name="T11" fmla="*/ 151 h 1249"/>
                <a:gd name="T12" fmla="*/ 65 w 992"/>
                <a:gd name="T13" fmla="*/ 255 h 1249"/>
                <a:gd name="T14" fmla="*/ 26 w 992"/>
                <a:gd name="T15" fmla="*/ 256 h 1249"/>
                <a:gd name="T16" fmla="*/ 15 w 992"/>
                <a:gd name="T17" fmla="*/ 221 h 1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2" h="1249">
                  <a:moveTo>
                    <a:pt x="65" y="1015"/>
                  </a:moveTo>
                  <a:cubicBezTo>
                    <a:pt x="129" y="926"/>
                    <a:pt x="333" y="767"/>
                    <a:pt x="458" y="617"/>
                  </a:cubicBezTo>
                  <a:cubicBezTo>
                    <a:pt x="582" y="476"/>
                    <a:pt x="731" y="263"/>
                    <a:pt x="808" y="167"/>
                  </a:cubicBezTo>
                  <a:cubicBezTo>
                    <a:pt x="885" y="71"/>
                    <a:pt x="854" y="0"/>
                    <a:pt x="923" y="41"/>
                  </a:cubicBezTo>
                  <a:cubicBezTo>
                    <a:pt x="992" y="82"/>
                    <a:pt x="922" y="104"/>
                    <a:pt x="860" y="213"/>
                  </a:cubicBezTo>
                  <a:cubicBezTo>
                    <a:pt x="798" y="322"/>
                    <a:pt x="647" y="534"/>
                    <a:pt x="551" y="693"/>
                  </a:cubicBezTo>
                  <a:cubicBezTo>
                    <a:pt x="455" y="852"/>
                    <a:pt x="357" y="1088"/>
                    <a:pt x="284" y="1169"/>
                  </a:cubicBezTo>
                  <a:cubicBezTo>
                    <a:pt x="212" y="1249"/>
                    <a:pt x="153" y="1202"/>
                    <a:pt x="116" y="1176"/>
                  </a:cubicBezTo>
                  <a:cubicBezTo>
                    <a:pt x="80" y="1150"/>
                    <a:pt x="0" y="1104"/>
                    <a:pt x="65" y="1015"/>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5" name="Oval 51"/>
            <p:cNvSpPr>
              <a:spLocks noChangeArrowheads="1"/>
            </p:cNvSpPr>
            <p:nvPr/>
          </p:nvSpPr>
          <p:spPr bwMode="auto">
            <a:xfrm>
              <a:off x="1749" y="2362"/>
              <a:ext cx="209" cy="208"/>
            </a:xfrm>
            <a:prstGeom prst="ellipse">
              <a:avLst/>
            </a:prstGeom>
            <a:gradFill rotWithShape="1">
              <a:gsLst>
                <a:gs pos="0">
                  <a:schemeClr val="bg2"/>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86" name="Freeform 52"/>
            <p:cNvSpPr>
              <a:spLocks/>
            </p:cNvSpPr>
            <p:nvPr/>
          </p:nvSpPr>
          <p:spPr bwMode="auto">
            <a:xfrm flipH="1">
              <a:off x="1004" y="1986"/>
              <a:ext cx="315" cy="208"/>
            </a:xfrm>
            <a:custGeom>
              <a:avLst/>
              <a:gdLst>
                <a:gd name="T0" fmla="*/ 40 w 1270"/>
                <a:gd name="T1" fmla="*/ 15 h 911"/>
                <a:gd name="T2" fmla="*/ 155 w 1270"/>
                <a:gd name="T3" fmla="*/ 93 h 911"/>
                <a:gd name="T4" fmla="*/ 290 w 1270"/>
                <a:gd name="T5" fmla="*/ 167 h 911"/>
                <a:gd name="T6" fmla="*/ 303 w 1270"/>
                <a:gd name="T7" fmla="*/ 194 h 911"/>
                <a:gd name="T8" fmla="*/ 271 w 1270"/>
                <a:gd name="T9" fmla="*/ 193 h 911"/>
                <a:gd name="T10" fmla="*/ 148 w 1270"/>
                <a:gd name="T11" fmla="*/ 101 h 911"/>
                <a:gd name="T12" fmla="*/ 23 w 1270"/>
                <a:gd name="T13" fmla="*/ 26 h 911"/>
                <a:gd name="T14" fmla="*/ 11 w 1270"/>
                <a:gd name="T15" fmla="*/ 5 h 911"/>
                <a:gd name="T16" fmla="*/ 40 w 1270"/>
                <a:gd name="T17" fmla="*/ 15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911">
                  <a:moveTo>
                    <a:pt x="161" y="66"/>
                  </a:moveTo>
                  <a:cubicBezTo>
                    <a:pt x="256" y="131"/>
                    <a:pt x="456" y="296"/>
                    <a:pt x="624" y="407"/>
                  </a:cubicBezTo>
                  <a:cubicBezTo>
                    <a:pt x="792" y="518"/>
                    <a:pt x="1071" y="658"/>
                    <a:pt x="1170" y="732"/>
                  </a:cubicBezTo>
                  <a:cubicBezTo>
                    <a:pt x="1270" y="806"/>
                    <a:pt x="1235" y="832"/>
                    <a:pt x="1222" y="851"/>
                  </a:cubicBezTo>
                  <a:cubicBezTo>
                    <a:pt x="1209" y="870"/>
                    <a:pt x="1197" y="911"/>
                    <a:pt x="1093" y="844"/>
                  </a:cubicBezTo>
                  <a:cubicBezTo>
                    <a:pt x="989" y="776"/>
                    <a:pt x="765" y="566"/>
                    <a:pt x="598" y="444"/>
                  </a:cubicBezTo>
                  <a:cubicBezTo>
                    <a:pt x="431" y="322"/>
                    <a:pt x="184" y="182"/>
                    <a:pt x="92" y="112"/>
                  </a:cubicBezTo>
                  <a:cubicBezTo>
                    <a:pt x="0" y="42"/>
                    <a:pt x="33" y="30"/>
                    <a:pt x="44" y="22"/>
                  </a:cubicBezTo>
                  <a:cubicBezTo>
                    <a:pt x="55" y="14"/>
                    <a:pt x="67" y="0"/>
                    <a:pt x="161" y="66"/>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7" name="Oval 53"/>
            <p:cNvSpPr>
              <a:spLocks noChangeArrowheads="1"/>
            </p:cNvSpPr>
            <p:nvPr/>
          </p:nvSpPr>
          <p:spPr bwMode="auto">
            <a:xfrm flipH="1">
              <a:off x="930" y="2120"/>
              <a:ext cx="150" cy="140"/>
            </a:xfrm>
            <a:prstGeom prst="ellipse">
              <a:avLst/>
            </a:prstGeom>
            <a:gradFill rotWithShape="1">
              <a:gsLst>
                <a:gs pos="0">
                  <a:schemeClr val="bg2"/>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88" name="Freeform 54"/>
            <p:cNvSpPr>
              <a:spLocks/>
            </p:cNvSpPr>
            <p:nvPr/>
          </p:nvSpPr>
          <p:spPr bwMode="auto">
            <a:xfrm>
              <a:off x="1000" y="2199"/>
              <a:ext cx="243" cy="279"/>
            </a:xfrm>
            <a:custGeom>
              <a:avLst/>
              <a:gdLst>
                <a:gd name="T0" fmla="*/ 227 w 1089"/>
                <a:gd name="T1" fmla="*/ 226 h 1276"/>
                <a:gd name="T2" fmla="*/ 127 w 1089"/>
                <a:gd name="T3" fmla="*/ 139 h 1276"/>
                <a:gd name="T4" fmla="*/ 37 w 1089"/>
                <a:gd name="T5" fmla="*/ 24 h 1276"/>
                <a:gd name="T6" fmla="*/ 11 w 1089"/>
                <a:gd name="T7" fmla="*/ 9 h 1276"/>
                <a:gd name="T8" fmla="*/ 19 w 1089"/>
                <a:gd name="T9" fmla="*/ 38 h 1276"/>
                <a:gd name="T10" fmla="*/ 107 w 1089"/>
                <a:gd name="T11" fmla="*/ 155 h 1276"/>
                <a:gd name="T12" fmla="*/ 172 w 1089"/>
                <a:gd name="T13" fmla="*/ 261 h 1276"/>
                <a:gd name="T14" fmla="*/ 214 w 1089"/>
                <a:gd name="T15" fmla="*/ 263 h 1276"/>
                <a:gd name="T16" fmla="*/ 227 w 1089"/>
                <a:gd name="T17" fmla="*/ 226 h 1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9" h="1276">
                  <a:moveTo>
                    <a:pt x="1016" y="1033"/>
                  </a:moveTo>
                  <a:cubicBezTo>
                    <a:pt x="945" y="940"/>
                    <a:pt x="710" y="791"/>
                    <a:pt x="570" y="634"/>
                  </a:cubicBezTo>
                  <a:cubicBezTo>
                    <a:pt x="429" y="480"/>
                    <a:pt x="254" y="209"/>
                    <a:pt x="167" y="110"/>
                  </a:cubicBezTo>
                  <a:cubicBezTo>
                    <a:pt x="80" y="11"/>
                    <a:pt x="98" y="0"/>
                    <a:pt x="49" y="40"/>
                  </a:cubicBezTo>
                  <a:cubicBezTo>
                    <a:pt x="0" y="80"/>
                    <a:pt x="15" y="62"/>
                    <a:pt x="86" y="173"/>
                  </a:cubicBezTo>
                  <a:cubicBezTo>
                    <a:pt x="157" y="284"/>
                    <a:pt x="364" y="539"/>
                    <a:pt x="478" y="709"/>
                  </a:cubicBezTo>
                  <a:cubicBezTo>
                    <a:pt x="592" y="879"/>
                    <a:pt x="691" y="1112"/>
                    <a:pt x="771" y="1194"/>
                  </a:cubicBezTo>
                  <a:cubicBezTo>
                    <a:pt x="851" y="1276"/>
                    <a:pt x="918" y="1229"/>
                    <a:pt x="959" y="1202"/>
                  </a:cubicBezTo>
                  <a:cubicBezTo>
                    <a:pt x="999" y="1175"/>
                    <a:pt x="1089" y="1126"/>
                    <a:pt x="1016" y="1033"/>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9" name="Oval 55"/>
            <p:cNvSpPr>
              <a:spLocks noChangeArrowheads="1"/>
            </p:cNvSpPr>
            <p:nvPr/>
          </p:nvSpPr>
          <p:spPr bwMode="auto">
            <a:xfrm>
              <a:off x="1159" y="2360"/>
              <a:ext cx="209" cy="209"/>
            </a:xfrm>
            <a:prstGeom prst="ellipse">
              <a:avLst/>
            </a:prstGeom>
            <a:gradFill rotWithShape="1">
              <a:gsLst>
                <a:gs pos="0">
                  <a:schemeClr val="bg2"/>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90" name="Freeform 56"/>
            <p:cNvSpPr>
              <a:spLocks/>
            </p:cNvSpPr>
            <p:nvPr/>
          </p:nvSpPr>
          <p:spPr bwMode="auto">
            <a:xfrm>
              <a:off x="1315" y="2437"/>
              <a:ext cx="483" cy="65"/>
            </a:xfrm>
            <a:custGeom>
              <a:avLst/>
              <a:gdLst>
                <a:gd name="T0" fmla="*/ 37 w 2025"/>
                <a:gd name="T1" fmla="*/ 4 h 249"/>
                <a:gd name="T2" fmla="*/ 230 w 2025"/>
                <a:gd name="T3" fmla="*/ 23 h 249"/>
                <a:gd name="T4" fmla="*/ 442 w 2025"/>
                <a:gd name="T5" fmla="*/ 4 h 249"/>
                <a:gd name="T6" fmla="*/ 473 w 2025"/>
                <a:gd name="T7" fmla="*/ 7 h 249"/>
                <a:gd name="T8" fmla="*/ 479 w 2025"/>
                <a:gd name="T9" fmla="*/ 32 h 249"/>
                <a:gd name="T10" fmla="*/ 472 w 2025"/>
                <a:gd name="T11" fmla="*/ 60 h 249"/>
                <a:gd name="T12" fmla="*/ 442 w 2025"/>
                <a:gd name="T13" fmla="*/ 62 h 249"/>
                <a:gd name="T14" fmla="*/ 230 w 2025"/>
                <a:gd name="T15" fmla="*/ 43 h 249"/>
                <a:gd name="T16" fmla="*/ 37 w 2025"/>
                <a:gd name="T17" fmla="*/ 62 h 249"/>
                <a:gd name="T18" fmla="*/ 9 w 2025"/>
                <a:gd name="T19" fmla="*/ 64 h 249"/>
                <a:gd name="T20" fmla="*/ 3 w 2025"/>
                <a:gd name="T21" fmla="*/ 55 h 249"/>
                <a:gd name="T22" fmla="*/ 1 w 2025"/>
                <a:gd name="T23" fmla="*/ 29 h 249"/>
                <a:gd name="T24" fmla="*/ 8 w 2025"/>
                <a:gd name="T25" fmla="*/ 4 h 249"/>
                <a:gd name="T26" fmla="*/ 37 w 2025"/>
                <a:gd name="T27" fmla="*/ 4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25" h="249">
                  <a:moveTo>
                    <a:pt x="156" y="15"/>
                  </a:moveTo>
                  <a:cubicBezTo>
                    <a:pt x="317" y="15"/>
                    <a:pt x="681" y="89"/>
                    <a:pt x="964" y="89"/>
                  </a:cubicBezTo>
                  <a:cubicBezTo>
                    <a:pt x="1248" y="89"/>
                    <a:pt x="1685" y="26"/>
                    <a:pt x="1855" y="15"/>
                  </a:cubicBezTo>
                  <a:cubicBezTo>
                    <a:pt x="2025" y="4"/>
                    <a:pt x="1958" y="7"/>
                    <a:pt x="1983" y="25"/>
                  </a:cubicBezTo>
                  <a:cubicBezTo>
                    <a:pt x="2008" y="43"/>
                    <a:pt x="2008" y="87"/>
                    <a:pt x="2007" y="121"/>
                  </a:cubicBezTo>
                  <a:cubicBezTo>
                    <a:pt x="2006" y="155"/>
                    <a:pt x="2002" y="210"/>
                    <a:pt x="1977" y="229"/>
                  </a:cubicBezTo>
                  <a:cubicBezTo>
                    <a:pt x="1952" y="248"/>
                    <a:pt x="2024" y="247"/>
                    <a:pt x="1855" y="236"/>
                  </a:cubicBezTo>
                  <a:cubicBezTo>
                    <a:pt x="1686" y="225"/>
                    <a:pt x="1248" y="163"/>
                    <a:pt x="964" y="163"/>
                  </a:cubicBezTo>
                  <a:cubicBezTo>
                    <a:pt x="681" y="163"/>
                    <a:pt x="310" y="223"/>
                    <a:pt x="156" y="236"/>
                  </a:cubicBezTo>
                  <a:cubicBezTo>
                    <a:pt x="2" y="249"/>
                    <a:pt x="62" y="248"/>
                    <a:pt x="38" y="244"/>
                  </a:cubicBezTo>
                  <a:cubicBezTo>
                    <a:pt x="14" y="240"/>
                    <a:pt x="18" y="232"/>
                    <a:pt x="12" y="210"/>
                  </a:cubicBezTo>
                  <a:cubicBezTo>
                    <a:pt x="6" y="188"/>
                    <a:pt x="0" y="144"/>
                    <a:pt x="3" y="112"/>
                  </a:cubicBezTo>
                  <a:cubicBezTo>
                    <a:pt x="6" y="80"/>
                    <a:pt x="7" y="32"/>
                    <a:pt x="33" y="16"/>
                  </a:cubicBezTo>
                  <a:cubicBezTo>
                    <a:pt x="59" y="0"/>
                    <a:pt x="131" y="15"/>
                    <a:pt x="156" y="15"/>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1" name="Freeform 57"/>
            <p:cNvSpPr>
              <a:spLocks/>
            </p:cNvSpPr>
            <p:nvPr/>
          </p:nvSpPr>
          <p:spPr bwMode="auto">
            <a:xfrm rot="-6253557">
              <a:off x="1125" y="1783"/>
              <a:ext cx="321" cy="23"/>
            </a:xfrm>
            <a:custGeom>
              <a:avLst/>
              <a:gdLst>
                <a:gd name="T0" fmla="*/ 28 w 1457"/>
                <a:gd name="T1" fmla="*/ 5 h 78"/>
                <a:gd name="T2" fmla="*/ 154 w 1457"/>
                <a:gd name="T3" fmla="*/ 11 h 78"/>
                <a:gd name="T4" fmla="*/ 291 w 1457"/>
                <a:gd name="T5" fmla="*/ 6 h 78"/>
                <a:gd name="T6" fmla="*/ 317 w 1457"/>
                <a:gd name="T7" fmla="*/ 13 h 78"/>
                <a:gd name="T8" fmla="*/ 294 w 1457"/>
                <a:gd name="T9" fmla="*/ 22 h 78"/>
                <a:gd name="T10" fmla="*/ 154 w 1457"/>
                <a:gd name="T11" fmla="*/ 16 h 78"/>
                <a:gd name="T12" fmla="*/ 28 w 1457"/>
                <a:gd name="T13" fmla="*/ 19 h 78"/>
                <a:gd name="T14" fmla="*/ 0 w 1457"/>
                <a:gd name="T15" fmla="*/ 12 h 78"/>
                <a:gd name="T16" fmla="*/ 28 w 1457"/>
                <a:gd name="T17" fmla="*/ 5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7" h="78">
                  <a:moveTo>
                    <a:pt x="129" y="17"/>
                  </a:moveTo>
                  <a:cubicBezTo>
                    <a:pt x="244" y="17"/>
                    <a:pt x="499" y="35"/>
                    <a:pt x="698" y="36"/>
                  </a:cubicBezTo>
                  <a:cubicBezTo>
                    <a:pt x="897" y="37"/>
                    <a:pt x="1197" y="21"/>
                    <a:pt x="1321" y="22"/>
                  </a:cubicBezTo>
                  <a:cubicBezTo>
                    <a:pt x="1445" y="23"/>
                    <a:pt x="1439" y="13"/>
                    <a:pt x="1441" y="44"/>
                  </a:cubicBezTo>
                  <a:cubicBezTo>
                    <a:pt x="1443" y="75"/>
                    <a:pt x="1457" y="71"/>
                    <a:pt x="1333" y="74"/>
                  </a:cubicBezTo>
                  <a:cubicBezTo>
                    <a:pt x="1209" y="76"/>
                    <a:pt x="899" y="56"/>
                    <a:pt x="698" y="54"/>
                  </a:cubicBezTo>
                  <a:cubicBezTo>
                    <a:pt x="497" y="52"/>
                    <a:pt x="245" y="65"/>
                    <a:pt x="129" y="63"/>
                  </a:cubicBezTo>
                  <a:cubicBezTo>
                    <a:pt x="13" y="61"/>
                    <a:pt x="0" y="78"/>
                    <a:pt x="1" y="39"/>
                  </a:cubicBezTo>
                  <a:cubicBezTo>
                    <a:pt x="2" y="0"/>
                    <a:pt x="14" y="17"/>
                    <a:pt x="129" y="17"/>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6" name="AutoShape 58"/>
            <p:cNvSpPr>
              <a:spLocks noChangeArrowheads="1"/>
            </p:cNvSpPr>
            <p:nvPr/>
          </p:nvSpPr>
          <p:spPr bwMode="auto">
            <a:xfrm>
              <a:off x="956" y="1500"/>
              <a:ext cx="590" cy="182"/>
            </a:xfrm>
            <a:prstGeom prst="roundRect">
              <a:avLst>
                <a:gd name="adj" fmla="val 16667"/>
              </a:avLst>
            </a:prstGeom>
            <a:gradFill rotWithShape="1">
              <a:gsLst>
                <a:gs pos="0">
                  <a:srgbClr val="33CC33">
                    <a:gamma/>
                    <a:shade val="46275"/>
                    <a:invGamma/>
                  </a:srgbClr>
                </a:gs>
                <a:gs pos="50000">
                  <a:srgbClr val="33CC33"/>
                </a:gs>
                <a:gs pos="100000">
                  <a:srgbClr val="33CC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effectLst>
                    <a:outerShdw blurRad="38100" dist="38100" dir="2700000" algn="tl">
                      <a:srgbClr val="000000"/>
                    </a:outerShdw>
                  </a:effectLst>
                  <a:latin typeface="Arial" charset="0"/>
                </a:rPr>
                <a:t>CH</a:t>
              </a:r>
              <a:r>
                <a:rPr lang="en-GB" sz="1400" baseline="-25000">
                  <a:solidFill>
                    <a:schemeClr val="bg1"/>
                  </a:solidFill>
                  <a:effectLst>
                    <a:outerShdw blurRad="38100" dist="38100" dir="2700000" algn="tl">
                      <a:srgbClr val="000000"/>
                    </a:outerShdw>
                  </a:effectLst>
                  <a:latin typeface="Arial" charset="0"/>
                </a:rPr>
                <a:t>2</a:t>
              </a:r>
              <a:r>
                <a:rPr lang="en-GB" sz="1400">
                  <a:solidFill>
                    <a:schemeClr val="bg1"/>
                  </a:solidFill>
                  <a:effectLst>
                    <a:outerShdw blurRad="38100" dist="38100" dir="2700000" algn="tl">
                      <a:srgbClr val="000000"/>
                    </a:outerShdw>
                  </a:effectLst>
                  <a:latin typeface="Arial" charset="0"/>
                </a:rPr>
                <a:t>OH</a:t>
              </a:r>
            </a:p>
          </p:txBody>
        </p:sp>
        <p:sp>
          <p:nvSpPr>
            <p:cNvPr id="7293" name="Oval 59"/>
            <p:cNvSpPr>
              <a:spLocks noChangeArrowheads="1"/>
            </p:cNvSpPr>
            <p:nvPr/>
          </p:nvSpPr>
          <p:spPr bwMode="auto">
            <a:xfrm>
              <a:off x="2188" y="2414"/>
              <a:ext cx="136" cy="135"/>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94" name="Oval 60"/>
            <p:cNvSpPr>
              <a:spLocks noChangeArrowheads="1"/>
            </p:cNvSpPr>
            <p:nvPr/>
          </p:nvSpPr>
          <p:spPr bwMode="auto">
            <a:xfrm>
              <a:off x="2196" y="1872"/>
              <a:ext cx="90" cy="9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95" name="Freeform 61"/>
            <p:cNvSpPr>
              <a:spLocks/>
            </p:cNvSpPr>
            <p:nvPr/>
          </p:nvSpPr>
          <p:spPr bwMode="auto">
            <a:xfrm rot="4948863">
              <a:off x="2055" y="1950"/>
              <a:ext cx="212" cy="179"/>
            </a:xfrm>
            <a:custGeom>
              <a:avLst/>
              <a:gdLst>
                <a:gd name="T0" fmla="*/ 27 w 1270"/>
                <a:gd name="T1" fmla="*/ 13 h 911"/>
                <a:gd name="T2" fmla="*/ 104 w 1270"/>
                <a:gd name="T3" fmla="*/ 80 h 911"/>
                <a:gd name="T4" fmla="*/ 195 w 1270"/>
                <a:gd name="T5" fmla="*/ 144 h 911"/>
                <a:gd name="T6" fmla="*/ 204 w 1270"/>
                <a:gd name="T7" fmla="*/ 167 h 911"/>
                <a:gd name="T8" fmla="*/ 182 w 1270"/>
                <a:gd name="T9" fmla="*/ 166 h 911"/>
                <a:gd name="T10" fmla="*/ 100 w 1270"/>
                <a:gd name="T11" fmla="*/ 87 h 911"/>
                <a:gd name="T12" fmla="*/ 15 w 1270"/>
                <a:gd name="T13" fmla="*/ 22 h 911"/>
                <a:gd name="T14" fmla="*/ 7 w 1270"/>
                <a:gd name="T15" fmla="*/ 4 h 911"/>
                <a:gd name="T16" fmla="*/ 27 w 1270"/>
                <a:gd name="T17" fmla="*/ 13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911">
                  <a:moveTo>
                    <a:pt x="161" y="66"/>
                  </a:moveTo>
                  <a:cubicBezTo>
                    <a:pt x="256" y="131"/>
                    <a:pt x="456" y="296"/>
                    <a:pt x="624" y="407"/>
                  </a:cubicBezTo>
                  <a:cubicBezTo>
                    <a:pt x="792" y="518"/>
                    <a:pt x="1071" y="658"/>
                    <a:pt x="1170" y="732"/>
                  </a:cubicBezTo>
                  <a:cubicBezTo>
                    <a:pt x="1270" y="806"/>
                    <a:pt x="1235" y="832"/>
                    <a:pt x="1222" y="851"/>
                  </a:cubicBezTo>
                  <a:cubicBezTo>
                    <a:pt x="1209" y="870"/>
                    <a:pt x="1197" y="911"/>
                    <a:pt x="1093" y="844"/>
                  </a:cubicBezTo>
                  <a:cubicBezTo>
                    <a:pt x="989" y="776"/>
                    <a:pt x="765" y="566"/>
                    <a:pt x="598" y="444"/>
                  </a:cubicBezTo>
                  <a:cubicBezTo>
                    <a:pt x="431" y="322"/>
                    <a:pt x="184" y="182"/>
                    <a:pt x="92" y="112"/>
                  </a:cubicBezTo>
                  <a:cubicBezTo>
                    <a:pt x="0" y="42"/>
                    <a:pt x="33" y="30"/>
                    <a:pt x="44" y="22"/>
                  </a:cubicBezTo>
                  <a:cubicBezTo>
                    <a:pt x="55" y="14"/>
                    <a:pt x="67" y="0"/>
                    <a:pt x="161" y="66"/>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6" name="Freeform 62"/>
            <p:cNvSpPr>
              <a:spLocks/>
            </p:cNvSpPr>
            <p:nvPr/>
          </p:nvSpPr>
          <p:spPr bwMode="auto">
            <a:xfrm rot="934099">
              <a:off x="2063" y="2257"/>
              <a:ext cx="212" cy="179"/>
            </a:xfrm>
            <a:custGeom>
              <a:avLst/>
              <a:gdLst>
                <a:gd name="T0" fmla="*/ 27 w 1270"/>
                <a:gd name="T1" fmla="*/ 13 h 911"/>
                <a:gd name="T2" fmla="*/ 104 w 1270"/>
                <a:gd name="T3" fmla="*/ 80 h 911"/>
                <a:gd name="T4" fmla="*/ 195 w 1270"/>
                <a:gd name="T5" fmla="*/ 144 h 911"/>
                <a:gd name="T6" fmla="*/ 204 w 1270"/>
                <a:gd name="T7" fmla="*/ 167 h 911"/>
                <a:gd name="T8" fmla="*/ 182 w 1270"/>
                <a:gd name="T9" fmla="*/ 166 h 911"/>
                <a:gd name="T10" fmla="*/ 100 w 1270"/>
                <a:gd name="T11" fmla="*/ 87 h 911"/>
                <a:gd name="T12" fmla="*/ 15 w 1270"/>
                <a:gd name="T13" fmla="*/ 22 h 911"/>
                <a:gd name="T14" fmla="*/ 7 w 1270"/>
                <a:gd name="T15" fmla="*/ 4 h 911"/>
                <a:gd name="T16" fmla="*/ 27 w 1270"/>
                <a:gd name="T17" fmla="*/ 13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911">
                  <a:moveTo>
                    <a:pt x="161" y="66"/>
                  </a:moveTo>
                  <a:cubicBezTo>
                    <a:pt x="256" y="131"/>
                    <a:pt x="456" y="296"/>
                    <a:pt x="624" y="407"/>
                  </a:cubicBezTo>
                  <a:cubicBezTo>
                    <a:pt x="792" y="518"/>
                    <a:pt x="1071" y="658"/>
                    <a:pt x="1170" y="732"/>
                  </a:cubicBezTo>
                  <a:cubicBezTo>
                    <a:pt x="1270" y="806"/>
                    <a:pt x="1235" y="832"/>
                    <a:pt x="1222" y="851"/>
                  </a:cubicBezTo>
                  <a:cubicBezTo>
                    <a:pt x="1209" y="870"/>
                    <a:pt x="1197" y="911"/>
                    <a:pt x="1093" y="844"/>
                  </a:cubicBezTo>
                  <a:cubicBezTo>
                    <a:pt x="989" y="776"/>
                    <a:pt x="765" y="566"/>
                    <a:pt x="598" y="444"/>
                  </a:cubicBezTo>
                  <a:cubicBezTo>
                    <a:pt x="431" y="322"/>
                    <a:pt x="184" y="182"/>
                    <a:pt x="92" y="112"/>
                  </a:cubicBezTo>
                  <a:cubicBezTo>
                    <a:pt x="0" y="42"/>
                    <a:pt x="33" y="30"/>
                    <a:pt x="44" y="22"/>
                  </a:cubicBezTo>
                  <a:cubicBezTo>
                    <a:pt x="55" y="14"/>
                    <a:pt x="67" y="0"/>
                    <a:pt x="161" y="66"/>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7" name="Freeform 63"/>
            <p:cNvSpPr>
              <a:spLocks/>
            </p:cNvSpPr>
            <p:nvPr/>
          </p:nvSpPr>
          <p:spPr bwMode="auto">
            <a:xfrm rot="-9906765">
              <a:off x="1904" y="2182"/>
              <a:ext cx="390" cy="333"/>
            </a:xfrm>
            <a:custGeom>
              <a:avLst/>
              <a:gdLst>
                <a:gd name="T0" fmla="*/ 26 w 992"/>
                <a:gd name="T1" fmla="*/ 271 h 1249"/>
                <a:gd name="T2" fmla="*/ 180 w 992"/>
                <a:gd name="T3" fmla="*/ 165 h 1249"/>
                <a:gd name="T4" fmla="*/ 318 w 992"/>
                <a:gd name="T5" fmla="*/ 45 h 1249"/>
                <a:gd name="T6" fmla="*/ 363 w 992"/>
                <a:gd name="T7" fmla="*/ 11 h 1249"/>
                <a:gd name="T8" fmla="*/ 338 w 992"/>
                <a:gd name="T9" fmla="*/ 57 h 1249"/>
                <a:gd name="T10" fmla="*/ 217 w 992"/>
                <a:gd name="T11" fmla="*/ 185 h 1249"/>
                <a:gd name="T12" fmla="*/ 112 w 992"/>
                <a:gd name="T13" fmla="*/ 312 h 1249"/>
                <a:gd name="T14" fmla="*/ 46 w 992"/>
                <a:gd name="T15" fmla="*/ 314 h 1249"/>
                <a:gd name="T16" fmla="*/ 26 w 992"/>
                <a:gd name="T17" fmla="*/ 271 h 1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2" h="1249">
                  <a:moveTo>
                    <a:pt x="65" y="1015"/>
                  </a:moveTo>
                  <a:cubicBezTo>
                    <a:pt x="129" y="926"/>
                    <a:pt x="333" y="767"/>
                    <a:pt x="458" y="617"/>
                  </a:cubicBezTo>
                  <a:cubicBezTo>
                    <a:pt x="582" y="476"/>
                    <a:pt x="731" y="263"/>
                    <a:pt x="808" y="167"/>
                  </a:cubicBezTo>
                  <a:cubicBezTo>
                    <a:pt x="885" y="71"/>
                    <a:pt x="854" y="0"/>
                    <a:pt x="923" y="41"/>
                  </a:cubicBezTo>
                  <a:cubicBezTo>
                    <a:pt x="992" y="82"/>
                    <a:pt x="922" y="104"/>
                    <a:pt x="860" y="213"/>
                  </a:cubicBezTo>
                  <a:cubicBezTo>
                    <a:pt x="798" y="322"/>
                    <a:pt x="647" y="534"/>
                    <a:pt x="551" y="693"/>
                  </a:cubicBezTo>
                  <a:cubicBezTo>
                    <a:pt x="455" y="852"/>
                    <a:pt x="357" y="1088"/>
                    <a:pt x="284" y="1169"/>
                  </a:cubicBezTo>
                  <a:cubicBezTo>
                    <a:pt x="212" y="1249"/>
                    <a:pt x="153" y="1202"/>
                    <a:pt x="116" y="1176"/>
                  </a:cubicBezTo>
                  <a:cubicBezTo>
                    <a:pt x="80" y="1150"/>
                    <a:pt x="0" y="1104"/>
                    <a:pt x="65" y="1015"/>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8" name="Oval 64"/>
            <p:cNvSpPr>
              <a:spLocks noChangeArrowheads="1"/>
            </p:cNvSpPr>
            <p:nvPr/>
          </p:nvSpPr>
          <p:spPr bwMode="auto">
            <a:xfrm>
              <a:off x="2212" y="2175"/>
              <a:ext cx="136" cy="136"/>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99" name="Freeform 65"/>
            <p:cNvSpPr>
              <a:spLocks/>
            </p:cNvSpPr>
            <p:nvPr/>
          </p:nvSpPr>
          <p:spPr bwMode="auto">
            <a:xfrm rot="-4692968">
              <a:off x="1809" y="2551"/>
              <a:ext cx="390" cy="333"/>
            </a:xfrm>
            <a:custGeom>
              <a:avLst/>
              <a:gdLst>
                <a:gd name="T0" fmla="*/ 26 w 992"/>
                <a:gd name="T1" fmla="*/ 271 h 1249"/>
                <a:gd name="T2" fmla="*/ 180 w 992"/>
                <a:gd name="T3" fmla="*/ 165 h 1249"/>
                <a:gd name="T4" fmla="*/ 318 w 992"/>
                <a:gd name="T5" fmla="*/ 45 h 1249"/>
                <a:gd name="T6" fmla="*/ 363 w 992"/>
                <a:gd name="T7" fmla="*/ 11 h 1249"/>
                <a:gd name="T8" fmla="*/ 338 w 992"/>
                <a:gd name="T9" fmla="*/ 57 h 1249"/>
                <a:gd name="T10" fmla="*/ 217 w 992"/>
                <a:gd name="T11" fmla="*/ 185 h 1249"/>
                <a:gd name="T12" fmla="*/ 112 w 992"/>
                <a:gd name="T13" fmla="*/ 312 h 1249"/>
                <a:gd name="T14" fmla="*/ 46 w 992"/>
                <a:gd name="T15" fmla="*/ 314 h 1249"/>
                <a:gd name="T16" fmla="*/ 26 w 992"/>
                <a:gd name="T17" fmla="*/ 271 h 1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2" h="1249">
                  <a:moveTo>
                    <a:pt x="65" y="1015"/>
                  </a:moveTo>
                  <a:cubicBezTo>
                    <a:pt x="129" y="926"/>
                    <a:pt x="333" y="767"/>
                    <a:pt x="458" y="617"/>
                  </a:cubicBezTo>
                  <a:cubicBezTo>
                    <a:pt x="582" y="476"/>
                    <a:pt x="731" y="263"/>
                    <a:pt x="808" y="167"/>
                  </a:cubicBezTo>
                  <a:cubicBezTo>
                    <a:pt x="885" y="71"/>
                    <a:pt x="854" y="0"/>
                    <a:pt x="923" y="41"/>
                  </a:cubicBezTo>
                  <a:cubicBezTo>
                    <a:pt x="992" y="82"/>
                    <a:pt x="922" y="104"/>
                    <a:pt x="860" y="213"/>
                  </a:cubicBezTo>
                  <a:cubicBezTo>
                    <a:pt x="798" y="322"/>
                    <a:pt x="647" y="534"/>
                    <a:pt x="551" y="693"/>
                  </a:cubicBezTo>
                  <a:cubicBezTo>
                    <a:pt x="455" y="852"/>
                    <a:pt x="357" y="1088"/>
                    <a:pt x="284" y="1169"/>
                  </a:cubicBezTo>
                  <a:cubicBezTo>
                    <a:pt x="212" y="1249"/>
                    <a:pt x="153" y="1202"/>
                    <a:pt x="116" y="1176"/>
                  </a:cubicBezTo>
                  <a:cubicBezTo>
                    <a:pt x="80" y="1150"/>
                    <a:pt x="0" y="1104"/>
                    <a:pt x="65" y="1015"/>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0" name="Oval 66"/>
            <p:cNvSpPr>
              <a:spLocks noChangeArrowheads="1"/>
            </p:cNvSpPr>
            <p:nvPr/>
          </p:nvSpPr>
          <p:spPr bwMode="auto">
            <a:xfrm>
              <a:off x="2018" y="2795"/>
              <a:ext cx="181" cy="179"/>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301" name="Group 67"/>
            <p:cNvGrpSpPr>
              <a:grpSpLocks/>
            </p:cNvGrpSpPr>
            <p:nvPr/>
          </p:nvGrpSpPr>
          <p:grpSpPr bwMode="auto">
            <a:xfrm flipH="1">
              <a:off x="715" y="1872"/>
              <a:ext cx="284" cy="678"/>
              <a:chOff x="3073" y="2797"/>
              <a:chExt cx="261" cy="677"/>
            </a:xfrm>
          </p:grpSpPr>
          <p:sp>
            <p:nvSpPr>
              <p:cNvPr id="7307" name="Oval 68"/>
              <p:cNvSpPr>
                <a:spLocks noChangeArrowheads="1"/>
              </p:cNvSpPr>
              <p:nvPr/>
            </p:nvSpPr>
            <p:spPr bwMode="auto">
              <a:xfrm>
                <a:off x="3198" y="3339"/>
                <a:ext cx="136" cy="135"/>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08" name="Oval 69"/>
              <p:cNvSpPr>
                <a:spLocks noChangeArrowheads="1"/>
              </p:cNvSpPr>
              <p:nvPr/>
            </p:nvSpPr>
            <p:spPr bwMode="auto">
              <a:xfrm>
                <a:off x="3206" y="2797"/>
                <a:ext cx="90" cy="9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09" name="Freeform 70"/>
              <p:cNvSpPr>
                <a:spLocks/>
              </p:cNvSpPr>
              <p:nvPr/>
            </p:nvSpPr>
            <p:spPr bwMode="auto">
              <a:xfrm rot="4948863">
                <a:off x="3065" y="2875"/>
                <a:ext cx="212" cy="179"/>
              </a:xfrm>
              <a:custGeom>
                <a:avLst/>
                <a:gdLst>
                  <a:gd name="T0" fmla="*/ 27 w 1270"/>
                  <a:gd name="T1" fmla="*/ 13 h 911"/>
                  <a:gd name="T2" fmla="*/ 104 w 1270"/>
                  <a:gd name="T3" fmla="*/ 80 h 911"/>
                  <a:gd name="T4" fmla="*/ 195 w 1270"/>
                  <a:gd name="T5" fmla="*/ 144 h 911"/>
                  <a:gd name="T6" fmla="*/ 204 w 1270"/>
                  <a:gd name="T7" fmla="*/ 167 h 911"/>
                  <a:gd name="T8" fmla="*/ 182 w 1270"/>
                  <a:gd name="T9" fmla="*/ 166 h 911"/>
                  <a:gd name="T10" fmla="*/ 100 w 1270"/>
                  <a:gd name="T11" fmla="*/ 87 h 911"/>
                  <a:gd name="T12" fmla="*/ 15 w 1270"/>
                  <a:gd name="T13" fmla="*/ 22 h 911"/>
                  <a:gd name="T14" fmla="*/ 7 w 1270"/>
                  <a:gd name="T15" fmla="*/ 4 h 911"/>
                  <a:gd name="T16" fmla="*/ 27 w 1270"/>
                  <a:gd name="T17" fmla="*/ 13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911">
                    <a:moveTo>
                      <a:pt x="161" y="66"/>
                    </a:moveTo>
                    <a:cubicBezTo>
                      <a:pt x="256" y="131"/>
                      <a:pt x="456" y="296"/>
                      <a:pt x="624" y="407"/>
                    </a:cubicBezTo>
                    <a:cubicBezTo>
                      <a:pt x="792" y="518"/>
                      <a:pt x="1071" y="658"/>
                      <a:pt x="1170" y="732"/>
                    </a:cubicBezTo>
                    <a:cubicBezTo>
                      <a:pt x="1270" y="806"/>
                      <a:pt x="1235" y="832"/>
                      <a:pt x="1222" y="851"/>
                    </a:cubicBezTo>
                    <a:cubicBezTo>
                      <a:pt x="1209" y="870"/>
                      <a:pt x="1197" y="911"/>
                      <a:pt x="1093" y="844"/>
                    </a:cubicBezTo>
                    <a:cubicBezTo>
                      <a:pt x="989" y="776"/>
                      <a:pt x="765" y="566"/>
                      <a:pt x="598" y="444"/>
                    </a:cubicBezTo>
                    <a:cubicBezTo>
                      <a:pt x="431" y="322"/>
                      <a:pt x="184" y="182"/>
                      <a:pt x="92" y="112"/>
                    </a:cubicBezTo>
                    <a:cubicBezTo>
                      <a:pt x="0" y="42"/>
                      <a:pt x="33" y="30"/>
                      <a:pt x="44" y="22"/>
                    </a:cubicBezTo>
                    <a:cubicBezTo>
                      <a:pt x="55" y="14"/>
                      <a:pt x="67" y="0"/>
                      <a:pt x="161" y="66"/>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0" name="Freeform 71"/>
              <p:cNvSpPr>
                <a:spLocks/>
              </p:cNvSpPr>
              <p:nvPr/>
            </p:nvSpPr>
            <p:spPr bwMode="auto">
              <a:xfrm rot="934099">
                <a:off x="3073" y="3182"/>
                <a:ext cx="212" cy="179"/>
              </a:xfrm>
              <a:custGeom>
                <a:avLst/>
                <a:gdLst>
                  <a:gd name="T0" fmla="*/ 27 w 1270"/>
                  <a:gd name="T1" fmla="*/ 13 h 911"/>
                  <a:gd name="T2" fmla="*/ 104 w 1270"/>
                  <a:gd name="T3" fmla="*/ 80 h 911"/>
                  <a:gd name="T4" fmla="*/ 195 w 1270"/>
                  <a:gd name="T5" fmla="*/ 144 h 911"/>
                  <a:gd name="T6" fmla="*/ 204 w 1270"/>
                  <a:gd name="T7" fmla="*/ 167 h 911"/>
                  <a:gd name="T8" fmla="*/ 182 w 1270"/>
                  <a:gd name="T9" fmla="*/ 166 h 911"/>
                  <a:gd name="T10" fmla="*/ 100 w 1270"/>
                  <a:gd name="T11" fmla="*/ 87 h 911"/>
                  <a:gd name="T12" fmla="*/ 15 w 1270"/>
                  <a:gd name="T13" fmla="*/ 22 h 911"/>
                  <a:gd name="T14" fmla="*/ 7 w 1270"/>
                  <a:gd name="T15" fmla="*/ 4 h 911"/>
                  <a:gd name="T16" fmla="*/ 27 w 1270"/>
                  <a:gd name="T17" fmla="*/ 13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911">
                    <a:moveTo>
                      <a:pt x="161" y="66"/>
                    </a:moveTo>
                    <a:cubicBezTo>
                      <a:pt x="256" y="131"/>
                      <a:pt x="456" y="296"/>
                      <a:pt x="624" y="407"/>
                    </a:cubicBezTo>
                    <a:cubicBezTo>
                      <a:pt x="792" y="518"/>
                      <a:pt x="1071" y="658"/>
                      <a:pt x="1170" y="732"/>
                    </a:cubicBezTo>
                    <a:cubicBezTo>
                      <a:pt x="1270" y="806"/>
                      <a:pt x="1235" y="832"/>
                      <a:pt x="1222" y="851"/>
                    </a:cubicBezTo>
                    <a:cubicBezTo>
                      <a:pt x="1209" y="870"/>
                      <a:pt x="1197" y="911"/>
                      <a:pt x="1093" y="844"/>
                    </a:cubicBezTo>
                    <a:cubicBezTo>
                      <a:pt x="989" y="776"/>
                      <a:pt x="765" y="566"/>
                      <a:pt x="598" y="444"/>
                    </a:cubicBezTo>
                    <a:cubicBezTo>
                      <a:pt x="431" y="322"/>
                      <a:pt x="184" y="182"/>
                      <a:pt x="92" y="112"/>
                    </a:cubicBezTo>
                    <a:cubicBezTo>
                      <a:pt x="0" y="42"/>
                      <a:pt x="33" y="30"/>
                      <a:pt x="44" y="22"/>
                    </a:cubicBezTo>
                    <a:cubicBezTo>
                      <a:pt x="55" y="14"/>
                      <a:pt x="67" y="0"/>
                      <a:pt x="161" y="66"/>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02" name="Group 72"/>
            <p:cNvGrpSpPr>
              <a:grpSpLocks/>
            </p:cNvGrpSpPr>
            <p:nvPr/>
          </p:nvGrpSpPr>
          <p:grpSpPr bwMode="auto">
            <a:xfrm rot="9783107">
              <a:off x="736" y="2054"/>
              <a:ext cx="511" cy="799"/>
              <a:chOff x="3697" y="2538"/>
              <a:chExt cx="511" cy="799"/>
            </a:xfrm>
          </p:grpSpPr>
          <p:sp>
            <p:nvSpPr>
              <p:cNvPr id="7303" name="Freeform 73"/>
              <p:cNvSpPr>
                <a:spLocks/>
              </p:cNvSpPr>
              <p:nvPr/>
            </p:nvSpPr>
            <p:spPr bwMode="auto">
              <a:xfrm rot="-9906765">
                <a:off x="3764" y="2545"/>
                <a:ext cx="390" cy="333"/>
              </a:xfrm>
              <a:custGeom>
                <a:avLst/>
                <a:gdLst>
                  <a:gd name="T0" fmla="*/ 26 w 992"/>
                  <a:gd name="T1" fmla="*/ 271 h 1249"/>
                  <a:gd name="T2" fmla="*/ 180 w 992"/>
                  <a:gd name="T3" fmla="*/ 165 h 1249"/>
                  <a:gd name="T4" fmla="*/ 318 w 992"/>
                  <a:gd name="T5" fmla="*/ 45 h 1249"/>
                  <a:gd name="T6" fmla="*/ 363 w 992"/>
                  <a:gd name="T7" fmla="*/ 11 h 1249"/>
                  <a:gd name="T8" fmla="*/ 338 w 992"/>
                  <a:gd name="T9" fmla="*/ 57 h 1249"/>
                  <a:gd name="T10" fmla="*/ 217 w 992"/>
                  <a:gd name="T11" fmla="*/ 185 h 1249"/>
                  <a:gd name="T12" fmla="*/ 112 w 992"/>
                  <a:gd name="T13" fmla="*/ 312 h 1249"/>
                  <a:gd name="T14" fmla="*/ 46 w 992"/>
                  <a:gd name="T15" fmla="*/ 314 h 1249"/>
                  <a:gd name="T16" fmla="*/ 26 w 992"/>
                  <a:gd name="T17" fmla="*/ 271 h 1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2" h="1249">
                    <a:moveTo>
                      <a:pt x="65" y="1015"/>
                    </a:moveTo>
                    <a:cubicBezTo>
                      <a:pt x="129" y="926"/>
                      <a:pt x="333" y="767"/>
                      <a:pt x="458" y="617"/>
                    </a:cubicBezTo>
                    <a:cubicBezTo>
                      <a:pt x="582" y="476"/>
                      <a:pt x="731" y="263"/>
                      <a:pt x="808" y="167"/>
                    </a:cubicBezTo>
                    <a:cubicBezTo>
                      <a:pt x="885" y="71"/>
                      <a:pt x="854" y="0"/>
                      <a:pt x="923" y="41"/>
                    </a:cubicBezTo>
                    <a:cubicBezTo>
                      <a:pt x="992" y="82"/>
                      <a:pt x="922" y="104"/>
                      <a:pt x="860" y="213"/>
                    </a:cubicBezTo>
                    <a:cubicBezTo>
                      <a:pt x="798" y="322"/>
                      <a:pt x="647" y="534"/>
                      <a:pt x="551" y="693"/>
                    </a:cubicBezTo>
                    <a:cubicBezTo>
                      <a:pt x="455" y="852"/>
                      <a:pt x="357" y="1088"/>
                      <a:pt x="284" y="1169"/>
                    </a:cubicBezTo>
                    <a:cubicBezTo>
                      <a:pt x="212" y="1249"/>
                      <a:pt x="153" y="1202"/>
                      <a:pt x="116" y="1176"/>
                    </a:cubicBezTo>
                    <a:cubicBezTo>
                      <a:pt x="80" y="1150"/>
                      <a:pt x="0" y="1104"/>
                      <a:pt x="65" y="1015"/>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4" name="Oval 74"/>
              <p:cNvSpPr>
                <a:spLocks noChangeArrowheads="1"/>
              </p:cNvSpPr>
              <p:nvPr/>
            </p:nvSpPr>
            <p:spPr bwMode="auto">
              <a:xfrm>
                <a:off x="4072" y="2538"/>
                <a:ext cx="136" cy="136"/>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05" name="Freeform 75"/>
              <p:cNvSpPr>
                <a:spLocks/>
              </p:cNvSpPr>
              <p:nvPr/>
            </p:nvSpPr>
            <p:spPr bwMode="auto">
              <a:xfrm rot="-4692968">
                <a:off x="3669" y="2914"/>
                <a:ext cx="390" cy="333"/>
              </a:xfrm>
              <a:custGeom>
                <a:avLst/>
                <a:gdLst>
                  <a:gd name="T0" fmla="*/ 26 w 992"/>
                  <a:gd name="T1" fmla="*/ 271 h 1249"/>
                  <a:gd name="T2" fmla="*/ 180 w 992"/>
                  <a:gd name="T3" fmla="*/ 165 h 1249"/>
                  <a:gd name="T4" fmla="*/ 318 w 992"/>
                  <a:gd name="T5" fmla="*/ 45 h 1249"/>
                  <a:gd name="T6" fmla="*/ 363 w 992"/>
                  <a:gd name="T7" fmla="*/ 11 h 1249"/>
                  <a:gd name="T8" fmla="*/ 338 w 992"/>
                  <a:gd name="T9" fmla="*/ 57 h 1249"/>
                  <a:gd name="T10" fmla="*/ 217 w 992"/>
                  <a:gd name="T11" fmla="*/ 185 h 1249"/>
                  <a:gd name="T12" fmla="*/ 112 w 992"/>
                  <a:gd name="T13" fmla="*/ 312 h 1249"/>
                  <a:gd name="T14" fmla="*/ 46 w 992"/>
                  <a:gd name="T15" fmla="*/ 314 h 1249"/>
                  <a:gd name="T16" fmla="*/ 26 w 992"/>
                  <a:gd name="T17" fmla="*/ 271 h 1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2" h="1249">
                    <a:moveTo>
                      <a:pt x="65" y="1015"/>
                    </a:moveTo>
                    <a:cubicBezTo>
                      <a:pt x="129" y="926"/>
                      <a:pt x="333" y="767"/>
                      <a:pt x="458" y="617"/>
                    </a:cubicBezTo>
                    <a:cubicBezTo>
                      <a:pt x="582" y="476"/>
                      <a:pt x="731" y="263"/>
                      <a:pt x="808" y="167"/>
                    </a:cubicBezTo>
                    <a:cubicBezTo>
                      <a:pt x="885" y="71"/>
                      <a:pt x="854" y="0"/>
                      <a:pt x="923" y="41"/>
                    </a:cubicBezTo>
                    <a:cubicBezTo>
                      <a:pt x="992" y="82"/>
                      <a:pt x="922" y="104"/>
                      <a:pt x="860" y="213"/>
                    </a:cubicBezTo>
                    <a:cubicBezTo>
                      <a:pt x="798" y="322"/>
                      <a:pt x="647" y="534"/>
                      <a:pt x="551" y="693"/>
                    </a:cubicBezTo>
                    <a:cubicBezTo>
                      <a:pt x="455" y="852"/>
                      <a:pt x="357" y="1088"/>
                      <a:pt x="284" y="1169"/>
                    </a:cubicBezTo>
                    <a:cubicBezTo>
                      <a:pt x="212" y="1249"/>
                      <a:pt x="153" y="1202"/>
                      <a:pt x="116" y="1176"/>
                    </a:cubicBezTo>
                    <a:cubicBezTo>
                      <a:pt x="80" y="1150"/>
                      <a:pt x="0" y="1104"/>
                      <a:pt x="65" y="1015"/>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6" name="Oval 76"/>
              <p:cNvSpPr>
                <a:spLocks noChangeArrowheads="1"/>
              </p:cNvSpPr>
              <p:nvPr/>
            </p:nvSpPr>
            <p:spPr bwMode="auto">
              <a:xfrm>
                <a:off x="3878" y="3158"/>
                <a:ext cx="181" cy="179"/>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2605" name="Group 77"/>
          <p:cNvGrpSpPr>
            <a:grpSpLocks/>
          </p:cNvGrpSpPr>
          <p:nvPr/>
        </p:nvGrpSpPr>
        <p:grpSpPr bwMode="auto">
          <a:xfrm>
            <a:off x="5292725" y="1614488"/>
            <a:ext cx="2089150" cy="1739900"/>
            <a:chOff x="657" y="1249"/>
            <a:chExt cx="1316" cy="1096"/>
          </a:xfrm>
        </p:grpSpPr>
        <p:sp>
          <p:nvSpPr>
            <p:cNvPr id="7248" name="Line 78"/>
            <p:cNvSpPr>
              <a:spLocks noChangeShapeType="1"/>
            </p:cNvSpPr>
            <p:nvPr/>
          </p:nvSpPr>
          <p:spPr bwMode="auto">
            <a:xfrm>
              <a:off x="1032" y="1842"/>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49" name="Line 79"/>
            <p:cNvSpPr>
              <a:spLocks noChangeShapeType="1"/>
            </p:cNvSpPr>
            <p:nvPr/>
          </p:nvSpPr>
          <p:spPr bwMode="auto">
            <a:xfrm>
              <a:off x="1038" y="1434"/>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0" name="Line 80"/>
            <p:cNvSpPr>
              <a:spLocks noChangeShapeType="1"/>
            </p:cNvSpPr>
            <p:nvPr/>
          </p:nvSpPr>
          <p:spPr bwMode="auto">
            <a:xfrm>
              <a:off x="748" y="1564"/>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1" name="Line 81"/>
            <p:cNvSpPr>
              <a:spLocks noChangeShapeType="1"/>
            </p:cNvSpPr>
            <p:nvPr/>
          </p:nvSpPr>
          <p:spPr bwMode="auto">
            <a:xfrm>
              <a:off x="1553" y="1842"/>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52" name="Line 82"/>
            <p:cNvSpPr>
              <a:spLocks noChangeShapeType="1"/>
            </p:cNvSpPr>
            <p:nvPr/>
          </p:nvSpPr>
          <p:spPr bwMode="auto">
            <a:xfrm>
              <a:off x="1882" y="1616"/>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7253" name="Group 83"/>
            <p:cNvGrpSpPr>
              <a:grpSpLocks/>
            </p:cNvGrpSpPr>
            <p:nvPr/>
          </p:nvGrpSpPr>
          <p:grpSpPr bwMode="auto">
            <a:xfrm>
              <a:off x="657" y="1480"/>
              <a:ext cx="1316" cy="669"/>
              <a:chOff x="2523" y="2320"/>
              <a:chExt cx="1355" cy="669"/>
            </a:xfrm>
          </p:grpSpPr>
          <p:grpSp>
            <p:nvGrpSpPr>
              <p:cNvPr id="7264" name="Group 84"/>
              <p:cNvGrpSpPr>
                <a:grpSpLocks/>
              </p:cNvGrpSpPr>
              <p:nvPr/>
            </p:nvGrpSpPr>
            <p:grpSpPr bwMode="auto">
              <a:xfrm>
                <a:off x="2653" y="2387"/>
                <a:ext cx="1089" cy="516"/>
                <a:chOff x="2843" y="2789"/>
                <a:chExt cx="1173" cy="552"/>
              </a:xfrm>
            </p:grpSpPr>
            <p:sp>
              <p:nvSpPr>
                <p:cNvPr id="7271" name="Freeform 85"/>
                <p:cNvSpPr>
                  <a:spLocks/>
                </p:cNvSpPr>
                <p:nvPr/>
              </p:nvSpPr>
              <p:spPr bwMode="auto">
                <a:xfrm>
                  <a:off x="3131" y="3282"/>
                  <a:ext cx="590" cy="58"/>
                </a:xfrm>
                <a:custGeom>
                  <a:avLst/>
                  <a:gdLst>
                    <a:gd name="T0" fmla="*/ 1 w 590"/>
                    <a:gd name="T1" fmla="*/ 0 h 58"/>
                    <a:gd name="T2" fmla="*/ 0 w 590"/>
                    <a:gd name="T3" fmla="*/ 58 h 58"/>
                    <a:gd name="T4" fmla="*/ 590 w 590"/>
                    <a:gd name="T5" fmla="*/ 58 h 58"/>
                    <a:gd name="T6" fmla="*/ 585 w 590"/>
                    <a:gd name="T7" fmla="*/ 0 h 58"/>
                    <a:gd name="T8" fmla="*/ 1 w 59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58">
                      <a:moveTo>
                        <a:pt x="1" y="0"/>
                      </a:moveTo>
                      <a:lnTo>
                        <a:pt x="0" y="58"/>
                      </a:lnTo>
                      <a:lnTo>
                        <a:pt x="590" y="58"/>
                      </a:lnTo>
                      <a:lnTo>
                        <a:pt x="585" y="0"/>
                      </a:lnTo>
                      <a:lnTo>
                        <a:pt x="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 name="Freeform 86"/>
                <p:cNvSpPr>
                  <a:spLocks/>
                </p:cNvSpPr>
                <p:nvPr/>
              </p:nvSpPr>
              <p:spPr bwMode="auto">
                <a:xfrm>
                  <a:off x="2847" y="3032"/>
                  <a:ext cx="288" cy="309"/>
                </a:xfrm>
                <a:custGeom>
                  <a:avLst/>
                  <a:gdLst>
                    <a:gd name="T0" fmla="*/ 21 w 288"/>
                    <a:gd name="T1" fmla="*/ 0 h 309"/>
                    <a:gd name="T2" fmla="*/ 0 w 288"/>
                    <a:gd name="T3" fmla="*/ 18 h 309"/>
                    <a:gd name="T4" fmla="*/ 284 w 288"/>
                    <a:gd name="T5" fmla="*/ 309 h 309"/>
                    <a:gd name="T6" fmla="*/ 288 w 288"/>
                    <a:gd name="T7" fmla="*/ 252 h 309"/>
                    <a:gd name="T8" fmla="*/ 21 w 288"/>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09">
                      <a:moveTo>
                        <a:pt x="21" y="0"/>
                      </a:moveTo>
                      <a:lnTo>
                        <a:pt x="0" y="18"/>
                      </a:lnTo>
                      <a:lnTo>
                        <a:pt x="284" y="309"/>
                      </a:lnTo>
                      <a:lnTo>
                        <a:pt x="288" y="252"/>
                      </a:lnTo>
                      <a:lnTo>
                        <a:pt x="2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 name="Freeform 87"/>
                <p:cNvSpPr>
                  <a:spLocks/>
                </p:cNvSpPr>
                <p:nvPr/>
              </p:nvSpPr>
              <p:spPr bwMode="auto">
                <a:xfrm>
                  <a:off x="3714" y="3039"/>
                  <a:ext cx="302" cy="302"/>
                </a:xfrm>
                <a:custGeom>
                  <a:avLst/>
                  <a:gdLst>
                    <a:gd name="T0" fmla="*/ 0 w 302"/>
                    <a:gd name="T1" fmla="*/ 245 h 302"/>
                    <a:gd name="T2" fmla="*/ 6 w 302"/>
                    <a:gd name="T3" fmla="*/ 302 h 302"/>
                    <a:gd name="T4" fmla="*/ 302 w 302"/>
                    <a:gd name="T5" fmla="*/ 11 h 302"/>
                    <a:gd name="T6" fmla="*/ 282 w 302"/>
                    <a:gd name="T7" fmla="*/ 0 h 302"/>
                    <a:gd name="T8" fmla="*/ 0 w 302"/>
                    <a:gd name="T9" fmla="*/ 245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02">
                      <a:moveTo>
                        <a:pt x="0" y="245"/>
                      </a:moveTo>
                      <a:lnTo>
                        <a:pt x="6" y="302"/>
                      </a:lnTo>
                      <a:lnTo>
                        <a:pt x="302" y="11"/>
                      </a:lnTo>
                      <a:lnTo>
                        <a:pt x="282" y="0"/>
                      </a:lnTo>
                      <a:lnTo>
                        <a:pt x="0" y="245"/>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 name="Freeform 88"/>
                <p:cNvSpPr>
                  <a:spLocks/>
                </p:cNvSpPr>
                <p:nvPr/>
              </p:nvSpPr>
              <p:spPr bwMode="auto">
                <a:xfrm>
                  <a:off x="3131" y="2790"/>
                  <a:ext cx="590" cy="12"/>
                </a:xfrm>
                <a:custGeom>
                  <a:avLst/>
                  <a:gdLst>
                    <a:gd name="T0" fmla="*/ 0 w 590"/>
                    <a:gd name="T1" fmla="*/ 0 h 12"/>
                    <a:gd name="T2" fmla="*/ 1 w 590"/>
                    <a:gd name="T3" fmla="*/ 12 h 12"/>
                    <a:gd name="T4" fmla="*/ 589 w 590"/>
                    <a:gd name="T5" fmla="*/ 12 h 12"/>
                    <a:gd name="T6" fmla="*/ 590 w 590"/>
                    <a:gd name="T7" fmla="*/ 0 h 12"/>
                    <a:gd name="T8" fmla="*/ 0 w 59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
                      <a:moveTo>
                        <a:pt x="0" y="0"/>
                      </a:moveTo>
                      <a:lnTo>
                        <a:pt x="1" y="12"/>
                      </a:lnTo>
                      <a:lnTo>
                        <a:pt x="589" y="12"/>
                      </a:lnTo>
                      <a:lnTo>
                        <a:pt x="590"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5" name="Freeform 89"/>
                <p:cNvSpPr>
                  <a:spLocks/>
                </p:cNvSpPr>
                <p:nvPr/>
              </p:nvSpPr>
              <p:spPr bwMode="auto">
                <a:xfrm>
                  <a:off x="2843" y="2789"/>
                  <a:ext cx="292" cy="261"/>
                </a:xfrm>
                <a:custGeom>
                  <a:avLst/>
                  <a:gdLst>
                    <a:gd name="T0" fmla="*/ 291 w 292"/>
                    <a:gd name="T1" fmla="*/ 0 h 261"/>
                    <a:gd name="T2" fmla="*/ 0 w 292"/>
                    <a:gd name="T3" fmla="*/ 261 h 261"/>
                    <a:gd name="T4" fmla="*/ 31 w 292"/>
                    <a:gd name="T5" fmla="*/ 250 h 261"/>
                    <a:gd name="T6" fmla="*/ 292 w 292"/>
                    <a:gd name="T7" fmla="*/ 12 h 261"/>
                    <a:gd name="T8" fmla="*/ 291 w 292"/>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261">
                      <a:moveTo>
                        <a:pt x="291" y="0"/>
                      </a:moveTo>
                      <a:lnTo>
                        <a:pt x="0" y="261"/>
                      </a:lnTo>
                      <a:lnTo>
                        <a:pt x="31" y="250"/>
                      </a:lnTo>
                      <a:lnTo>
                        <a:pt x="292" y="12"/>
                      </a:lnTo>
                      <a:lnTo>
                        <a:pt x="29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6" name="Freeform 90"/>
                <p:cNvSpPr>
                  <a:spLocks/>
                </p:cNvSpPr>
                <p:nvPr/>
              </p:nvSpPr>
              <p:spPr bwMode="auto">
                <a:xfrm>
                  <a:off x="3710" y="2789"/>
                  <a:ext cx="304" cy="262"/>
                </a:xfrm>
                <a:custGeom>
                  <a:avLst/>
                  <a:gdLst>
                    <a:gd name="T0" fmla="*/ 0 w 304"/>
                    <a:gd name="T1" fmla="*/ 10 h 262"/>
                    <a:gd name="T2" fmla="*/ 273 w 304"/>
                    <a:gd name="T3" fmla="*/ 262 h 262"/>
                    <a:gd name="T4" fmla="*/ 304 w 304"/>
                    <a:gd name="T5" fmla="*/ 261 h 262"/>
                    <a:gd name="T6" fmla="*/ 9 w 304"/>
                    <a:gd name="T7" fmla="*/ 0 h 262"/>
                    <a:gd name="T8" fmla="*/ 0 w 304"/>
                    <a:gd name="T9" fmla="*/ 1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62">
                      <a:moveTo>
                        <a:pt x="0" y="10"/>
                      </a:moveTo>
                      <a:lnTo>
                        <a:pt x="273" y="262"/>
                      </a:lnTo>
                      <a:lnTo>
                        <a:pt x="304" y="261"/>
                      </a:lnTo>
                      <a:lnTo>
                        <a:pt x="9" y="0"/>
                      </a:lnTo>
                      <a:lnTo>
                        <a:pt x="0" y="1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65" name="Oval 91"/>
              <p:cNvSpPr>
                <a:spLocks noChangeArrowheads="1"/>
              </p:cNvSpPr>
              <p:nvPr/>
            </p:nvSpPr>
            <p:spPr bwMode="auto">
              <a:xfrm>
                <a:off x="2795" y="2750"/>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7266" name="Oval 92"/>
              <p:cNvSpPr>
                <a:spLocks noChangeArrowheads="1"/>
              </p:cNvSpPr>
              <p:nvPr/>
            </p:nvSpPr>
            <p:spPr bwMode="auto">
              <a:xfrm>
                <a:off x="3333" y="2762"/>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7267" name="Oval 93"/>
              <p:cNvSpPr>
                <a:spLocks noChangeArrowheads="1"/>
              </p:cNvSpPr>
              <p:nvPr/>
            </p:nvSpPr>
            <p:spPr bwMode="auto">
              <a:xfrm>
                <a:off x="2523"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sp>
            <p:nvSpPr>
              <p:cNvPr id="7268" name="Oval 94"/>
              <p:cNvSpPr>
                <a:spLocks noChangeArrowheads="1"/>
              </p:cNvSpPr>
              <p:nvPr/>
            </p:nvSpPr>
            <p:spPr bwMode="auto">
              <a:xfrm>
                <a:off x="2852" y="2320"/>
                <a:ext cx="137" cy="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C</a:t>
                </a:r>
              </a:p>
            </p:txBody>
          </p:sp>
          <p:sp>
            <p:nvSpPr>
              <p:cNvPr id="7269" name="Oval 95"/>
              <p:cNvSpPr>
                <a:spLocks noChangeArrowheads="1"/>
              </p:cNvSpPr>
              <p:nvPr/>
            </p:nvSpPr>
            <p:spPr bwMode="auto">
              <a:xfrm>
                <a:off x="3351" y="2320"/>
                <a:ext cx="137" cy="137"/>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O</a:t>
                </a:r>
              </a:p>
            </p:txBody>
          </p:sp>
          <p:sp>
            <p:nvSpPr>
              <p:cNvPr id="7270" name="Oval 96"/>
              <p:cNvSpPr>
                <a:spLocks noChangeArrowheads="1"/>
              </p:cNvSpPr>
              <p:nvPr/>
            </p:nvSpPr>
            <p:spPr bwMode="auto">
              <a:xfrm>
                <a:off x="3696"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grpSp>
        <p:sp>
          <p:nvSpPr>
            <p:cNvPr id="7254" name="Oval 97"/>
            <p:cNvSpPr>
              <a:spLocks noChangeArrowheads="1"/>
            </p:cNvSpPr>
            <p:nvPr/>
          </p:nvSpPr>
          <p:spPr bwMode="auto">
            <a:xfrm>
              <a:off x="1835" y="1560"/>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255" name="Oval 98"/>
            <p:cNvSpPr>
              <a:spLocks noChangeArrowheads="1"/>
            </p:cNvSpPr>
            <p:nvPr/>
          </p:nvSpPr>
          <p:spPr bwMode="auto">
            <a:xfrm>
              <a:off x="1480" y="2197"/>
              <a:ext cx="148" cy="14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56" name="Oval 99"/>
            <p:cNvSpPr>
              <a:spLocks noChangeArrowheads="1"/>
            </p:cNvSpPr>
            <p:nvPr/>
          </p:nvSpPr>
          <p:spPr bwMode="auto">
            <a:xfrm>
              <a:off x="1813" y="1899"/>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57" name="Oval 100"/>
            <p:cNvSpPr>
              <a:spLocks noChangeArrowheads="1"/>
            </p:cNvSpPr>
            <p:nvPr/>
          </p:nvSpPr>
          <p:spPr bwMode="auto">
            <a:xfrm>
              <a:off x="675" y="1901"/>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58" name="Oval 101"/>
            <p:cNvSpPr>
              <a:spLocks noChangeArrowheads="1"/>
            </p:cNvSpPr>
            <p:nvPr/>
          </p:nvSpPr>
          <p:spPr bwMode="auto">
            <a:xfrm>
              <a:off x="963" y="1752"/>
              <a:ext cx="136" cy="13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59" name="Oval 102"/>
            <p:cNvSpPr>
              <a:spLocks noChangeArrowheads="1"/>
            </p:cNvSpPr>
            <p:nvPr/>
          </p:nvSpPr>
          <p:spPr bwMode="auto">
            <a:xfrm>
              <a:off x="702" y="1554"/>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260" name="Oval 103"/>
            <p:cNvSpPr>
              <a:spLocks noChangeArrowheads="1"/>
            </p:cNvSpPr>
            <p:nvPr/>
          </p:nvSpPr>
          <p:spPr bwMode="auto">
            <a:xfrm>
              <a:off x="996" y="1641"/>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261" name="AutoShape 104"/>
            <p:cNvSpPr>
              <a:spLocks noChangeArrowheads="1"/>
            </p:cNvSpPr>
            <p:nvPr/>
          </p:nvSpPr>
          <p:spPr bwMode="auto">
            <a:xfrm>
              <a:off x="839" y="1249"/>
              <a:ext cx="408" cy="182"/>
            </a:xfrm>
            <a:prstGeom prst="roundRect">
              <a:avLst>
                <a:gd name="adj" fmla="val 16667"/>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b="1">
                  <a:solidFill>
                    <a:schemeClr val="bg1"/>
                  </a:solidFill>
                  <a:latin typeface="Arial" charset="0"/>
                </a:rPr>
                <a:t>CH</a:t>
              </a:r>
              <a:r>
                <a:rPr lang="en-GB" sz="1000" b="1" baseline="-25000">
                  <a:solidFill>
                    <a:schemeClr val="bg1"/>
                  </a:solidFill>
                  <a:latin typeface="Arial" charset="0"/>
                </a:rPr>
                <a:t>2</a:t>
              </a:r>
              <a:r>
                <a:rPr lang="en-GB" sz="1000" b="1">
                  <a:solidFill>
                    <a:schemeClr val="bg1"/>
                  </a:solidFill>
                  <a:latin typeface="Arial" charset="0"/>
                </a:rPr>
                <a:t>OH</a:t>
              </a:r>
            </a:p>
          </p:txBody>
        </p:sp>
        <p:sp>
          <p:nvSpPr>
            <p:cNvPr id="7262" name="Oval 105"/>
            <p:cNvSpPr>
              <a:spLocks noChangeArrowheads="1"/>
            </p:cNvSpPr>
            <p:nvPr/>
          </p:nvSpPr>
          <p:spPr bwMode="auto">
            <a:xfrm>
              <a:off x="963" y="2205"/>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sp>
          <p:nvSpPr>
            <p:cNvPr id="7263" name="Oval 106"/>
            <p:cNvSpPr>
              <a:spLocks noChangeArrowheads="1"/>
            </p:cNvSpPr>
            <p:nvPr/>
          </p:nvSpPr>
          <p:spPr bwMode="auto">
            <a:xfrm>
              <a:off x="1486" y="1754"/>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grpSp>
      <p:sp>
        <p:nvSpPr>
          <p:cNvPr id="22635" name="AutoShape 107"/>
          <p:cNvSpPr>
            <a:spLocks noChangeArrowheads="1"/>
          </p:cNvSpPr>
          <p:nvPr/>
        </p:nvSpPr>
        <p:spPr bwMode="auto">
          <a:xfrm>
            <a:off x="4141789" y="2190750"/>
            <a:ext cx="576262" cy="576263"/>
          </a:xfrm>
          <a:prstGeom prst="plus">
            <a:avLst>
              <a:gd name="adj" fmla="val 4111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endParaRPr lang="en-US"/>
          </a:p>
        </p:txBody>
      </p:sp>
      <p:grpSp>
        <p:nvGrpSpPr>
          <p:cNvPr id="22636" name="Group 108"/>
          <p:cNvGrpSpPr>
            <a:grpSpLocks/>
          </p:cNvGrpSpPr>
          <p:nvPr/>
        </p:nvGrpSpPr>
        <p:grpSpPr bwMode="auto">
          <a:xfrm>
            <a:off x="2303463" y="3981450"/>
            <a:ext cx="4322762" cy="1739900"/>
            <a:chOff x="1042" y="2290"/>
            <a:chExt cx="2723" cy="1096"/>
          </a:xfrm>
        </p:grpSpPr>
        <p:sp>
          <p:nvSpPr>
            <p:cNvPr id="7192" name="Line 109"/>
            <p:cNvSpPr>
              <a:spLocks noChangeShapeType="1"/>
            </p:cNvSpPr>
            <p:nvPr/>
          </p:nvSpPr>
          <p:spPr bwMode="auto">
            <a:xfrm>
              <a:off x="2824" y="2883"/>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93" name="Line 110"/>
            <p:cNvSpPr>
              <a:spLocks noChangeShapeType="1"/>
            </p:cNvSpPr>
            <p:nvPr/>
          </p:nvSpPr>
          <p:spPr bwMode="auto">
            <a:xfrm>
              <a:off x="2830" y="2475"/>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94" name="Line 111"/>
            <p:cNvSpPr>
              <a:spLocks noChangeShapeType="1"/>
            </p:cNvSpPr>
            <p:nvPr/>
          </p:nvSpPr>
          <p:spPr bwMode="auto">
            <a:xfrm>
              <a:off x="2541" y="2614"/>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95" name="Line 112"/>
            <p:cNvSpPr>
              <a:spLocks noChangeShapeType="1"/>
            </p:cNvSpPr>
            <p:nvPr/>
          </p:nvSpPr>
          <p:spPr bwMode="auto">
            <a:xfrm>
              <a:off x="3345" y="2883"/>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96" name="Line 113"/>
            <p:cNvSpPr>
              <a:spLocks noChangeShapeType="1"/>
            </p:cNvSpPr>
            <p:nvPr/>
          </p:nvSpPr>
          <p:spPr bwMode="auto">
            <a:xfrm>
              <a:off x="3674" y="2657"/>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7197" name="Group 114"/>
            <p:cNvGrpSpPr>
              <a:grpSpLocks/>
            </p:cNvGrpSpPr>
            <p:nvPr/>
          </p:nvGrpSpPr>
          <p:grpSpPr bwMode="auto">
            <a:xfrm>
              <a:off x="2449" y="2521"/>
              <a:ext cx="1316" cy="669"/>
              <a:chOff x="2523" y="2320"/>
              <a:chExt cx="1355" cy="669"/>
            </a:xfrm>
          </p:grpSpPr>
          <p:grpSp>
            <p:nvGrpSpPr>
              <p:cNvPr id="7235" name="Group 115"/>
              <p:cNvGrpSpPr>
                <a:grpSpLocks/>
              </p:cNvGrpSpPr>
              <p:nvPr/>
            </p:nvGrpSpPr>
            <p:grpSpPr bwMode="auto">
              <a:xfrm>
                <a:off x="2653" y="2387"/>
                <a:ext cx="1089" cy="516"/>
                <a:chOff x="2843" y="2789"/>
                <a:chExt cx="1173" cy="552"/>
              </a:xfrm>
            </p:grpSpPr>
            <p:sp>
              <p:nvSpPr>
                <p:cNvPr id="7242" name="Freeform 116"/>
                <p:cNvSpPr>
                  <a:spLocks/>
                </p:cNvSpPr>
                <p:nvPr/>
              </p:nvSpPr>
              <p:spPr bwMode="auto">
                <a:xfrm>
                  <a:off x="3131" y="3282"/>
                  <a:ext cx="590" cy="58"/>
                </a:xfrm>
                <a:custGeom>
                  <a:avLst/>
                  <a:gdLst>
                    <a:gd name="T0" fmla="*/ 1 w 590"/>
                    <a:gd name="T1" fmla="*/ 0 h 58"/>
                    <a:gd name="T2" fmla="*/ 0 w 590"/>
                    <a:gd name="T3" fmla="*/ 58 h 58"/>
                    <a:gd name="T4" fmla="*/ 590 w 590"/>
                    <a:gd name="T5" fmla="*/ 58 h 58"/>
                    <a:gd name="T6" fmla="*/ 585 w 590"/>
                    <a:gd name="T7" fmla="*/ 0 h 58"/>
                    <a:gd name="T8" fmla="*/ 1 w 59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58">
                      <a:moveTo>
                        <a:pt x="1" y="0"/>
                      </a:moveTo>
                      <a:lnTo>
                        <a:pt x="0" y="58"/>
                      </a:lnTo>
                      <a:lnTo>
                        <a:pt x="590" y="58"/>
                      </a:lnTo>
                      <a:lnTo>
                        <a:pt x="585" y="0"/>
                      </a:lnTo>
                      <a:lnTo>
                        <a:pt x="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3" name="Freeform 117"/>
                <p:cNvSpPr>
                  <a:spLocks/>
                </p:cNvSpPr>
                <p:nvPr/>
              </p:nvSpPr>
              <p:spPr bwMode="auto">
                <a:xfrm>
                  <a:off x="2847" y="3032"/>
                  <a:ext cx="288" cy="309"/>
                </a:xfrm>
                <a:custGeom>
                  <a:avLst/>
                  <a:gdLst>
                    <a:gd name="T0" fmla="*/ 21 w 288"/>
                    <a:gd name="T1" fmla="*/ 0 h 309"/>
                    <a:gd name="T2" fmla="*/ 0 w 288"/>
                    <a:gd name="T3" fmla="*/ 18 h 309"/>
                    <a:gd name="T4" fmla="*/ 284 w 288"/>
                    <a:gd name="T5" fmla="*/ 309 h 309"/>
                    <a:gd name="T6" fmla="*/ 288 w 288"/>
                    <a:gd name="T7" fmla="*/ 252 h 309"/>
                    <a:gd name="T8" fmla="*/ 21 w 288"/>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09">
                      <a:moveTo>
                        <a:pt x="21" y="0"/>
                      </a:moveTo>
                      <a:lnTo>
                        <a:pt x="0" y="18"/>
                      </a:lnTo>
                      <a:lnTo>
                        <a:pt x="284" y="309"/>
                      </a:lnTo>
                      <a:lnTo>
                        <a:pt x="288" y="252"/>
                      </a:lnTo>
                      <a:lnTo>
                        <a:pt x="2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4" name="Freeform 118"/>
                <p:cNvSpPr>
                  <a:spLocks/>
                </p:cNvSpPr>
                <p:nvPr/>
              </p:nvSpPr>
              <p:spPr bwMode="auto">
                <a:xfrm>
                  <a:off x="3714" y="3039"/>
                  <a:ext cx="302" cy="302"/>
                </a:xfrm>
                <a:custGeom>
                  <a:avLst/>
                  <a:gdLst>
                    <a:gd name="T0" fmla="*/ 0 w 302"/>
                    <a:gd name="T1" fmla="*/ 245 h 302"/>
                    <a:gd name="T2" fmla="*/ 6 w 302"/>
                    <a:gd name="T3" fmla="*/ 302 h 302"/>
                    <a:gd name="T4" fmla="*/ 302 w 302"/>
                    <a:gd name="T5" fmla="*/ 11 h 302"/>
                    <a:gd name="T6" fmla="*/ 282 w 302"/>
                    <a:gd name="T7" fmla="*/ 0 h 302"/>
                    <a:gd name="T8" fmla="*/ 0 w 302"/>
                    <a:gd name="T9" fmla="*/ 245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02">
                      <a:moveTo>
                        <a:pt x="0" y="245"/>
                      </a:moveTo>
                      <a:lnTo>
                        <a:pt x="6" y="302"/>
                      </a:lnTo>
                      <a:lnTo>
                        <a:pt x="302" y="11"/>
                      </a:lnTo>
                      <a:lnTo>
                        <a:pt x="282" y="0"/>
                      </a:lnTo>
                      <a:lnTo>
                        <a:pt x="0" y="245"/>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5" name="Freeform 119"/>
                <p:cNvSpPr>
                  <a:spLocks/>
                </p:cNvSpPr>
                <p:nvPr/>
              </p:nvSpPr>
              <p:spPr bwMode="auto">
                <a:xfrm>
                  <a:off x="3131" y="2790"/>
                  <a:ext cx="590" cy="12"/>
                </a:xfrm>
                <a:custGeom>
                  <a:avLst/>
                  <a:gdLst>
                    <a:gd name="T0" fmla="*/ 0 w 590"/>
                    <a:gd name="T1" fmla="*/ 0 h 12"/>
                    <a:gd name="T2" fmla="*/ 1 w 590"/>
                    <a:gd name="T3" fmla="*/ 12 h 12"/>
                    <a:gd name="T4" fmla="*/ 589 w 590"/>
                    <a:gd name="T5" fmla="*/ 12 h 12"/>
                    <a:gd name="T6" fmla="*/ 590 w 590"/>
                    <a:gd name="T7" fmla="*/ 0 h 12"/>
                    <a:gd name="T8" fmla="*/ 0 w 59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
                      <a:moveTo>
                        <a:pt x="0" y="0"/>
                      </a:moveTo>
                      <a:lnTo>
                        <a:pt x="1" y="12"/>
                      </a:lnTo>
                      <a:lnTo>
                        <a:pt x="589" y="12"/>
                      </a:lnTo>
                      <a:lnTo>
                        <a:pt x="590"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6" name="Freeform 120"/>
                <p:cNvSpPr>
                  <a:spLocks/>
                </p:cNvSpPr>
                <p:nvPr/>
              </p:nvSpPr>
              <p:spPr bwMode="auto">
                <a:xfrm>
                  <a:off x="2843" y="2789"/>
                  <a:ext cx="292" cy="261"/>
                </a:xfrm>
                <a:custGeom>
                  <a:avLst/>
                  <a:gdLst>
                    <a:gd name="T0" fmla="*/ 291 w 292"/>
                    <a:gd name="T1" fmla="*/ 0 h 261"/>
                    <a:gd name="T2" fmla="*/ 0 w 292"/>
                    <a:gd name="T3" fmla="*/ 261 h 261"/>
                    <a:gd name="T4" fmla="*/ 31 w 292"/>
                    <a:gd name="T5" fmla="*/ 250 h 261"/>
                    <a:gd name="T6" fmla="*/ 292 w 292"/>
                    <a:gd name="T7" fmla="*/ 12 h 261"/>
                    <a:gd name="T8" fmla="*/ 291 w 292"/>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261">
                      <a:moveTo>
                        <a:pt x="291" y="0"/>
                      </a:moveTo>
                      <a:lnTo>
                        <a:pt x="0" y="261"/>
                      </a:lnTo>
                      <a:lnTo>
                        <a:pt x="31" y="250"/>
                      </a:lnTo>
                      <a:lnTo>
                        <a:pt x="292" y="12"/>
                      </a:lnTo>
                      <a:lnTo>
                        <a:pt x="29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7" name="Freeform 121"/>
                <p:cNvSpPr>
                  <a:spLocks/>
                </p:cNvSpPr>
                <p:nvPr/>
              </p:nvSpPr>
              <p:spPr bwMode="auto">
                <a:xfrm>
                  <a:off x="3710" y="2789"/>
                  <a:ext cx="304" cy="262"/>
                </a:xfrm>
                <a:custGeom>
                  <a:avLst/>
                  <a:gdLst>
                    <a:gd name="T0" fmla="*/ 0 w 304"/>
                    <a:gd name="T1" fmla="*/ 10 h 262"/>
                    <a:gd name="T2" fmla="*/ 273 w 304"/>
                    <a:gd name="T3" fmla="*/ 262 h 262"/>
                    <a:gd name="T4" fmla="*/ 304 w 304"/>
                    <a:gd name="T5" fmla="*/ 261 h 262"/>
                    <a:gd name="T6" fmla="*/ 9 w 304"/>
                    <a:gd name="T7" fmla="*/ 0 h 262"/>
                    <a:gd name="T8" fmla="*/ 0 w 304"/>
                    <a:gd name="T9" fmla="*/ 1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62">
                      <a:moveTo>
                        <a:pt x="0" y="10"/>
                      </a:moveTo>
                      <a:lnTo>
                        <a:pt x="273" y="262"/>
                      </a:lnTo>
                      <a:lnTo>
                        <a:pt x="304" y="261"/>
                      </a:lnTo>
                      <a:lnTo>
                        <a:pt x="9" y="0"/>
                      </a:lnTo>
                      <a:lnTo>
                        <a:pt x="0" y="1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36" name="Oval 122"/>
              <p:cNvSpPr>
                <a:spLocks noChangeArrowheads="1"/>
              </p:cNvSpPr>
              <p:nvPr/>
            </p:nvSpPr>
            <p:spPr bwMode="auto">
              <a:xfrm>
                <a:off x="2795" y="2750"/>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7237" name="Oval 123"/>
              <p:cNvSpPr>
                <a:spLocks noChangeArrowheads="1"/>
              </p:cNvSpPr>
              <p:nvPr/>
            </p:nvSpPr>
            <p:spPr bwMode="auto">
              <a:xfrm>
                <a:off x="3333" y="2762"/>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7238" name="Oval 124"/>
              <p:cNvSpPr>
                <a:spLocks noChangeArrowheads="1"/>
              </p:cNvSpPr>
              <p:nvPr/>
            </p:nvSpPr>
            <p:spPr bwMode="auto">
              <a:xfrm>
                <a:off x="2523"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sp>
            <p:nvSpPr>
              <p:cNvPr id="7239" name="Oval 125"/>
              <p:cNvSpPr>
                <a:spLocks noChangeArrowheads="1"/>
              </p:cNvSpPr>
              <p:nvPr/>
            </p:nvSpPr>
            <p:spPr bwMode="auto">
              <a:xfrm>
                <a:off x="2852" y="2320"/>
                <a:ext cx="137" cy="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C</a:t>
                </a:r>
              </a:p>
            </p:txBody>
          </p:sp>
          <p:sp>
            <p:nvSpPr>
              <p:cNvPr id="7240" name="Oval 126"/>
              <p:cNvSpPr>
                <a:spLocks noChangeArrowheads="1"/>
              </p:cNvSpPr>
              <p:nvPr/>
            </p:nvSpPr>
            <p:spPr bwMode="auto">
              <a:xfrm>
                <a:off x="3351" y="2320"/>
                <a:ext cx="137" cy="137"/>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O</a:t>
                </a:r>
              </a:p>
            </p:txBody>
          </p:sp>
          <p:sp>
            <p:nvSpPr>
              <p:cNvPr id="7241" name="Oval 127"/>
              <p:cNvSpPr>
                <a:spLocks noChangeArrowheads="1"/>
              </p:cNvSpPr>
              <p:nvPr/>
            </p:nvSpPr>
            <p:spPr bwMode="auto">
              <a:xfrm>
                <a:off x="3696"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grpSp>
        <p:sp>
          <p:nvSpPr>
            <p:cNvPr id="7198" name="Oval 128"/>
            <p:cNvSpPr>
              <a:spLocks noChangeArrowheads="1"/>
            </p:cNvSpPr>
            <p:nvPr/>
          </p:nvSpPr>
          <p:spPr bwMode="auto">
            <a:xfrm>
              <a:off x="3627" y="2601"/>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199" name="Oval 129"/>
            <p:cNvSpPr>
              <a:spLocks noChangeArrowheads="1"/>
            </p:cNvSpPr>
            <p:nvPr/>
          </p:nvSpPr>
          <p:spPr bwMode="auto">
            <a:xfrm>
              <a:off x="3272" y="3238"/>
              <a:ext cx="148" cy="14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00" name="Oval 130"/>
            <p:cNvSpPr>
              <a:spLocks noChangeArrowheads="1"/>
            </p:cNvSpPr>
            <p:nvPr/>
          </p:nvSpPr>
          <p:spPr bwMode="auto">
            <a:xfrm>
              <a:off x="3605" y="2940"/>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01" name="Oval 131"/>
            <p:cNvSpPr>
              <a:spLocks noChangeArrowheads="1"/>
            </p:cNvSpPr>
            <p:nvPr/>
          </p:nvSpPr>
          <p:spPr bwMode="auto">
            <a:xfrm>
              <a:off x="2755" y="2793"/>
              <a:ext cx="136" cy="13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02" name="Oval 132"/>
            <p:cNvSpPr>
              <a:spLocks noChangeArrowheads="1"/>
            </p:cNvSpPr>
            <p:nvPr/>
          </p:nvSpPr>
          <p:spPr bwMode="auto">
            <a:xfrm>
              <a:off x="2494" y="2595"/>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203" name="Oval 133"/>
            <p:cNvSpPr>
              <a:spLocks noChangeArrowheads="1"/>
            </p:cNvSpPr>
            <p:nvPr/>
          </p:nvSpPr>
          <p:spPr bwMode="auto">
            <a:xfrm>
              <a:off x="2788" y="2682"/>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204" name="AutoShape 134"/>
            <p:cNvSpPr>
              <a:spLocks noChangeArrowheads="1"/>
            </p:cNvSpPr>
            <p:nvPr/>
          </p:nvSpPr>
          <p:spPr bwMode="auto">
            <a:xfrm>
              <a:off x="2631" y="2290"/>
              <a:ext cx="408" cy="182"/>
            </a:xfrm>
            <a:prstGeom prst="roundRect">
              <a:avLst>
                <a:gd name="adj" fmla="val 16667"/>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b="1">
                  <a:solidFill>
                    <a:schemeClr val="bg1"/>
                  </a:solidFill>
                  <a:latin typeface="Arial" charset="0"/>
                </a:rPr>
                <a:t>CH</a:t>
              </a:r>
              <a:r>
                <a:rPr lang="en-GB" sz="1000" b="1" baseline="-25000">
                  <a:solidFill>
                    <a:schemeClr val="bg1"/>
                  </a:solidFill>
                  <a:latin typeface="Arial" charset="0"/>
                </a:rPr>
                <a:t>2</a:t>
              </a:r>
              <a:r>
                <a:rPr lang="en-GB" sz="1000" b="1">
                  <a:solidFill>
                    <a:schemeClr val="bg1"/>
                  </a:solidFill>
                  <a:latin typeface="Arial" charset="0"/>
                </a:rPr>
                <a:t>OH</a:t>
              </a:r>
            </a:p>
          </p:txBody>
        </p:sp>
        <p:sp>
          <p:nvSpPr>
            <p:cNvPr id="7205" name="Oval 135"/>
            <p:cNvSpPr>
              <a:spLocks noChangeArrowheads="1"/>
            </p:cNvSpPr>
            <p:nvPr/>
          </p:nvSpPr>
          <p:spPr bwMode="auto">
            <a:xfrm>
              <a:off x="2755" y="3246"/>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sp>
          <p:nvSpPr>
            <p:cNvPr id="7206" name="Oval 136"/>
            <p:cNvSpPr>
              <a:spLocks noChangeArrowheads="1"/>
            </p:cNvSpPr>
            <p:nvPr/>
          </p:nvSpPr>
          <p:spPr bwMode="auto">
            <a:xfrm>
              <a:off x="3278" y="2795"/>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sp>
          <p:nvSpPr>
            <p:cNvPr id="7207" name="Line 137"/>
            <p:cNvSpPr>
              <a:spLocks noChangeShapeType="1"/>
            </p:cNvSpPr>
            <p:nvPr/>
          </p:nvSpPr>
          <p:spPr bwMode="auto">
            <a:xfrm>
              <a:off x="1417" y="2883"/>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08" name="Line 138"/>
            <p:cNvSpPr>
              <a:spLocks noChangeShapeType="1"/>
            </p:cNvSpPr>
            <p:nvPr/>
          </p:nvSpPr>
          <p:spPr bwMode="auto">
            <a:xfrm>
              <a:off x="1423" y="2475"/>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09" name="Line 139"/>
            <p:cNvSpPr>
              <a:spLocks noChangeShapeType="1"/>
            </p:cNvSpPr>
            <p:nvPr/>
          </p:nvSpPr>
          <p:spPr bwMode="auto">
            <a:xfrm>
              <a:off x="1133" y="2605"/>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10" name="Line 140"/>
            <p:cNvSpPr>
              <a:spLocks noChangeShapeType="1"/>
            </p:cNvSpPr>
            <p:nvPr/>
          </p:nvSpPr>
          <p:spPr bwMode="auto">
            <a:xfrm>
              <a:off x="1938" y="2883"/>
              <a:ext cx="0"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211" name="Line 141"/>
            <p:cNvSpPr>
              <a:spLocks noChangeShapeType="1"/>
            </p:cNvSpPr>
            <p:nvPr/>
          </p:nvSpPr>
          <p:spPr bwMode="auto">
            <a:xfrm flipH="1">
              <a:off x="2269" y="2659"/>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7212" name="Group 142"/>
            <p:cNvGrpSpPr>
              <a:grpSpLocks/>
            </p:cNvGrpSpPr>
            <p:nvPr/>
          </p:nvGrpSpPr>
          <p:grpSpPr bwMode="auto">
            <a:xfrm>
              <a:off x="1042" y="2521"/>
              <a:ext cx="1316" cy="669"/>
              <a:chOff x="2523" y="2320"/>
              <a:chExt cx="1355" cy="669"/>
            </a:xfrm>
          </p:grpSpPr>
          <p:grpSp>
            <p:nvGrpSpPr>
              <p:cNvPr id="7222" name="Group 143"/>
              <p:cNvGrpSpPr>
                <a:grpSpLocks/>
              </p:cNvGrpSpPr>
              <p:nvPr/>
            </p:nvGrpSpPr>
            <p:grpSpPr bwMode="auto">
              <a:xfrm>
                <a:off x="2653" y="2387"/>
                <a:ext cx="1089" cy="516"/>
                <a:chOff x="2843" y="2789"/>
                <a:chExt cx="1173" cy="552"/>
              </a:xfrm>
            </p:grpSpPr>
            <p:sp>
              <p:nvSpPr>
                <p:cNvPr id="7229" name="Freeform 144"/>
                <p:cNvSpPr>
                  <a:spLocks/>
                </p:cNvSpPr>
                <p:nvPr/>
              </p:nvSpPr>
              <p:spPr bwMode="auto">
                <a:xfrm>
                  <a:off x="3131" y="3282"/>
                  <a:ext cx="590" cy="58"/>
                </a:xfrm>
                <a:custGeom>
                  <a:avLst/>
                  <a:gdLst>
                    <a:gd name="T0" fmla="*/ 1 w 590"/>
                    <a:gd name="T1" fmla="*/ 0 h 58"/>
                    <a:gd name="T2" fmla="*/ 0 w 590"/>
                    <a:gd name="T3" fmla="*/ 58 h 58"/>
                    <a:gd name="T4" fmla="*/ 590 w 590"/>
                    <a:gd name="T5" fmla="*/ 58 h 58"/>
                    <a:gd name="T6" fmla="*/ 585 w 590"/>
                    <a:gd name="T7" fmla="*/ 0 h 58"/>
                    <a:gd name="T8" fmla="*/ 1 w 59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58">
                      <a:moveTo>
                        <a:pt x="1" y="0"/>
                      </a:moveTo>
                      <a:lnTo>
                        <a:pt x="0" y="58"/>
                      </a:lnTo>
                      <a:lnTo>
                        <a:pt x="590" y="58"/>
                      </a:lnTo>
                      <a:lnTo>
                        <a:pt x="585" y="0"/>
                      </a:lnTo>
                      <a:lnTo>
                        <a:pt x="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0" name="Freeform 145"/>
                <p:cNvSpPr>
                  <a:spLocks/>
                </p:cNvSpPr>
                <p:nvPr/>
              </p:nvSpPr>
              <p:spPr bwMode="auto">
                <a:xfrm>
                  <a:off x="2847" y="3032"/>
                  <a:ext cx="288" cy="309"/>
                </a:xfrm>
                <a:custGeom>
                  <a:avLst/>
                  <a:gdLst>
                    <a:gd name="T0" fmla="*/ 21 w 288"/>
                    <a:gd name="T1" fmla="*/ 0 h 309"/>
                    <a:gd name="T2" fmla="*/ 0 w 288"/>
                    <a:gd name="T3" fmla="*/ 18 h 309"/>
                    <a:gd name="T4" fmla="*/ 284 w 288"/>
                    <a:gd name="T5" fmla="*/ 309 h 309"/>
                    <a:gd name="T6" fmla="*/ 288 w 288"/>
                    <a:gd name="T7" fmla="*/ 252 h 309"/>
                    <a:gd name="T8" fmla="*/ 21 w 288"/>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09">
                      <a:moveTo>
                        <a:pt x="21" y="0"/>
                      </a:moveTo>
                      <a:lnTo>
                        <a:pt x="0" y="18"/>
                      </a:lnTo>
                      <a:lnTo>
                        <a:pt x="284" y="309"/>
                      </a:lnTo>
                      <a:lnTo>
                        <a:pt x="288" y="252"/>
                      </a:lnTo>
                      <a:lnTo>
                        <a:pt x="2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1" name="Freeform 146"/>
                <p:cNvSpPr>
                  <a:spLocks/>
                </p:cNvSpPr>
                <p:nvPr/>
              </p:nvSpPr>
              <p:spPr bwMode="auto">
                <a:xfrm>
                  <a:off x="3714" y="3039"/>
                  <a:ext cx="302" cy="302"/>
                </a:xfrm>
                <a:custGeom>
                  <a:avLst/>
                  <a:gdLst>
                    <a:gd name="T0" fmla="*/ 0 w 302"/>
                    <a:gd name="T1" fmla="*/ 245 h 302"/>
                    <a:gd name="T2" fmla="*/ 6 w 302"/>
                    <a:gd name="T3" fmla="*/ 302 h 302"/>
                    <a:gd name="T4" fmla="*/ 302 w 302"/>
                    <a:gd name="T5" fmla="*/ 11 h 302"/>
                    <a:gd name="T6" fmla="*/ 282 w 302"/>
                    <a:gd name="T7" fmla="*/ 0 h 302"/>
                    <a:gd name="T8" fmla="*/ 0 w 302"/>
                    <a:gd name="T9" fmla="*/ 245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02">
                      <a:moveTo>
                        <a:pt x="0" y="245"/>
                      </a:moveTo>
                      <a:lnTo>
                        <a:pt x="6" y="302"/>
                      </a:lnTo>
                      <a:lnTo>
                        <a:pt x="302" y="11"/>
                      </a:lnTo>
                      <a:lnTo>
                        <a:pt x="282" y="0"/>
                      </a:lnTo>
                      <a:lnTo>
                        <a:pt x="0" y="245"/>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Freeform 147"/>
                <p:cNvSpPr>
                  <a:spLocks/>
                </p:cNvSpPr>
                <p:nvPr/>
              </p:nvSpPr>
              <p:spPr bwMode="auto">
                <a:xfrm>
                  <a:off x="3131" y="2790"/>
                  <a:ext cx="590" cy="12"/>
                </a:xfrm>
                <a:custGeom>
                  <a:avLst/>
                  <a:gdLst>
                    <a:gd name="T0" fmla="*/ 0 w 590"/>
                    <a:gd name="T1" fmla="*/ 0 h 12"/>
                    <a:gd name="T2" fmla="*/ 1 w 590"/>
                    <a:gd name="T3" fmla="*/ 12 h 12"/>
                    <a:gd name="T4" fmla="*/ 589 w 590"/>
                    <a:gd name="T5" fmla="*/ 12 h 12"/>
                    <a:gd name="T6" fmla="*/ 590 w 590"/>
                    <a:gd name="T7" fmla="*/ 0 h 12"/>
                    <a:gd name="T8" fmla="*/ 0 w 59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
                      <a:moveTo>
                        <a:pt x="0" y="0"/>
                      </a:moveTo>
                      <a:lnTo>
                        <a:pt x="1" y="12"/>
                      </a:lnTo>
                      <a:lnTo>
                        <a:pt x="589" y="12"/>
                      </a:lnTo>
                      <a:lnTo>
                        <a:pt x="590"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3" name="Freeform 148"/>
                <p:cNvSpPr>
                  <a:spLocks/>
                </p:cNvSpPr>
                <p:nvPr/>
              </p:nvSpPr>
              <p:spPr bwMode="auto">
                <a:xfrm>
                  <a:off x="2843" y="2789"/>
                  <a:ext cx="292" cy="261"/>
                </a:xfrm>
                <a:custGeom>
                  <a:avLst/>
                  <a:gdLst>
                    <a:gd name="T0" fmla="*/ 291 w 292"/>
                    <a:gd name="T1" fmla="*/ 0 h 261"/>
                    <a:gd name="T2" fmla="*/ 0 w 292"/>
                    <a:gd name="T3" fmla="*/ 261 h 261"/>
                    <a:gd name="T4" fmla="*/ 31 w 292"/>
                    <a:gd name="T5" fmla="*/ 250 h 261"/>
                    <a:gd name="T6" fmla="*/ 292 w 292"/>
                    <a:gd name="T7" fmla="*/ 12 h 261"/>
                    <a:gd name="T8" fmla="*/ 291 w 292"/>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261">
                      <a:moveTo>
                        <a:pt x="291" y="0"/>
                      </a:moveTo>
                      <a:lnTo>
                        <a:pt x="0" y="261"/>
                      </a:lnTo>
                      <a:lnTo>
                        <a:pt x="31" y="250"/>
                      </a:lnTo>
                      <a:lnTo>
                        <a:pt x="292" y="12"/>
                      </a:lnTo>
                      <a:lnTo>
                        <a:pt x="29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4" name="Freeform 149"/>
                <p:cNvSpPr>
                  <a:spLocks/>
                </p:cNvSpPr>
                <p:nvPr/>
              </p:nvSpPr>
              <p:spPr bwMode="auto">
                <a:xfrm>
                  <a:off x="3710" y="2789"/>
                  <a:ext cx="304" cy="262"/>
                </a:xfrm>
                <a:custGeom>
                  <a:avLst/>
                  <a:gdLst>
                    <a:gd name="T0" fmla="*/ 0 w 304"/>
                    <a:gd name="T1" fmla="*/ 10 h 262"/>
                    <a:gd name="T2" fmla="*/ 273 w 304"/>
                    <a:gd name="T3" fmla="*/ 262 h 262"/>
                    <a:gd name="T4" fmla="*/ 304 w 304"/>
                    <a:gd name="T5" fmla="*/ 261 h 262"/>
                    <a:gd name="T6" fmla="*/ 9 w 304"/>
                    <a:gd name="T7" fmla="*/ 0 h 262"/>
                    <a:gd name="T8" fmla="*/ 0 w 304"/>
                    <a:gd name="T9" fmla="*/ 1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62">
                      <a:moveTo>
                        <a:pt x="0" y="10"/>
                      </a:moveTo>
                      <a:lnTo>
                        <a:pt x="273" y="262"/>
                      </a:lnTo>
                      <a:lnTo>
                        <a:pt x="304" y="261"/>
                      </a:lnTo>
                      <a:lnTo>
                        <a:pt x="9" y="0"/>
                      </a:lnTo>
                      <a:lnTo>
                        <a:pt x="0" y="1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23" name="Oval 150"/>
              <p:cNvSpPr>
                <a:spLocks noChangeArrowheads="1"/>
              </p:cNvSpPr>
              <p:nvPr/>
            </p:nvSpPr>
            <p:spPr bwMode="auto">
              <a:xfrm>
                <a:off x="2795" y="2750"/>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7224" name="Oval 151"/>
              <p:cNvSpPr>
                <a:spLocks noChangeArrowheads="1"/>
              </p:cNvSpPr>
              <p:nvPr/>
            </p:nvSpPr>
            <p:spPr bwMode="auto">
              <a:xfrm>
                <a:off x="3333" y="2762"/>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7225" name="Oval 152"/>
              <p:cNvSpPr>
                <a:spLocks noChangeArrowheads="1"/>
              </p:cNvSpPr>
              <p:nvPr/>
            </p:nvSpPr>
            <p:spPr bwMode="auto">
              <a:xfrm>
                <a:off x="2523"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sp>
            <p:nvSpPr>
              <p:cNvPr id="7226" name="Oval 153"/>
              <p:cNvSpPr>
                <a:spLocks noChangeArrowheads="1"/>
              </p:cNvSpPr>
              <p:nvPr/>
            </p:nvSpPr>
            <p:spPr bwMode="auto">
              <a:xfrm>
                <a:off x="2852" y="2320"/>
                <a:ext cx="137" cy="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C</a:t>
                </a:r>
              </a:p>
            </p:txBody>
          </p:sp>
          <p:sp>
            <p:nvSpPr>
              <p:cNvPr id="7227" name="Oval 154"/>
              <p:cNvSpPr>
                <a:spLocks noChangeArrowheads="1"/>
              </p:cNvSpPr>
              <p:nvPr/>
            </p:nvSpPr>
            <p:spPr bwMode="auto">
              <a:xfrm>
                <a:off x="3351" y="2320"/>
                <a:ext cx="137" cy="137"/>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O</a:t>
                </a:r>
              </a:p>
            </p:txBody>
          </p:sp>
          <p:sp>
            <p:nvSpPr>
              <p:cNvPr id="7228" name="Oval 155"/>
              <p:cNvSpPr>
                <a:spLocks noChangeArrowheads="1"/>
              </p:cNvSpPr>
              <p:nvPr/>
            </p:nvSpPr>
            <p:spPr bwMode="auto">
              <a:xfrm>
                <a:off x="3696"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grpSp>
        <p:sp>
          <p:nvSpPr>
            <p:cNvPr id="7213" name="Oval 156"/>
            <p:cNvSpPr>
              <a:spLocks noChangeArrowheads="1"/>
            </p:cNvSpPr>
            <p:nvPr/>
          </p:nvSpPr>
          <p:spPr bwMode="auto">
            <a:xfrm>
              <a:off x="2220" y="2601"/>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214" name="Oval 157"/>
            <p:cNvSpPr>
              <a:spLocks noChangeArrowheads="1"/>
            </p:cNvSpPr>
            <p:nvPr/>
          </p:nvSpPr>
          <p:spPr bwMode="auto">
            <a:xfrm>
              <a:off x="1865" y="3238"/>
              <a:ext cx="148" cy="14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15" name="Oval 158"/>
            <p:cNvSpPr>
              <a:spLocks noChangeArrowheads="1"/>
            </p:cNvSpPr>
            <p:nvPr/>
          </p:nvSpPr>
          <p:spPr bwMode="auto">
            <a:xfrm>
              <a:off x="1060" y="2942"/>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16" name="Oval 159"/>
            <p:cNvSpPr>
              <a:spLocks noChangeArrowheads="1"/>
            </p:cNvSpPr>
            <p:nvPr/>
          </p:nvSpPr>
          <p:spPr bwMode="auto">
            <a:xfrm>
              <a:off x="1348" y="2793"/>
              <a:ext cx="136" cy="13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sp>
          <p:nvSpPr>
            <p:cNvPr id="7217" name="Oval 160"/>
            <p:cNvSpPr>
              <a:spLocks noChangeArrowheads="1"/>
            </p:cNvSpPr>
            <p:nvPr/>
          </p:nvSpPr>
          <p:spPr bwMode="auto">
            <a:xfrm>
              <a:off x="1087" y="2595"/>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218" name="Oval 161"/>
            <p:cNvSpPr>
              <a:spLocks noChangeArrowheads="1"/>
            </p:cNvSpPr>
            <p:nvPr/>
          </p:nvSpPr>
          <p:spPr bwMode="auto">
            <a:xfrm>
              <a:off x="1381" y="2682"/>
              <a:ext cx="91" cy="9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solidFill>
                    <a:schemeClr val="bg1"/>
                  </a:solidFill>
                  <a:latin typeface="Arial" charset="0"/>
                </a:rPr>
                <a:t>H</a:t>
              </a:r>
            </a:p>
          </p:txBody>
        </p:sp>
        <p:sp>
          <p:nvSpPr>
            <p:cNvPr id="7219" name="AutoShape 162"/>
            <p:cNvSpPr>
              <a:spLocks noChangeArrowheads="1"/>
            </p:cNvSpPr>
            <p:nvPr/>
          </p:nvSpPr>
          <p:spPr bwMode="auto">
            <a:xfrm>
              <a:off x="1224" y="2290"/>
              <a:ext cx="408" cy="182"/>
            </a:xfrm>
            <a:prstGeom prst="roundRect">
              <a:avLst>
                <a:gd name="adj" fmla="val 16667"/>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b="1">
                  <a:solidFill>
                    <a:schemeClr val="bg1"/>
                  </a:solidFill>
                  <a:latin typeface="Arial" charset="0"/>
                </a:rPr>
                <a:t>CH</a:t>
              </a:r>
              <a:r>
                <a:rPr lang="en-GB" sz="1000" b="1" baseline="-25000">
                  <a:solidFill>
                    <a:schemeClr val="bg1"/>
                  </a:solidFill>
                  <a:latin typeface="Arial" charset="0"/>
                </a:rPr>
                <a:t>2</a:t>
              </a:r>
              <a:r>
                <a:rPr lang="en-GB" sz="1000" b="1">
                  <a:solidFill>
                    <a:schemeClr val="bg1"/>
                  </a:solidFill>
                  <a:latin typeface="Arial" charset="0"/>
                </a:rPr>
                <a:t>OH</a:t>
              </a:r>
            </a:p>
          </p:txBody>
        </p:sp>
        <p:sp>
          <p:nvSpPr>
            <p:cNvPr id="7220" name="Oval 163"/>
            <p:cNvSpPr>
              <a:spLocks noChangeArrowheads="1"/>
            </p:cNvSpPr>
            <p:nvPr/>
          </p:nvSpPr>
          <p:spPr bwMode="auto">
            <a:xfrm>
              <a:off x="1348" y="3246"/>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sp>
          <p:nvSpPr>
            <p:cNvPr id="7221" name="Oval 164"/>
            <p:cNvSpPr>
              <a:spLocks noChangeArrowheads="1"/>
            </p:cNvSpPr>
            <p:nvPr/>
          </p:nvSpPr>
          <p:spPr bwMode="auto">
            <a:xfrm>
              <a:off x="1871" y="2795"/>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grpSp>
      <p:grpSp>
        <p:nvGrpSpPr>
          <p:cNvPr id="22693" name="Group 165"/>
          <p:cNvGrpSpPr>
            <a:grpSpLocks/>
          </p:cNvGrpSpPr>
          <p:nvPr/>
        </p:nvGrpSpPr>
        <p:grpSpPr bwMode="auto">
          <a:xfrm>
            <a:off x="4213226" y="4999039"/>
            <a:ext cx="619125" cy="509587"/>
            <a:chOff x="2626" y="3657"/>
            <a:chExt cx="390" cy="321"/>
          </a:xfrm>
        </p:grpSpPr>
        <p:grpSp>
          <p:nvGrpSpPr>
            <p:cNvPr id="7187" name="Group 166"/>
            <p:cNvGrpSpPr>
              <a:grpSpLocks/>
            </p:cNvGrpSpPr>
            <p:nvPr/>
          </p:nvGrpSpPr>
          <p:grpSpPr bwMode="auto">
            <a:xfrm rot="-10512041">
              <a:off x="2699" y="3657"/>
              <a:ext cx="253" cy="263"/>
              <a:chOff x="2287" y="3393"/>
              <a:chExt cx="253" cy="263"/>
            </a:xfrm>
          </p:grpSpPr>
          <p:sp>
            <p:nvSpPr>
              <p:cNvPr id="7190" name="Freeform 167"/>
              <p:cNvSpPr>
                <a:spLocks/>
              </p:cNvSpPr>
              <p:nvPr/>
            </p:nvSpPr>
            <p:spPr bwMode="auto">
              <a:xfrm>
                <a:off x="2287" y="3393"/>
                <a:ext cx="253" cy="173"/>
              </a:xfrm>
              <a:custGeom>
                <a:avLst/>
                <a:gdLst>
                  <a:gd name="T0" fmla="*/ 0 w 253"/>
                  <a:gd name="T1" fmla="*/ 11 h 173"/>
                  <a:gd name="T2" fmla="*/ 139 w 253"/>
                  <a:gd name="T3" fmla="*/ 173 h 173"/>
                  <a:gd name="T4" fmla="*/ 253 w 253"/>
                  <a:gd name="T5" fmla="*/ 0 h 173"/>
                  <a:gd name="T6" fmla="*/ 0 60000 65536"/>
                  <a:gd name="T7" fmla="*/ 0 60000 65536"/>
                  <a:gd name="T8" fmla="*/ 0 60000 65536"/>
                </a:gdLst>
                <a:ahLst/>
                <a:cxnLst>
                  <a:cxn ang="T6">
                    <a:pos x="T0" y="T1"/>
                  </a:cxn>
                  <a:cxn ang="T7">
                    <a:pos x="T2" y="T3"/>
                  </a:cxn>
                  <a:cxn ang="T8">
                    <a:pos x="T4" y="T5"/>
                  </a:cxn>
                </a:cxnLst>
                <a:rect l="0" t="0" r="r" b="b"/>
                <a:pathLst>
                  <a:path w="253" h="173">
                    <a:moveTo>
                      <a:pt x="0" y="11"/>
                    </a:moveTo>
                    <a:lnTo>
                      <a:pt x="139" y="173"/>
                    </a:lnTo>
                    <a:lnTo>
                      <a:pt x="253"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Oval 168"/>
              <p:cNvSpPr>
                <a:spLocks noChangeArrowheads="1"/>
              </p:cNvSpPr>
              <p:nvPr/>
            </p:nvSpPr>
            <p:spPr bwMode="auto">
              <a:xfrm>
                <a:off x="2336" y="3475"/>
                <a:ext cx="181" cy="181"/>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O</a:t>
                </a:r>
              </a:p>
            </p:txBody>
          </p:sp>
        </p:grpSp>
        <p:sp>
          <p:nvSpPr>
            <p:cNvPr id="7188" name="Oval 169"/>
            <p:cNvSpPr>
              <a:spLocks noChangeArrowheads="1"/>
            </p:cNvSpPr>
            <p:nvPr/>
          </p:nvSpPr>
          <p:spPr bwMode="auto">
            <a:xfrm>
              <a:off x="2626" y="3842"/>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sp>
          <p:nvSpPr>
            <p:cNvPr id="7189" name="Oval 170"/>
            <p:cNvSpPr>
              <a:spLocks noChangeArrowheads="1"/>
            </p:cNvSpPr>
            <p:nvPr/>
          </p:nvSpPr>
          <p:spPr bwMode="auto">
            <a:xfrm>
              <a:off x="2880" y="3842"/>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grpSp>
      <p:sp>
        <p:nvSpPr>
          <p:cNvPr id="22699" name="Oval 171"/>
          <p:cNvSpPr>
            <a:spLocks noChangeArrowheads="1"/>
          </p:cNvSpPr>
          <p:nvPr/>
        </p:nvSpPr>
        <p:spPr bwMode="auto">
          <a:xfrm>
            <a:off x="4232275" y="5032375"/>
            <a:ext cx="576263" cy="215900"/>
          </a:xfrm>
          <a:prstGeom prst="ellipse">
            <a:avLst/>
          </a:prstGeom>
          <a:solidFill>
            <a:srgbClr val="FF9999">
              <a:alpha val="39999"/>
            </a:srgbClr>
          </a:solidFill>
          <a:ln w="9525">
            <a:solidFill>
              <a:srgbClr val="FF9999"/>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endParaRPr lang="en-US"/>
          </a:p>
        </p:txBody>
      </p:sp>
      <p:grpSp>
        <p:nvGrpSpPr>
          <p:cNvPr id="22700" name="Group 172"/>
          <p:cNvGrpSpPr>
            <a:grpSpLocks/>
          </p:cNvGrpSpPr>
          <p:nvPr/>
        </p:nvGrpSpPr>
        <p:grpSpPr bwMode="auto">
          <a:xfrm>
            <a:off x="4035426" y="5330829"/>
            <a:ext cx="1184275" cy="927101"/>
            <a:chOff x="954" y="3566"/>
            <a:chExt cx="635" cy="584"/>
          </a:xfrm>
        </p:grpSpPr>
        <p:sp>
          <p:nvSpPr>
            <p:cNvPr id="7185" name="AutoShape 173"/>
            <p:cNvSpPr>
              <a:spLocks/>
            </p:cNvSpPr>
            <p:nvPr/>
          </p:nvSpPr>
          <p:spPr bwMode="auto">
            <a:xfrm rot="5400000">
              <a:off x="1187" y="3363"/>
              <a:ext cx="91" cy="498"/>
            </a:xfrm>
            <a:prstGeom prst="rightBrace">
              <a:avLst>
                <a:gd name="adj1" fmla="val 45604"/>
                <a:gd name="adj2" fmla="val 4839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86" name="Text Box 174"/>
            <p:cNvSpPr txBox="1">
              <a:spLocks noChangeArrowheads="1"/>
            </p:cNvSpPr>
            <p:nvPr/>
          </p:nvSpPr>
          <p:spPr bwMode="auto">
            <a:xfrm>
              <a:off x="954" y="3627"/>
              <a:ext cx="63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eaLnBrk="1" hangingPunct="1"/>
              <a:endParaRPr lang="en-GB" sz="1200" b="1">
                <a:solidFill>
                  <a:srgbClr val="FF0000"/>
                </a:solidFill>
              </a:endParaRPr>
            </a:p>
            <a:p>
              <a:pPr eaLnBrk="1" hangingPunct="1"/>
              <a:r>
                <a:rPr lang="en-GB" sz="1200" b="1">
                  <a:solidFill>
                    <a:srgbClr val="FF0000"/>
                  </a:solidFill>
                </a:rPr>
                <a:t>Glycosidic</a:t>
              </a:r>
            </a:p>
            <a:p>
              <a:pPr eaLnBrk="1" hangingPunct="1"/>
              <a:r>
                <a:rPr lang="en-GB" sz="1200" b="1"/>
                <a:t>Bond</a:t>
              </a:r>
            </a:p>
            <a:p>
              <a:pPr eaLnBrk="1" hangingPunct="1"/>
              <a:endParaRPr lang="en-GB" sz="1200" b="1">
                <a:solidFill>
                  <a:srgbClr val="FF0000"/>
                </a:solidFill>
              </a:endParaRPr>
            </a:p>
          </p:txBody>
        </p:sp>
      </p:grpSp>
      <p:sp>
        <p:nvSpPr>
          <p:cNvPr id="22703" name="Text Box 175"/>
          <p:cNvSpPr txBox="1">
            <a:spLocks noChangeArrowheads="1"/>
          </p:cNvSpPr>
          <p:nvPr/>
        </p:nvSpPr>
        <p:spPr bwMode="auto">
          <a:xfrm>
            <a:off x="6445250" y="5867400"/>
            <a:ext cx="2590800" cy="74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eaLnBrk="1" hangingPunct="1">
              <a:spcBef>
                <a:spcPct val="50000"/>
              </a:spcBef>
            </a:pPr>
            <a:r>
              <a:rPr lang="en-GB" sz="1400" b="1"/>
              <a:t>This is a  </a:t>
            </a:r>
            <a:r>
              <a:rPr lang="en-GB" sz="1400" b="1">
                <a:solidFill>
                  <a:srgbClr val="FF0000"/>
                </a:solidFill>
              </a:rPr>
              <a:t>CONDENSATION </a:t>
            </a:r>
            <a:r>
              <a:rPr lang="en-GB" sz="1400" b="1"/>
              <a:t>reaction, where a water molecule is lost</a:t>
            </a:r>
            <a:r>
              <a:rPr lang="en-US" sz="1400" b="1"/>
              <a:t>.</a:t>
            </a:r>
            <a:endParaRPr lang="en-GB" sz="1400" b="1"/>
          </a:p>
        </p:txBody>
      </p:sp>
      <p:sp>
        <p:nvSpPr>
          <p:cNvPr id="22704" name="Text Box 176"/>
          <p:cNvSpPr txBox="1">
            <a:spLocks noChangeArrowheads="1"/>
          </p:cNvSpPr>
          <p:nvPr/>
        </p:nvSpPr>
        <p:spPr bwMode="auto">
          <a:xfrm>
            <a:off x="1117600" y="981076"/>
            <a:ext cx="12954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eaLnBrk="1" hangingPunct="1">
              <a:spcBef>
                <a:spcPct val="50000"/>
              </a:spcBef>
            </a:pPr>
            <a:r>
              <a:rPr lang="en-GB"/>
              <a:t>Glucose</a:t>
            </a:r>
          </a:p>
        </p:txBody>
      </p:sp>
      <p:sp>
        <p:nvSpPr>
          <p:cNvPr id="22705" name="Text Box 177"/>
          <p:cNvSpPr txBox="1">
            <a:spLocks noChangeArrowheads="1"/>
          </p:cNvSpPr>
          <p:nvPr/>
        </p:nvSpPr>
        <p:spPr bwMode="auto">
          <a:xfrm>
            <a:off x="1117600" y="3716338"/>
            <a:ext cx="12954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eaLnBrk="1" hangingPunct="1">
              <a:spcBef>
                <a:spcPct val="50000"/>
              </a:spcBef>
            </a:pPr>
            <a:r>
              <a:rPr lang="en-GB"/>
              <a:t>Maltose</a:t>
            </a:r>
          </a:p>
        </p:txBody>
      </p:sp>
    </p:spTree>
    <p:extLst>
      <p:ext uri="{BB962C8B-B14F-4D97-AF65-F5344CB8AC3E}">
        <p14:creationId xmlns:p14="http://schemas.microsoft.com/office/powerpoint/2010/main" val="2492109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2570"/>
                                        </p:tgtEl>
                                      </p:cBhvr>
                                    </p:animEffect>
                                    <p:set>
                                      <p:cBhvr>
                                        <p:cTn id="7" dur="1" fill="hold">
                                          <p:stCondLst>
                                            <p:cond delay="1999"/>
                                          </p:stCondLst>
                                        </p:cTn>
                                        <p:tgtEl>
                                          <p:spTgt spid="2257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2540"/>
                                        </p:tgtEl>
                                        <p:attrNameLst>
                                          <p:attrName>style.visibility</p:attrName>
                                        </p:attrNameLst>
                                      </p:cBhvr>
                                      <p:to>
                                        <p:strVal val="visible"/>
                                      </p:to>
                                    </p:set>
                                    <p:animEffect transition="in" filter="fade">
                                      <p:cBhvr>
                                        <p:cTn id="10" dur="2000"/>
                                        <p:tgtEl>
                                          <p:spTgt spid="225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2605"/>
                                        </p:tgtEl>
                                        <p:attrNameLst>
                                          <p:attrName>style.visibility</p:attrName>
                                        </p:attrNameLst>
                                      </p:cBhvr>
                                      <p:to>
                                        <p:strVal val="visible"/>
                                      </p:to>
                                    </p:set>
                                    <p:animEffect transition="in" filter="fade">
                                      <p:cBhvr>
                                        <p:cTn id="15" dur="2000"/>
                                        <p:tgtEl>
                                          <p:spTgt spid="226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635"/>
                                        </p:tgtEl>
                                        <p:attrNameLst>
                                          <p:attrName>style.visibility</p:attrName>
                                        </p:attrNameLst>
                                      </p:cBhvr>
                                      <p:to>
                                        <p:strVal val="visible"/>
                                      </p:to>
                                    </p:set>
                                    <p:animEffect transition="in" filter="fade">
                                      <p:cBhvr>
                                        <p:cTn id="18" dur="2000"/>
                                        <p:tgtEl>
                                          <p:spTgt spid="22635"/>
                                        </p:tgtEl>
                                      </p:cBhvr>
                                    </p:animEffect>
                                  </p:childTnLst>
                                </p:cTn>
                              </p:par>
                            </p:childTnLst>
                          </p:cTn>
                        </p:par>
                        <p:par>
                          <p:cTn id="19" fill="hold" nodeType="afterGroup">
                            <p:stCondLst>
                              <p:cond delay="2000"/>
                            </p:stCondLst>
                            <p:childTnLst>
                              <p:par>
                                <p:cTn id="20" presetID="10" presetClass="exit" presetSubtype="0" fill="hold" grpId="0" nodeType="afterEffect">
                                  <p:stCondLst>
                                    <p:cond delay="0"/>
                                  </p:stCondLst>
                                  <p:childTnLst>
                                    <p:animEffect transition="out" filter="fade">
                                      <p:cBhvr>
                                        <p:cTn id="21" dur="2000"/>
                                        <p:tgtEl>
                                          <p:spTgt spid="22704"/>
                                        </p:tgtEl>
                                      </p:cBhvr>
                                    </p:animEffect>
                                    <p:set>
                                      <p:cBhvr>
                                        <p:cTn id="22" dur="1" fill="hold">
                                          <p:stCondLst>
                                            <p:cond delay="1999"/>
                                          </p:stCondLst>
                                        </p:cTn>
                                        <p:tgtEl>
                                          <p:spTgt spid="2270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5E-6 -2.22222E-6 L 0.09844 0.34144 " pathEditMode="relative" rAng="0" ptsTypes="AA">
                                      <p:cBhvr>
                                        <p:cTn id="26" dur="2000" fill="hold"/>
                                        <p:tgtEl>
                                          <p:spTgt spid="22540"/>
                                        </p:tgtEl>
                                        <p:attrNameLst>
                                          <p:attrName>ppt_x</p:attrName>
                                          <p:attrName>ppt_y</p:attrName>
                                        </p:attrNameLst>
                                      </p:cBhvr>
                                      <p:rCtr x="4913" y="17060"/>
                                    </p:animMotion>
                                  </p:childTnLst>
                                </p:cTn>
                              </p:par>
                              <p:par>
                                <p:cTn id="27" presetID="0" presetClass="path" presetSubtype="0" accel="50000" decel="50000" fill="hold" nodeType="withEffect">
                                  <p:stCondLst>
                                    <p:cond delay="0"/>
                                  </p:stCondLst>
                                  <p:childTnLst>
                                    <p:animMotion origin="layout" path="M 1.38889E-6 4.44444E-6 L -0.08264 0.3456 " pathEditMode="relative" rAng="0" ptsTypes="AA">
                                      <p:cBhvr>
                                        <p:cTn id="28" dur="2000" fill="hold"/>
                                        <p:tgtEl>
                                          <p:spTgt spid="22605"/>
                                        </p:tgtEl>
                                        <p:attrNameLst>
                                          <p:attrName>ppt_x</p:attrName>
                                          <p:attrName>ppt_y</p:attrName>
                                        </p:attrNameLst>
                                      </p:cBhvr>
                                      <p:rCtr x="-4132" y="17269"/>
                                    </p:animMotion>
                                  </p:childTnLst>
                                </p:cTn>
                              </p:par>
                              <p:par>
                                <p:cTn id="29" presetID="10" presetClass="exit" presetSubtype="0" fill="hold" grpId="1" nodeType="withEffect">
                                  <p:stCondLst>
                                    <p:cond delay="0"/>
                                  </p:stCondLst>
                                  <p:childTnLst>
                                    <p:animEffect transition="out" filter="fade">
                                      <p:cBhvr>
                                        <p:cTn id="30" dur="2000"/>
                                        <p:tgtEl>
                                          <p:spTgt spid="22635"/>
                                        </p:tgtEl>
                                      </p:cBhvr>
                                    </p:animEffect>
                                    <p:set>
                                      <p:cBhvr>
                                        <p:cTn id="31" dur="1" fill="hold">
                                          <p:stCondLst>
                                            <p:cond delay="1999"/>
                                          </p:stCondLst>
                                        </p:cTn>
                                        <p:tgtEl>
                                          <p:spTgt spid="22635"/>
                                        </p:tgtEl>
                                        <p:attrNameLst>
                                          <p:attrName>style.visibility</p:attrName>
                                        </p:attrNameLst>
                                      </p:cBhvr>
                                      <p:to>
                                        <p:strVal val="hidden"/>
                                      </p:to>
                                    </p:set>
                                  </p:childTnLst>
                                </p:cTn>
                              </p:par>
                            </p:childTnLst>
                          </p:cTn>
                        </p:par>
                        <p:par>
                          <p:cTn id="32" fill="hold" nodeType="afterGroup">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2699"/>
                                        </p:tgtEl>
                                        <p:attrNameLst>
                                          <p:attrName>style.visibility</p:attrName>
                                        </p:attrNameLst>
                                      </p:cBhvr>
                                      <p:to>
                                        <p:strVal val="visible"/>
                                      </p:to>
                                    </p:set>
                                    <p:animEffect transition="in" filter="fade">
                                      <p:cBhvr>
                                        <p:cTn id="35" dur="2000"/>
                                        <p:tgtEl>
                                          <p:spTgt spid="22699"/>
                                        </p:tgtEl>
                                      </p:cBhvr>
                                    </p:animEffect>
                                  </p:childTnLst>
                                </p:cTn>
                              </p:par>
                            </p:childTnLst>
                          </p:cTn>
                        </p:par>
                        <p:par>
                          <p:cTn id="36" fill="hold" nodeType="afterGroup">
                            <p:stCondLst>
                              <p:cond delay="4000"/>
                            </p:stCondLst>
                            <p:childTnLst>
                              <p:par>
                                <p:cTn id="37" presetID="1" presetClass="exit" presetSubtype="0" fill="hold" nodeType="afterEffect">
                                  <p:stCondLst>
                                    <p:cond delay="0"/>
                                  </p:stCondLst>
                                  <p:childTnLst>
                                    <p:set>
                                      <p:cBhvr>
                                        <p:cTn id="38" dur="1" fill="hold">
                                          <p:stCondLst>
                                            <p:cond delay="0"/>
                                          </p:stCondLst>
                                        </p:cTn>
                                        <p:tgtEl>
                                          <p:spTgt spid="22540"/>
                                        </p:tgtEl>
                                        <p:attrNameLst>
                                          <p:attrName>style.visibility</p:attrName>
                                        </p:attrNameLst>
                                      </p:cBhvr>
                                      <p:to>
                                        <p:strVal val="hidden"/>
                                      </p:to>
                                    </p:set>
                                  </p:childTnLst>
                                </p:cTn>
                              </p:par>
                            </p:childTnLst>
                          </p:cTn>
                        </p:par>
                        <p:par>
                          <p:cTn id="39" fill="hold" nodeType="afterGroup">
                            <p:stCondLst>
                              <p:cond delay="4000"/>
                            </p:stCondLst>
                            <p:childTnLst>
                              <p:par>
                                <p:cTn id="40" presetID="1" presetClass="exit" presetSubtype="0" fill="hold" nodeType="afterEffect">
                                  <p:stCondLst>
                                    <p:cond delay="0"/>
                                  </p:stCondLst>
                                  <p:childTnLst>
                                    <p:set>
                                      <p:cBhvr>
                                        <p:cTn id="41" dur="1" fill="hold">
                                          <p:stCondLst>
                                            <p:cond delay="0"/>
                                          </p:stCondLst>
                                        </p:cTn>
                                        <p:tgtEl>
                                          <p:spTgt spid="2260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22699"/>
                                        </p:tgtEl>
                                      </p:cBhvr>
                                    </p:animEffect>
                                    <p:set>
                                      <p:cBhvr>
                                        <p:cTn id="44" dur="1" fill="hold">
                                          <p:stCondLst>
                                            <p:cond delay="1999"/>
                                          </p:stCondLst>
                                        </p:cTn>
                                        <p:tgtEl>
                                          <p:spTgt spid="2269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25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5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636"/>
                                        </p:tgtEl>
                                        <p:attrNameLst>
                                          <p:attrName>style.visibility</p:attrName>
                                        </p:attrNameLst>
                                      </p:cBhvr>
                                      <p:to>
                                        <p:strVal val="visible"/>
                                      </p:to>
                                    </p:set>
                                  </p:childTnLst>
                                </p:cTn>
                              </p:par>
                            </p:childTnLst>
                          </p:cTn>
                        </p:par>
                        <p:par>
                          <p:cTn id="51" fill="hold" nodeType="afterGroup">
                            <p:stCondLst>
                              <p:cond delay="6000"/>
                            </p:stCondLst>
                            <p:childTnLst>
                              <p:par>
                                <p:cTn id="52" presetID="10" presetClass="exit" presetSubtype="0" fill="hold" nodeType="afterEffect">
                                  <p:stCondLst>
                                    <p:cond delay="0"/>
                                  </p:stCondLst>
                                  <p:childTnLst>
                                    <p:animEffect transition="out" filter="fade">
                                      <p:cBhvr>
                                        <p:cTn id="53" dur="2000"/>
                                        <p:tgtEl>
                                          <p:spTgt spid="22536"/>
                                        </p:tgtEl>
                                      </p:cBhvr>
                                    </p:animEffect>
                                    <p:set>
                                      <p:cBhvr>
                                        <p:cTn id="54" dur="1" fill="hold">
                                          <p:stCondLst>
                                            <p:cond delay="1999"/>
                                          </p:stCondLst>
                                        </p:cTn>
                                        <p:tgtEl>
                                          <p:spTgt spid="2253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22533"/>
                                        </p:tgtEl>
                                      </p:cBhvr>
                                    </p:animEffect>
                                    <p:set>
                                      <p:cBhvr>
                                        <p:cTn id="57" dur="1" fill="hold">
                                          <p:stCondLst>
                                            <p:cond delay="1999"/>
                                          </p:stCondLst>
                                        </p:cTn>
                                        <p:tgtEl>
                                          <p:spTgt spid="22533"/>
                                        </p:tgtEl>
                                        <p:attrNameLst>
                                          <p:attrName>style.visibility</p:attrName>
                                        </p:attrNameLst>
                                      </p:cBhvr>
                                      <p:to>
                                        <p:strVal val="hidden"/>
                                      </p:to>
                                    </p:set>
                                  </p:childTnLst>
                                </p:cTn>
                              </p:par>
                            </p:childTnLst>
                          </p:cTn>
                        </p:par>
                        <p:par>
                          <p:cTn id="58" fill="hold" nodeType="afterGroup">
                            <p:stCondLst>
                              <p:cond delay="8000"/>
                            </p:stCondLst>
                            <p:childTnLst>
                              <p:par>
                                <p:cTn id="59" presetID="10" presetClass="entr" presetSubtype="0" fill="hold" nodeType="afterEffect">
                                  <p:stCondLst>
                                    <p:cond delay="0"/>
                                  </p:stCondLst>
                                  <p:childTnLst>
                                    <p:set>
                                      <p:cBhvr>
                                        <p:cTn id="60" dur="1" fill="hold">
                                          <p:stCondLst>
                                            <p:cond delay="0"/>
                                          </p:stCondLst>
                                        </p:cTn>
                                        <p:tgtEl>
                                          <p:spTgt spid="22530"/>
                                        </p:tgtEl>
                                        <p:attrNameLst>
                                          <p:attrName>style.visibility</p:attrName>
                                        </p:attrNameLst>
                                      </p:cBhvr>
                                      <p:to>
                                        <p:strVal val="visible"/>
                                      </p:to>
                                    </p:set>
                                    <p:animEffect transition="in" filter="fade">
                                      <p:cBhvr>
                                        <p:cTn id="61" dur="2000"/>
                                        <p:tgtEl>
                                          <p:spTgt spid="22530"/>
                                        </p:tgtEl>
                                      </p:cBhvr>
                                    </p:animEffect>
                                  </p:childTnLst>
                                </p:cTn>
                              </p:par>
                              <p:par>
                                <p:cTn id="62" presetID="10" presetClass="entr" presetSubtype="0" fill="hold" nodeType="withEffect">
                                  <p:stCondLst>
                                    <p:cond delay="0"/>
                                  </p:stCondLst>
                                  <p:childTnLst>
                                    <p:set>
                                      <p:cBhvr>
                                        <p:cTn id="63" dur="1" fill="hold">
                                          <p:stCondLst>
                                            <p:cond delay="0"/>
                                          </p:stCondLst>
                                        </p:cTn>
                                        <p:tgtEl>
                                          <p:spTgt spid="22693"/>
                                        </p:tgtEl>
                                        <p:attrNameLst>
                                          <p:attrName>style.visibility</p:attrName>
                                        </p:attrNameLst>
                                      </p:cBhvr>
                                      <p:to>
                                        <p:strVal val="visible"/>
                                      </p:to>
                                    </p:set>
                                    <p:animEffect transition="in" filter="fade">
                                      <p:cBhvr>
                                        <p:cTn id="64" dur="2000"/>
                                        <p:tgtEl>
                                          <p:spTgt spid="22693"/>
                                        </p:tgtEl>
                                      </p:cBhvr>
                                    </p:animEffect>
                                  </p:childTnLst>
                                </p:cTn>
                              </p:par>
                            </p:childTnLst>
                          </p:cTn>
                        </p:par>
                        <p:par>
                          <p:cTn id="65" fill="hold" nodeType="afterGroup">
                            <p:stCondLst>
                              <p:cond delay="10000"/>
                            </p:stCondLst>
                            <p:childTnLst>
                              <p:par>
                                <p:cTn id="66" presetID="0" presetClass="path" presetSubtype="0" accel="50000" decel="50000" fill="hold" nodeType="afterEffect">
                                  <p:stCondLst>
                                    <p:cond delay="0"/>
                                  </p:stCondLst>
                                  <p:childTnLst>
                                    <p:animMotion origin="layout" path="M -1.11111E-6 7.40741E-7 C -0.00364 0.05347 -0.00035 0.10393 0.01702 0.1294 C 0.03438 0.15486 0.08611 0.14768 0.10434 0.15255 " pathEditMode="relative" rAng="0" ptsTypes="aaa">
                                      <p:cBhvr>
                                        <p:cTn id="67" dur="2000" fill="hold"/>
                                        <p:tgtEl>
                                          <p:spTgt spid="22693"/>
                                        </p:tgtEl>
                                        <p:attrNameLst>
                                          <p:attrName>ppt_x</p:attrName>
                                          <p:attrName>ppt_y</p:attrName>
                                        </p:attrNameLst>
                                      </p:cBhvr>
                                      <p:rCtr x="5035" y="7731"/>
                                    </p:animMotion>
                                  </p:childTnLst>
                                </p:cTn>
                              </p:par>
                              <p:par>
                                <p:cTn id="68" presetID="10" presetClass="entr" presetSubtype="0" fill="hold" grpId="0" nodeType="withEffect">
                                  <p:stCondLst>
                                    <p:cond delay="0"/>
                                  </p:stCondLst>
                                  <p:childTnLst>
                                    <p:set>
                                      <p:cBhvr>
                                        <p:cTn id="69" dur="1" fill="hold">
                                          <p:stCondLst>
                                            <p:cond delay="0"/>
                                          </p:stCondLst>
                                        </p:cTn>
                                        <p:tgtEl>
                                          <p:spTgt spid="22705"/>
                                        </p:tgtEl>
                                        <p:attrNameLst>
                                          <p:attrName>style.visibility</p:attrName>
                                        </p:attrNameLst>
                                      </p:cBhvr>
                                      <p:to>
                                        <p:strVal val="visible"/>
                                      </p:to>
                                    </p:set>
                                    <p:animEffect transition="in" filter="fade">
                                      <p:cBhvr>
                                        <p:cTn id="70" dur="2000"/>
                                        <p:tgtEl>
                                          <p:spTgt spid="22705"/>
                                        </p:tgtEl>
                                      </p:cBhvr>
                                    </p:animEffect>
                                  </p:childTnLst>
                                </p:cTn>
                              </p:par>
                            </p:childTnLst>
                          </p:cTn>
                        </p:par>
                        <p:par>
                          <p:cTn id="71" fill="hold" nodeType="afterGroup">
                            <p:stCondLst>
                              <p:cond delay="12000"/>
                            </p:stCondLst>
                            <p:childTnLst>
                              <p:par>
                                <p:cTn id="72" presetID="10" presetClass="entr" presetSubtype="0" fill="hold" nodeType="afterEffect">
                                  <p:stCondLst>
                                    <p:cond delay="0"/>
                                  </p:stCondLst>
                                  <p:childTnLst>
                                    <p:set>
                                      <p:cBhvr>
                                        <p:cTn id="73" dur="1" fill="hold">
                                          <p:stCondLst>
                                            <p:cond delay="0"/>
                                          </p:stCondLst>
                                        </p:cTn>
                                        <p:tgtEl>
                                          <p:spTgt spid="22700"/>
                                        </p:tgtEl>
                                        <p:attrNameLst>
                                          <p:attrName>style.visibility</p:attrName>
                                        </p:attrNameLst>
                                      </p:cBhvr>
                                      <p:to>
                                        <p:strVal val="visible"/>
                                      </p:to>
                                    </p:set>
                                    <p:animEffect transition="in" filter="fade">
                                      <p:cBhvr>
                                        <p:cTn id="74" dur="2000"/>
                                        <p:tgtEl>
                                          <p:spTgt spid="22700"/>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22703"/>
                                        </p:tgtEl>
                                        <p:attrNameLst>
                                          <p:attrName>style.visibility</p:attrName>
                                        </p:attrNameLst>
                                      </p:cBhvr>
                                      <p:to>
                                        <p:strVal val="visible"/>
                                      </p:to>
                                    </p:set>
                                    <p:anim calcmode="lin" valueType="num">
                                      <p:cBhvr>
                                        <p:cTn id="77" dur="500" fill="hold"/>
                                        <p:tgtEl>
                                          <p:spTgt spid="22703"/>
                                        </p:tgtEl>
                                        <p:attrNameLst>
                                          <p:attrName>ppt_w</p:attrName>
                                        </p:attrNameLst>
                                      </p:cBhvr>
                                      <p:tavLst>
                                        <p:tav tm="0">
                                          <p:val>
                                            <p:fltVal val="0"/>
                                          </p:val>
                                        </p:tav>
                                        <p:tav tm="100000">
                                          <p:val>
                                            <p:strVal val="#ppt_w"/>
                                          </p:val>
                                        </p:tav>
                                      </p:tavLst>
                                    </p:anim>
                                    <p:anim calcmode="lin" valueType="num">
                                      <p:cBhvr>
                                        <p:cTn id="78" dur="500" fill="hold"/>
                                        <p:tgtEl>
                                          <p:spTgt spid="22703"/>
                                        </p:tgtEl>
                                        <p:attrNameLst>
                                          <p:attrName>ppt_h</p:attrName>
                                        </p:attrNameLst>
                                      </p:cBhvr>
                                      <p:tavLst>
                                        <p:tav tm="0">
                                          <p:val>
                                            <p:fltVal val="0"/>
                                          </p:val>
                                        </p:tav>
                                        <p:tav tm="100000">
                                          <p:val>
                                            <p:strVal val="#ppt_h"/>
                                          </p:val>
                                        </p:tav>
                                      </p:tavLst>
                                    </p:anim>
                                    <p:animEffect transition="in" filter="fade">
                                      <p:cBhvr>
                                        <p:cTn id="79" dur="500"/>
                                        <p:tgtEl>
                                          <p:spTgt spid="22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5" grpId="0" animBg="1"/>
      <p:bldP spid="22635" grpId="1" animBg="1"/>
      <p:bldP spid="22699" grpId="0" animBg="1"/>
      <p:bldP spid="22699" grpId="1" animBg="1"/>
      <p:bldP spid="22703" grpId="0"/>
      <p:bldP spid="22704" grpId="0"/>
      <p:bldP spid="227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 name="Group 220"/>
          <p:cNvGrpSpPr/>
          <p:nvPr/>
        </p:nvGrpSpPr>
        <p:grpSpPr>
          <a:xfrm>
            <a:off x="6008824" y="1831926"/>
            <a:ext cx="2118726" cy="2315630"/>
            <a:chOff x="53079" y="27305"/>
            <a:chExt cx="3013297" cy="3293339"/>
          </a:xfrm>
        </p:grpSpPr>
        <p:sp>
          <p:nvSpPr>
            <p:cNvPr id="211" name="Shape 211"/>
            <p:cNvSpPr/>
            <p:nvPr/>
          </p:nvSpPr>
          <p:spPr>
            <a:xfrm>
              <a:off x="334848" y="1033317"/>
              <a:ext cx="2731528" cy="197438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noFill/>
            <a:ln w="9525" cap="flat">
              <a:solidFill>
                <a:srgbClr val="FFFFFF"/>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12" name="Shape 212"/>
            <p:cNvSpPr/>
            <p:nvPr/>
          </p:nvSpPr>
          <p:spPr>
            <a:xfrm>
              <a:off x="2089835" y="783685"/>
              <a:ext cx="34918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213" name="Shape 213"/>
            <p:cNvSpPr/>
            <p:nvPr/>
          </p:nvSpPr>
          <p:spPr>
            <a:xfrm>
              <a:off x="776402"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14" name="Shape 214"/>
            <p:cNvSpPr/>
            <p:nvPr/>
          </p:nvSpPr>
          <p:spPr>
            <a:xfrm>
              <a:off x="2192751"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15" name="Shape 215"/>
            <p:cNvSpPr/>
            <p:nvPr/>
          </p:nvSpPr>
          <p:spPr>
            <a:xfrm>
              <a:off x="53079" y="1674902"/>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16" name="Shape 216"/>
            <p:cNvSpPr/>
            <p:nvPr/>
          </p:nvSpPr>
          <p:spPr>
            <a:xfrm>
              <a:off x="2698589" y="1721911"/>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17" name="Shape 217"/>
            <p:cNvSpPr/>
            <p:nvPr/>
          </p:nvSpPr>
          <p:spPr>
            <a:xfrm flipV="1">
              <a:off x="1043022" y="469206"/>
              <a:ext cx="2259" cy="564112"/>
            </a:xfrm>
            <a:prstGeom prst="line">
              <a:avLst/>
            </a:prstGeom>
            <a:noFill/>
            <a:ln w="25400" cap="flat">
              <a:solidFill>
                <a:srgbClr val="EEEEEE"/>
              </a:solidFill>
              <a:prstDash val="solid"/>
              <a:miter lim="400000"/>
            </a:ln>
            <a:effectLst/>
          </p:spPr>
          <p:txBody>
            <a:bodyPr wrap="square" lIns="0" tIns="0" rIns="0" bIns="0" numCol="1" anchor="ctr">
              <a:noAutofit/>
            </a:bodyPr>
            <a:lstStyle/>
            <a:p>
              <a:pPr lvl="0"/>
              <a:endParaRPr/>
            </a:p>
          </p:txBody>
        </p:sp>
        <p:sp>
          <p:nvSpPr>
            <p:cNvPr id="218" name="Shape 218"/>
            <p:cNvSpPr/>
            <p:nvPr/>
          </p:nvSpPr>
          <p:spPr>
            <a:xfrm>
              <a:off x="877569" y="2730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19" name="Shape 219"/>
            <p:cNvSpPr/>
            <p:nvPr/>
          </p:nvSpPr>
          <p:spPr>
            <a:xfrm>
              <a:off x="877569" y="78368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grpSp>
      <p:grpSp>
        <p:nvGrpSpPr>
          <p:cNvPr id="230" name="Group 230"/>
          <p:cNvGrpSpPr/>
          <p:nvPr/>
        </p:nvGrpSpPr>
        <p:grpSpPr>
          <a:xfrm>
            <a:off x="2017253" y="1930152"/>
            <a:ext cx="2126466" cy="2315630"/>
            <a:chOff x="53079" y="27305"/>
            <a:chExt cx="3024304" cy="3293339"/>
          </a:xfrm>
        </p:grpSpPr>
        <p:sp>
          <p:nvSpPr>
            <p:cNvPr id="221" name="Shape 221"/>
            <p:cNvSpPr/>
            <p:nvPr/>
          </p:nvSpPr>
          <p:spPr>
            <a:xfrm>
              <a:off x="345855" y="1033317"/>
              <a:ext cx="2731528" cy="197438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noFill/>
            <a:ln w="9525" cap="flat">
              <a:solidFill>
                <a:srgbClr val="FFFFFF"/>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2" name="Shape 222"/>
            <p:cNvSpPr/>
            <p:nvPr/>
          </p:nvSpPr>
          <p:spPr>
            <a:xfrm>
              <a:off x="2100844" y="783685"/>
              <a:ext cx="34918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223" name="Shape 223"/>
            <p:cNvSpPr/>
            <p:nvPr/>
          </p:nvSpPr>
          <p:spPr>
            <a:xfrm>
              <a:off x="787408"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24" name="Shape 224"/>
            <p:cNvSpPr/>
            <p:nvPr/>
          </p:nvSpPr>
          <p:spPr>
            <a:xfrm>
              <a:off x="2203755"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25" name="Shape 225"/>
            <p:cNvSpPr/>
            <p:nvPr/>
          </p:nvSpPr>
          <p:spPr>
            <a:xfrm>
              <a:off x="53079" y="1674902"/>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26" name="Shape 226"/>
            <p:cNvSpPr/>
            <p:nvPr/>
          </p:nvSpPr>
          <p:spPr>
            <a:xfrm>
              <a:off x="2709594" y="1721911"/>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27" name="Shape 227"/>
            <p:cNvSpPr/>
            <p:nvPr/>
          </p:nvSpPr>
          <p:spPr>
            <a:xfrm flipV="1">
              <a:off x="1054028" y="469206"/>
              <a:ext cx="2259" cy="564112"/>
            </a:xfrm>
            <a:prstGeom prst="line">
              <a:avLst/>
            </a:prstGeom>
            <a:noFill/>
            <a:ln w="25400" cap="flat">
              <a:solidFill>
                <a:srgbClr val="EEEEEE"/>
              </a:solidFill>
              <a:prstDash val="solid"/>
              <a:miter lim="400000"/>
            </a:ln>
            <a:effectLst/>
          </p:spPr>
          <p:txBody>
            <a:bodyPr wrap="square" lIns="0" tIns="0" rIns="0" bIns="0" numCol="1" anchor="ctr">
              <a:noAutofit/>
            </a:bodyPr>
            <a:lstStyle/>
            <a:p>
              <a:pPr lvl="0"/>
              <a:endParaRPr/>
            </a:p>
          </p:txBody>
        </p:sp>
        <p:sp>
          <p:nvSpPr>
            <p:cNvPr id="228" name="Shape 228"/>
            <p:cNvSpPr/>
            <p:nvPr/>
          </p:nvSpPr>
          <p:spPr>
            <a:xfrm>
              <a:off x="888577" y="2730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29" name="Shape 229"/>
            <p:cNvSpPr/>
            <p:nvPr/>
          </p:nvSpPr>
          <p:spPr>
            <a:xfrm>
              <a:off x="888577" y="78368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grpSp>
      <p:sp>
        <p:nvSpPr>
          <p:cNvPr id="231" name="Shape 231"/>
          <p:cNvSpPr/>
          <p:nvPr/>
        </p:nvSpPr>
        <p:spPr>
          <a:xfrm>
            <a:off x="4188024" y="3429000"/>
            <a:ext cx="303609" cy="455414"/>
          </a:xfrm>
          <a:prstGeom prst="line">
            <a:avLst/>
          </a:prstGeom>
          <a:ln w="38100">
            <a:solidFill/>
            <a:miter lim="400000"/>
          </a:ln>
        </p:spPr>
        <p:txBody>
          <a:bodyPr lIns="0" tIns="0" rIns="0" bIns="0"/>
          <a:lstStyle/>
          <a:p>
            <a:pPr lvl="0"/>
            <a:endParaRPr/>
          </a:p>
        </p:txBody>
      </p:sp>
      <p:sp>
        <p:nvSpPr>
          <p:cNvPr id="232" name="Shape 232"/>
          <p:cNvSpPr/>
          <p:nvPr/>
        </p:nvSpPr>
        <p:spPr>
          <a:xfrm flipH="1">
            <a:off x="5634633" y="3429000"/>
            <a:ext cx="303609" cy="455414"/>
          </a:xfrm>
          <a:prstGeom prst="line">
            <a:avLst/>
          </a:prstGeom>
          <a:ln w="38100">
            <a:solidFill/>
            <a:miter lim="400000"/>
          </a:ln>
        </p:spPr>
        <p:txBody>
          <a:bodyPr lIns="0" tIns="0" rIns="0" bIns="0"/>
          <a:lstStyle/>
          <a:p>
            <a:pPr lvl="0"/>
            <a:endParaRPr/>
          </a:p>
        </p:txBody>
      </p:sp>
      <p:sp>
        <p:nvSpPr>
          <p:cNvPr id="233" name="Shape 233"/>
          <p:cNvSpPr/>
          <p:nvPr/>
        </p:nvSpPr>
        <p:spPr>
          <a:xfrm>
            <a:off x="4280114" y="3767139"/>
            <a:ext cx="545331"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OH</a:t>
            </a:r>
          </a:p>
        </p:txBody>
      </p:sp>
      <p:sp>
        <p:nvSpPr>
          <p:cNvPr id="234" name="Shape 234"/>
          <p:cNvSpPr/>
          <p:nvPr/>
        </p:nvSpPr>
        <p:spPr>
          <a:xfrm>
            <a:off x="5346914" y="3767139"/>
            <a:ext cx="545331"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OH</a:t>
            </a:r>
          </a:p>
        </p:txBody>
      </p:sp>
      <p:sp>
        <p:nvSpPr>
          <p:cNvPr id="235" name="Shape 235"/>
          <p:cNvSpPr/>
          <p:nvPr/>
        </p:nvSpPr>
        <p:spPr>
          <a:xfrm>
            <a:off x="1161479" y="4693543"/>
            <a:ext cx="6583642"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latin typeface="+mj-lt"/>
                <a:ea typeface="+mj-ea"/>
                <a:cs typeface="+mj-cs"/>
                <a:sym typeface="Gill Sans"/>
              </a:defRPr>
            </a:lvl1pPr>
          </a:lstStyle>
          <a:p>
            <a:pPr lvl="0">
              <a:defRPr sz="1800"/>
            </a:pPr>
            <a:r>
              <a:rPr sz="3000"/>
              <a:t>two alpha glucose molecules (monomers)</a:t>
            </a:r>
          </a:p>
        </p:txBody>
      </p:sp>
      <p:sp>
        <p:nvSpPr>
          <p:cNvPr id="236" name="Shape 236"/>
          <p:cNvSpPr/>
          <p:nvPr/>
        </p:nvSpPr>
        <p:spPr>
          <a:xfrm>
            <a:off x="1426649" y="710903"/>
            <a:ext cx="3675883"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latin typeface="+mj-lt"/>
                <a:ea typeface="+mj-ea"/>
                <a:cs typeface="+mj-cs"/>
                <a:sym typeface="Gill Sans"/>
              </a:defRPr>
            </a:lvl1pPr>
          </a:lstStyle>
          <a:p>
            <a:pPr lvl="0">
              <a:defRPr sz="1800"/>
            </a:pPr>
            <a:r>
              <a:rPr sz="3000"/>
              <a:t>Forming a disaccharide</a:t>
            </a:r>
          </a:p>
        </p:txBody>
      </p:sp>
    </p:spTree>
    <p:extLst>
      <p:ext uri="{BB962C8B-B14F-4D97-AF65-F5344CB8AC3E}">
        <p14:creationId xmlns:p14="http://schemas.microsoft.com/office/powerpoint/2010/main" val="289944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 name="Group 247"/>
          <p:cNvGrpSpPr/>
          <p:nvPr/>
        </p:nvGrpSpPr>
        <p:grpSpPr>
          <a:xfrm>
            <a:off x="5821300" y="1858715"/>
            <a:ext cx="2118726" cy="2315630"/>
            <a:chOff x="53079" y="27305"/>
            <a:chExt cx="3013297" cy="3293339"/>
          </a:xfrm>
        </p:grpSpPr>
        <p:sp>
          <p:nvSpPr>
            <p:cNvPr id="238" name="Shape 238"/>
            <p:cNvSpPr/>
            <p:nvPr/>
          </p:nvSpPr>
          <p:spPr>
            <a:xfrm>
              <a:off x="334848" y="1033317"/>
              <a:ext cx="2731528" cy="197438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noFill/>
            <a:ln w="9525" cap="flat">
              <a:solidFill>
                <a:srgbClr val="FFFFFF"/>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9" name="Shape 239"/>
            <p:cNvSpPr/>
            <p:nvPr/>
          </p:nvSpPr>
          <p:spPr>
            <a:xfrm>
              <a:off x="2089835" y="783685"/>
              <a:ext cx="34918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240" name="Shape 240"/>
            <p:cNvSpPr/>
            <p:nvPr/>
          </p:nvSpPr>
          <p:spPr>
            <a:xfrm>
              <a:off x="776402"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41" name="Shape 241"/>
            <p:cNvSpPr/>
            <p:nvPr/>
          </p:nvSpPr>
          <p:spPr>
            <a:xfrm>
              <a:off x="2192751"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42" name="Shape 242"/>
            <p:cNvSpPr/>
            <p:nvPr/>
          </p:nvSpPr>
          <p:spPr>
            <a:xfrm>
              <a:off x="53079" y="1674902"/>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43" name="Shape 243"/>
            <p:cNvSpPr/>
            <p:nvPr/>
          </p:nvSpPr>
          <p:spPr>
            <a:xfrm>
              <a:off x="2698589" y="1721911"/>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44" name="Shape 244"/>
            <p:cNvSpPr/>
            <p:nvPr/>
          </p:nvSpPr>
          <p:spPr>
            <a:xfrm flipV="1">
              <a:off x="1043022" y="469206"/>
              <a:ext cx="2259" cy="564112"/>
            </a:xfrm>
            <a:prstGeom prst="line">
              <a:avLst/>
            </a:prstGeom>
            <a:noFill/>
            <a:ln w="25400" cap="flat">
              <a:solidFill>
                <a:srgbClr val="EEEEEE"/>
              </a:solidFill>
              <a:prstDash val="solid"/>
              <a:miter lim="400000"/>
            </a:ln>
            <a:effectLst/>
          </p:spPr>
          <p:txBody>
            <a:bodyPr wrap="square" lIns="0" tIns="0" rIns="0" bIns="0" numCol="1" anchor="ctr">
              <a:noAutofit/>
            </a:bodyPr>
            <a:lstStyle/>
            <a:p>
              <a:pPr lvl="0"/>
              <a:endParaRPr/>
            </a:p>
          </p:txBody>
        </p:sp>
        <p:sp>
          <p:nvSpPr>
            <p:cNvPr id="245" name="Shape 245"/>
            <p:cNvSpPr/>
            <p:nvPr/>
          </p:nvSpPr>
          <p:spPr>
            <a:xfrm>
              <a:off x="877569" y="2730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46" name="Shape 246"/>
            <p:cNvSpPr/>
            <p:nvPr/>
          </p:nvSpPr>
          <p:spPr>
            <a:xfrm>
              <a:off x="877569" y="78368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grpSp>
      <p:grpSp>
        <p:nvGrpSpPr>
          <p:cNvPr id="257" name="Group 257"/>
          <p:cNvGrpSpPr/>
          <p:nvPr/>
        </p:nvGrpSpPr>
        <p:grpSpPr>
          <a:xfrm>
            <a:off x="2079761" y="1858715"/>
            <a:ext cx="2126466" cy="2315630"/>
            <a:chOff x="53079" y="27305"/>
            <a:chExt cx="3024304" cy="3293339"/>
          </a:xfrm>
        </p:grpSpPr>
        <p:sp>
          <p:nvSpPr>
            <p:cNvPr id="248" name="Shape 248"/>
            <p:cNvSpPr/>
            <p:nvPr/>
          </p:nvSpPr>
          <p:spPr>
            <a:xfrm>
              <a:off x="345855" y="1033317"/>
              <a:ext cx="2731528" cy="197438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noFill/>
            <a:ln w="9525" cap="flat">
              <a:solidFill>
                <a:srgbClr val="FFFFFF"/>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9" name="Shape 249"/>
            <p:cNvSpPr/>
            <p:nvPr/>
          </p:nvSpPr>
          <p:spPr>
            <a:xfrm>
              <a:off x="2100844" y="783685"/>
              <a:ext cx="34918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250" name="Shape 250"/>
            <p:cNvSpPr/>
            <p:nvPr/>
          </p:nvSpPr>
          <p:spPr>
            <a:xfrm>
              <a:off x="787408"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51" name="Shape 251"/>
            <p:cNvSpPr/>
            <p:nvPr/>
          </p:nvSpPr>
          <p:spPr>
            <a:xfrm>
              <a:off x="2203755"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52" name="Shape 252"/>
            <p:cNvSpPr/>
            <p:nvPr/>
          </p:nvSpPr>
          <p:spPr>
            <a:xfrm>
              <a:off x="53079" y="1674902"/>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53" name="Shape 253"/>
            <p:cNvSpPr/>
            <p:nvPr/>
          </p:nvSpPr>
          <p:spPr>
            <a:xfrm>
              <a:off x="2709594" y="1721911"/>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54" name="Shape 254"/>
            <p:cNvSpPr/>
            <p:nvPr/>
          </p:nvSpPr>
          <p:spPr>
            <a:xfrm flipV="1">
              <a:off x="1054028" y="469206"/>
              <a:ext cx="2259" cy="564112"/>
            </a:xfrm>
            <a:prstGeom prst="line">
              <a:avLst/>
            </a:prstGeom>
            <a:noFill/>
            <a:ln w="25400" cap="flat">
              <a:solidFill>
                <a:srgbClr val="EEEEEE"/>
              </a:solidFill>
              <a:prstDash val="solid"/>
              <a:miter lim="400000"/>
            </a:ln>
            <a:effectLst/>
          </p:spPr>
          <p:txBody>
            <a:bodyPr wrap="square" lIns="0" tIns="0" rIns="0" bIns="0" numCol="1" anchor="ctr">
              <a:noAutofit/>
            </a:bodyPr>
            <a:lstStyle/>
            <a:p>
              <a:pPr lvl="0"/>
              <a:endParaRPr/>
            </a:p>
          </p:txBody>
        </p:sp>
        <p:sp>
          <p:nvSpPr>
            <p:cNvPr id="255" name="Shape 255"/>
            <p:cNvSpPr/>
            <p:nvPr/>
          </p:nvSpPr>
          <p:spPr>
            <a:xfrm>
              <a:off x="888577" y="2730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56" name="Shape 256"/>
            <p:cNvSpPr/>
            <p:nvPr/>
          </p:nvSpPr>
          <p:spPr>
            <a:xfrm>
              <a:off x="888577" y="78368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grpSp>
      <p:sp>
        <p:nvSpPr>
          <p:cNvPr id="258" name="Shape 258"/>
          <p:cNvSpPr/>
          <p:nvPr/>
        </p:nvSpPr>
        <p:spPr>
          <a:xfrm>
            <a:off x="4188024" y="3429000"/>
            <a:ext cx="303609" cy="455414"/>
          </a:xfrm>
          <a:prstGeom prst="line">
            <a:avLst/>
          </a:prstGeom>
          <a:ln w="38100">
            <a:solidFill/>
            <a:miter lim="400000"/>
          </a:ln>
        </p:spPr>
        <p:txBody>
          <a:bodyPr lIns="0" tIns="0" rIns="0" bIns="0"/>
          <a:lstStyle/>
          <a:p>
            <a:pPr lvl="0"/>
            <a:endParaRPr/>
          </a:p>
        </p:txBody>
      </p:sp>
      <p:sp>
        <p:nvSpPr>
          <p:cNvPr id="259" name="Shape 259"/>
          <p:cNvSpPr/>
          <p:nvPr/>
        </p:nvSpPr>
        <p:spPr>
          <a:xfrm flipH="1">
            <a:off x="5634633" y="3429000"/>
            <a:ext cx="303609" cy="455414"/>
          </a:xfrm>
          <a:prstGeom prst="line">
            <a:avLst/>
          </a:prstGeom>
          <a:ln w="38100">
            <a:solidFill/>
            <a:miter lim="400000"/>
          </a:ln>
        </p:spPr>
        <p:txBody>
          <a:bodyPr lIns="0" tIns="0" rIns="0" bIns="0"/>
          <a:lstStyle/>
          <a:p>
            <a:pPr lvl="0"/>
            <a:endParaRPr/>
          </a:p>
        </p:txBody>
      </p:sp>
      <p:sp>
        <p:nvSpPr>
          <p:cNvPr id="260" name="Shape 260"/>
          <p:cNvSpPr/>
          <p:nvPr/>
        </p:nvSpPr>
        <p:spPr>
          <a:xfrm>
            <a:off x="4280114" y="3767139"/>
            <a:ext cx="545331"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EEEEEE"/>
              </a:buClr>
              <a:buFont typeface="Arial Narrow"/>
              <a:defRPr sz="1800"/>
            </a:pPr>
            <a:r>
              <a:rPr sz="3000">
                <a:latin typeface="Arial Narrow"/>
                <a:ea typeface="Arial Narrow"/>
                <a:cs typeface="Arial Narrow"/>
                <a:sym typeface="Arial Narrow"/>
              </a:rPr>
              <a:t>O</a:t>
            </a:r>
            <a:r>
              <a:rPr sz="3000">
                <a:solidFill>
                  <a:srgbClr val="FEB950"/>
                </a:solidFill>
                <a:uFill>
                  <a:solidFill>
                    <a:srgbClr val="FEB950"/>
                  </a:solidFill>
                </a:uFill>
                <a:latin typeface="Arial Narrow"/>
                <a:ea typeface="Arial Narrow"/>
                <a:cs typeface="Arial Narrow"/>
                <a:sym typeface="Arial Narrow"/>
              </a:rPr>
              <a:t>H</a:t>
            </a:r>
          </a:p>
        </p:txBody>
      </p:sp>
      <p:sp>
        <p:nvSpPr>
          <p:cNvPr id="261" name="Shape 261"/>
          <p:cNvSpPr/>
          <p:nvPr/>
        </p:nvSpPr>
        <p:spPr>
          <a:xfrm>
            <a:off x="5346914" y="3767139"/>
            <a:ext cx="545331"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FEB950"/>
              </a:buClr>
              <a:buFont typeface="Arial Narrow"/>
              <a:defRPr sz="4200">
                <a:solidFill>
                  <a:srgbClr val="FEB950"/>
                </a:solidFill>
                <a:uFill>
                  <a:solidFill>
                    <a:srgbClr val="FEB950"/>
                  </a:solidFill>
                </a:uFill>
                <a:latin typeface="Arial Narrow"/>
                <a:ea typeface="Arial Narrow"/>
                <a:cs typeface="Arial Narrow"/>
                <a:sym typeface="Arial Narrow"/>
              </a:defRPr>
            </a:lvl1pPr>
          </a:lstStyle>
          <a:p>
            <a:pPr lvl="0">
              <a:defRPr sz="1800">
                <a:solidFill>
                  <a:srgbClr val="000000"/>
                </a:solidFill>
                <a:uFillTx/>
              </a:defRPr>
            </a:pPr>
            <a:r>
              <a:rPr sz="3000"/>
              <a:t>OH</a:t>
            </a:r>
          </a:p>
        </p:txBody>
      </p:sp>
      <p:sp>
        <p:nvSpPr>
          <p:cNvPr id="262" name="Shape 262"/>
          <p:cNvSpPr/>
          <p:nvPr/>
        </p:nvSpPr>
        <p:spPr>
          <a:xfrm>
            <a:off x="4268391" y="3580805"/>
            <a:ext cx="1750219" cy="1062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a:solidFill>
              <a:srgbClr val="D81E00"/>
            </a:solidFill>
            <a:prstDash val="dash"/>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63" name="Shape 263"/>
          <p:cNvSpPr/>
          <p:nvPr/>
        </p:nvSpPr>
        <p:spPr>
          <a:xfrm>
            <a:off x="2348508" y="5187355"/>
            <a:ext cx="5322094" cy="145712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ctr" defTabSz="584200">
              <a:defRPr sz="4200">
                <a:latin typeface="+mj-lt"/>
                <a:ea typeface="+mj-ea"/>
                <a:cs typeface="+mj-cs"/>
                <a:sym typeface="Gill Sans"/>
              </a:defRPr>
            </a:lvl1pPr>
          </a:lstStyle>
          <a:p>
            <a:pPr lvl="0">
              <a:defRPr sz="1800"/>
            </a:pPr>
            <a:r>
              <a:rPr sz="3000"/>
              <a:t>The hydroxyl groups on C1 of one molecule and C4 of the other molecule react</a:t>
            </a:r>
          </a:p>
        </p:txBody>
      </p:sp>
      <p:sp>
        <p:nvSpPr>
          <p:cNvPr id="264" name="Shape 264"/>
          <p:cNvSpPr/>
          <p:nvPr/>
        </p:nvSpPr>
        <p:spPr>
          <a:xfrm>
            <a:off x="884828" y="737692"/>
            <a:ext cx="3991571" cy="53379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ctr" defTabSz="584200">
              <a:defRPr sz="4200">
                <a:latin typeface="+mj-lt"/>
                <a:ea typeface="+mj-ea"/>
                <a:cs typeface="+mj-cs"/>
                <a:sym typeface="Gill Sans"/>
              </a:defRPr>
            </a:lvl1pPr>
          </a:lstStyle>
          <a:p>
            <a:pPr lvl="0">
              <a:defRPr sz="1800"/>
            </a:pPr>
            <a:r>
              <a:rPr sz="3000"/>
              <a:t>Forming a disaccharide</a:t>
            </a:r>
          </a:p>
        </p:txBody>
      </p:sp>
    </p:spTree>
    <p:extLst>
      <p:ext uri="{BB962C8B-B14F-4D97-AF65-F5344CB8AC3E}">
        <p14:creationId xmlns:p14="http://schemas.microsoft.com/office/powerpoint/2010/main" val="154742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275"/>
          <p:cNvGrpSpPr/>
          <p:nvPr/>
        </p:nvGrpSpPr>
        <p:grpSpPr>
          <a:xfrm>
            <a:off x="5821300" y="1858715"/>
            <a:ext cx="2118726" cy="2315630"/>
            <a:chOff x="53079" y="27305"/>
            <a:chExt cx="3013297" cy="3293339"/>
          </a:xfrm>
        </p:grpSpPr>
        <p:sp>
          <p:nvSpPr>
            <p:cNvPr id="266" name="Shape 266"/>
            <p:cNvSpPr/>
            <p:nvPr/>
          </p:nvSpPr>
          <p:spPr>
            <a:xfrm>
              <a:off x="334848" y="1033317"/>
              <a:ext cx="2731528" cy="197438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noFill/>
            <a:ln w="9525" cap="flat">
              <a:solidFill>
                <a:srgbClr val="FFFFFF"/>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67" name="Shape 267"/>
            <p:cNvSpPr/>
            <p:nvPr/>
          </p:nvSpPr>
          <p:spPr>
            <a:xfrm>
              <a:off x="2089835" y="783685"/>
              <a:ext cx="34918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268" name="Shape 268"/>
            <p:cNvSpPr/>
            <p:nvPr/>
          </p:nvSpPr>
          <p:spPr>
            <a:xfrm>
              <a:off x="776402"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69" name="Shape 269"/>
            <p:cNvSpPr/>
            <p:nvPr/>
          </p:nvSpPr>
          <p:spPr>
            <a:xfrm>
              <a:off x="2192751"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70" name="Shape 270"/>
            <p:cNvSpPr/>
            <p:nvPr/>
          </p:nvSpPr>
          <p:spPr>
            <a:xfrm>
              <a:off x="53079" y="1674902"/>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71" name="Shape 271"/>
            <p:cNvSpPr/>
            <p:nvPr/>
          </p:nvSpPr>
          <p:spPr>
            <a:xfrm>
              <a:off x="2698589" y="1721911"/>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72" name="Shape 272"/>
            <p:cNvSpPr/>
            <p:nvPr/>
          </p:nvSpPr>
          <p:spPr>
            <a:xfrm flipV="1">
              <a:off x="1043022" y="469206"/>
              <a:ext cx="2259" cy="564112"/>
            </a:xfrm>
            <a:prstGeom prst="line">
              <a:avLst/>
            </a:prstGeom>
            <a:noFill/>
            <a:ln w="25400" cap="flat">
              <a:solidFill>
                <a:srgbClr val="EEEEEE"/>
              </a:solidFill>
              <a:prstDash val="solid"/>
              <a:miter lim="400000"/>
            </a:ln>
            <a:effectLst/>
          </p:spPr>
          <p:txBody>
            <a:bodyPr wrap="square" lIns="0" tIns="0" rIns="0" bIns="0" numCol="1" anchor="ctr">
              <a:noAutofit/>
            </a:bodyPr>
            <a:lstStyle/>
            <a:p>
              <a:pPr lvl="0"/>
              <a:endParaRPr/>
            </a:p>
          </p:txBody>
        </p:sp>
        <p:sp>
          <p:nvSpPr>
            <p:cNvPr id="273" name="Shape 273"/>
            <p:cNvSpPr/>
            <p:nvPr/>
          </p:nvSpPr>
          <p:spPr>
            <a:xfrm>
              <a:off x="877569" y="2730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74" name="Shape 274"/>
            <p:cNvSpPr/>
            <p:nvPr/>
          </p:nvSpPr>
          <p:spPr>
            <a:xfrm>
              <a:off x="877569" y="78368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grpSp>
      <p:grpSp>
        <p:nvGrpSpPr>
          <p:cNvPr id="285" name="Group 285"/>
          <p:cNvGrpSpPr/>
          <p:nvPr/>
        </p:nvGrpSpPr>
        <p:grpSpPr>
          <a:xfrm>
            <a:off x="2079761" y="1858715"/>
            <a:ext cx="2126466" cy="2315630"/>
            <a:chOff x="53079" y="27305"/>
            <a:chExt cx="3024304" cy="3293339"/>
          </a:xfrm>
        </p:grpSpPr>
        <p:sp>
          <p:nvSpPr>
            <p:cNvPr id="276" name="Shape 276"/>
            <p:cNvSpPr/>
            <p:nvPr/>
          </p:nvSpPr>
          <p:spPr>
            <a:xfrm>
              <a:off x="345855" y="1033317"/>
              <a:ext cx="2731528" cy="197438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noFill/>
            <a:ln w="9525" cap="flat">
              <a:solidFill>
                <a:srgbClr val="FFFFFF"/>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77" name="Shape 277"/>
            <p:cNvSpPr/>
            <p:nvPr/>
          </p:nvSpPr>
          <p:spPr>
            <a:xfrm>
              <a:off x="2100844" y="783685"/>
              <a:ext cx="34918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278" name="Shape 278"/>
            <p:cNvSpPr/>
            <p:nvPr/>
          </p:nvSpPr>
          <p:spPr>
            <a:xfrm>
              <a:off x="787408"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79" name="Shape 279"/>
            <p:cNvSpPr/>
            <p:nvPr/>
          </p:nvSpPr>
          <p:spPr>
            <a:xfrm>
              <a:off x="2203755"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80" name="Shape 280"/>
            <p:cNvSpPr/>
            <p:nvPr/>
          </p:nvSpPr>
          <p:spPr>
            <a:xfrm>
              <a:off x="53079" y="1674902"/>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81" name="Shape 281"/>
            <p:cNvSpPr/>
            <p:nvPr/>
          </p:nvSpPr>
          <p:spPr>
            <a:xfrm>
              <a:off x="2709594" y="1721911"/>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82" name="Shape 282"/>
            <p:cNvSpPr/>
            <p:nvPr/>
          </p:nvSpPr>
          <p:spPr>
            <a:xfrm flipV="1">
              <a:off x="1054028" y="469206"/>
              <a:ext cx="2259" cy="564112"/>
            </a:xfrm>
            <a:prstGeom prst="line">
              <a:avLst/>
            </a:prstGeom>
            <a:noFill/>
            <a:ln w="25400" cap="flat">
              <a:solidFill>
                <a:srgbClr val="EEEEEE"/>
              </a:solidFill>
              <a:prstDash val="solid"/>
              <a:miter lim="400000"/>
            </a:ln>
            <a:effectLst/>
          </p:spPr>
          <p:txBody>
            <a:bodyPr wrap="square" lIns="0" tIns="0" rIns="0" bIns="0" numCol="1" anchor="ctr">
              <a:noAutofit/>
            </a:bodyPr>
            <a:lstStyle/>
            <a:p>
              <a:pPr lvl="0"/>
              <a:endParaRPr/>
            </a:p>
          </p:txBody>
        </p:sp>
        <p:sp>
          <p:nvSpPr>
            <p:cNvPr id="283" name="Shape 283"/>
            <p:cNvSpPr/>
            <p:nvPr/>
          </p:nvSpPr>
          <p:spPr>
            <a:xfrm>
              <a:off x="888577" y="2730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84" name="Shape 284"/>
            <p:cNvSpPr/>
            <p:nvPr/>
          </p:nvSpPr>
          <p:spPr>
            <a:xfrm>
              <a:off x="888577" y="78368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grpSp>
      <p:sp>
        <p:nvSpPr>
          <p:cNvPr id="286" name="Shape 286"/>
          <p:cNvSpPr/>
          <p:nvPr/>
        </p:nvSpPr>
        <p:spPr>
          <a:xfrm>
            <a:off x="4188023" y="3429000"/>
            <a:ext cx="687586" cy="535781"/>
          </a:xfrm>
          <a:prstGeom prst="line">
            <a:avLst/>
          </a:prstGeom>
          <a:ln w="38100">
            <a:solidFill/>
            <a:miter lim="400000"/>
          </a:ln>
        </p:spPr>
        <p:txBody>
          <a:bodyPr lIns="0" tIns="0" rIns="0" bIns="0"/>
          <a:lstStyle/>
          <a:p>
            <a:pPr lvl="0"/>
            <a:endParaRPr/>
          </a:p>
        </p:txBody>
      </p:sp>
      <p:sp>
        <p:nvSpPr>
          <p:cNvPr id="287" name="Shape 287"/>
          <p:cNvSpPr/>
          <p:nvPr/>
        </p:nvSpPr>
        <p:spPr>
          <a:xfrm flipH="1">
            <a:off x="5259586" y="3429000"/>
            <a:ext cx="687586" cy="535781"/>
          </a:xfrm>
          <a:prstGeom prst="line">
            <a:avLst/>
          </a:prstGeom>
          <a:ln w="38100">
            <a:solidFill/>
            <a:miter lim="400000"/>
          </a:ln>
        </p:spPr>
        <p:txBody>
          <a:bodyPr lIns="0" tIns="0" rIns="0" bIns="0"/>
          <a:lstStyle/>
          <a:p>
            <a:pPr lvl="0"/>
            <a:endParaRPr/>
          </a:p>
        </p:txBody>
      </p:sp>
      <p:sp>
        <p:nvSpPr>
          <p:cNvPr id="288" name="Shape 288"/>
          <p:cNvSpPr/>
          <p:nvPr/>
        </p:nvSpPr>
        <p:spPr>
          <a:xfrm>
            <a:off x="4862768" y="3805040"/>
            <a:ext cx="317654"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289" name="Shape 289"/>
          <p:cNvSpPr/>
          <p:nvPr/>
        </p:nvSpPr>
        <p:spPr>
          <a:xfrm>
            <a:off x="4810438" y="5273973"/>
            <a:ext cx="662300"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FEB950"/>
              </a:buClr>
              <a:buFont typeface="Arial Narrow"/>
              <a:defRPr sz="1800"/>
            </a:pPr>
            <a:r>
              <a:rPr sz="3000">
                <a:solidFill>
                  <a:srgbClr val="FEB950"/>
                </a:solidFill>
                <a:uFill>
                  <a:solidFill>
                    <a:srgbClr val="FEB950"/>
                  </a:solidFill>
                </a:uFill>
                <a:latin typeface="Arial Narrow"/>
                <a:ea typeface="Arial Narrow"/>
                <a:cs typeface="Arial Narrow"/>
                <a:sym typeface="Arial Narrow"/>
              </a:rPr>
              <a:t>H</a:t>
            </a:r>
            <a:r>
              <a:rPr sz="3000" baseline="-16857">
                <a:solidFill>
                  <a:srgbClr val="FEB950"/>
                </a:solidFill>
                <a:uFill>
                  <a:solidFill>
                    <a:srgbClr val="FEB950"/>
                  </a:solidFill>
                </a:uFill>
                <a:latin typeface="Arial Narrow"/>
                <a:ea typeface="Arial Narrow"/>
                <a:cs typeface="Arial Narrow"/>
                <a:sym typeface="Arial Narrow"/>
              </a:rPr>
              <a:t>2</a:t>
            </a:r>
            <a:r>
              <a:rPr sz="3000">
                <a:solidFill>
                  <a:srgbClr val="FEB950"/>
                </a:solidFill>
                <a:uFill>
                  <a:solidFill>
                    <a:srgbClr val="FEB950"/>
                  </a:solidFill>
                </a:uFill>
                <a:latin typeface="Arial Narrow"/>
                <a:ea typeface="Arial Narrow"/>
                <a:cs typeface="Arial Narrow"/>
                <a:sym typeface="Arial Narrow"/>
              </a:rPr>
              <a:t>O</a:t>
            </a:r>
          </a:p>
        </p:txBody>
      </p:sp>
      <p:sp>
        <p:nvSpPr>
          <p:cNvPr id="290" name="Shape 290"/>
          <p:cNvSpPr/>
          <p:nvPr/>
        </p:nvSpPr>
        <p:spPr>
          <a:xfrm>
            <a:off x="4268391" y="3580805"/>
            <a:ext cx="1750219" cy="1062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a:solidFill>
              <a:srgbClr val="D81E00"/>
            </a:solidFill>
            <a:prstDash val="dash"/>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91" name="Shape 291"/>
          <p:cNvSpPr/>
          <p:nvPr/>
        </p:nvSpPr>
        <p:spPr>
          <a:xfrm>
            <a:off x="5179219" y="4804172"/>
            <a:ext cx="1588" cy="535781"/>
          </a:xfrm>
          <a:prstGeom prst="line">
            <a:avLst/>
          </a:prstGeom>
          <a:ln w="44450">
            <a:solidFill>
              <a:srgbClr val="D81E00"/>
            </a:solidFill>
            <a:miter lim="400000"/>
            <a:tailEnd type="triangle"/>
          </a:ln>
        </p:spPr>
        <p:txBody>
          <a:bodyPr lIns="0" tIns="0" rIns="0" bIns="0" anchor="ctr"/>
          <a:lstStyle/>
          <a:p>
            <a:pPr lvl="0"/>
            <a:endParaRPr/>
          </a:p>
        </p:txBody>
      </p:sp>
      <p:sp>
        <p:nvSpPr>
          <p:cNvPr id="292" name="Shape 292"/>
          <p:cNvSpPr/>
          <p:nvPr/>
        </p:nvSpPr>
        <p:spPr>
          <a:xfrm>
            <a:off x="1426649" y="710903"/>
            <a:ext cx="3675883"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latin typeface="+mj-lt"/>
                <a:ea typeface="+mj-ea"/>
                <a:cs typeface="+mj-cs"/>
                <a:sym typeface="Gill Sans"/>
              </a:defRPr>
            </a:lvl1pPr>
          </a:lstStyle>
          <a:p>
            <a:pPr lvl="0">
              <a:defRPr sz="1800"/>
            </a:pPr>
            <a:r>
              <a:rPr sz="3000"/>
              <a:t>Forming a disaccharide</a:t>
            </a:r>
          </a:p>
        </p:txBody>
      </p:sp>
    </p:spTree>
    <p:extLst>
      <p:ext uri="{BB962C8B-B14F-4D97-AF65-F5344CB8AC3E}">
        <p14:creationId xmlns:p14="http://schemas.microsoft.com/office/powerpoint/2010/main" val="115827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 name="Group 303"/>
          <p:cNvGrpSpPr/>
          <p:nvPr/>
        </p:nvGrpSpPr>
        <p:grpSpPr>
          <a:xfrm>
            <a:off x="5821300" y="1858715"/>
            <a:ext cx="2118726" cy="2315630"/>
            <a:chOff x="53079" y="27305"/>
            <a:chExt cx="3013297" cy="3293339"/>
          </a:xfrm>
        </p:grpSpPr>
        <p:sp>
          <p:nvSpPr>
            <p:cNvPr id="294" name="Shape 294"/>
            <p:cNvSpPr/>
            <p:nvPr/>
          </p:nvSpPr>
          <p:spPr>
            <a:xfrm>
              <a:off x="334848" y="1033317"/>
              <a:ext cx="2731528" cy="197438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noFill/>
            <a:ln w="9525" cap="flat">
              <a:solidFill>
                <a:srgbClr val="FFFFFF"/>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95" name="Shape 295"/>
            <p:cNvSpPr/>
            <p:nvPr/>
          </p:nvSpPr>
          <p:spPr>
            <a:xfrm>
              <a:off x="2089835" y="783685"/>
              <a:ext cx="34918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296" name="Shape 296"/>
            <p:cNvSpPr/>
            <p:nvPr/>
          </p:nvSpPr>
          <p:spPr>
            <a:xfrm>
              <a:off x="776402"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97" name="Shape 297"/>
            <p:cNvSpPr/>
            <p:nvPr/>
          </p:nvSpPr>
          <p:spPr>
            <a:xfrm>
              <a:off x="2192751"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98" name="Shape 298"/>
            <p:cNvSpPr/>
            <p:nvPr/>
          </p:nvSpPr>
          <p:spPr>
            <a:xfrm>
              <a:off x="53079" y="1674902"/>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299" name="Shape 299"/>
            <p:cNvSpPr/>
            <p:nvPr/>
          </p:nvSpPr>
          <p:spPr>
            <a:xfrm>
              <a:off x="2698589" y="1721911"/>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300" name="Shape 300"/>
            <p:cNvSpPr/>
            <p:nvPr/>
          </p:nvSpPr>
          <p:spPr>
            <a:xfrm flipV="1">
              <a:off x="1043022" y="469206"/>
              <a:ext cx="2259" cy="564112"/>
            </a:xfrm>
            <a:prstGeom prst="line">
              <a:avLst/>
            </a:prstGeom>
            <a:noFill/>
            <a:ln w="25400" cap="flat">
              <a:solidFill>
                <a:srgbClr val="EEEEEE"/>
              </a:solidFill>
              <a:prstDash val="solid"/>
              <a:miter lim="400000"/>
            </a:ln>
            <a:effectLst/>
          </p:spPr>
          <p:txBody>
            <a:bodyPr wrap="square" lIns="0" tIns="0" rIns="0" bIns="0" numCol="1" anchor="ctr">
              <a:noAutofit/>
            </a:bodyPr>
            <a:lstStyle/>
            <a:p>
              <a:pPr lvl="0"/>
              <a:endParaRPr/>
            </a:p>
          </p:txBody>
        </p:sp>
        <p:sp>
          <p:nvSpPr>
            <p:cNvPr id="301" name="Shape 301"/>
            <p:cNvSpPr/>
            <p:nvPr/>
          </p:nvSpPr>
          <p:spPr>
            <a:xfrm>
              <a:off x="877569" y="2730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302" name="Shape 302"/>
            <p:cNvSpPr/>
            <p:nvPr/>
          </p:nvSpPr>
          <p:spPr>
            <a:xfrm>
              <a:off x="877569" y="78368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grpSp>
      <p:grpSp>
        <p:nvGrpSpPr>
          <p:cNvPr id="313" name="Group 313"/>
          <p:cNvGrpSpPr/>
          <p:nvPr/>
        </p:nvGrpSpPr>
        <p:grpSpPr>
          <a:xfrm>
            <a:off x="2079761" y="1858715"/>
            <a:ext cx="2126466" cy="2315630"/>
            <a:chOff x="53079" y="27305"/>
            <a:chExt cx="3024304" cy="3293339"/>
          </a:xfrm>
        </p:grpSpPr>
        <p:sp>
          <p:nvSpPr>
            <p:cNvPr id="304" name="Shape 304"/>
            <p:cNvSpPr/>
            <p:nvPr/>
          </p:nvSpPr>
          <p:spPr>
            <a:xfrm>
              <a:off x="345855" y="1033317"/>
              <a:ext cx="2731528" cy="1974387"/>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noFill/>
            <a:ln w="9525" cap="flat">
              <a:solidFill>
                <a:srgbClr val="FFFFFF"/>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05" name="Shape 305"/>
            <p:cNvSpPr/>
            <p:nvPr/>
          </p:nvSpPr>
          <p:spPr>
            <a:xfrm>
              <a:off x="2100844" y="783685"/>
              <a:ext cx="34918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306" name="Shape 306"/>
            <p:cNvSpPr/>
            <p:nvPr/>
          </p:nvSpPr>
          <p:spPr>
            <a:xfrm>
              <a:off x="787408"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307" name="Shape 307"/>
            <p:cNvSpPr/>
            <p:nvPr/>
          </p:nvSpPr>
          <p:spPr>
            <a:xfrm>
              <a:off x="2203755" y="2664054"/>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308" name="Shape 308"/>
            <p:cNvSpPr/>
            <p:nvPr/>
          </p:nvSpPr>
          <p:spPr>
            <a:xfrm>
              <a:off x="53079" y="1674902"/>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309" name="Shape 309"/>
            <p:cNvSpPr/>
            <p:nvPr/>
          </p:nvSpPr>
          <p:spPr>
            <a:xfrm>
              <a:off x="2709594" y="1721911"/>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310" name="Shape 310"/>
            <p:cNvSpPr/>
            <p:nvPr/>
          </p:nvSpPr>
          <p:spPr>
            <a:xfrm flipV="1">
              <a:off x="1054028" y="469206"/>
              <a:ext cx="2259" cy="564112"/>
            </a:xfrm>
            <a:prstGeom prst="line">
              <a:avLst/>
            </a:prstGeom>
            <a:noFill/>
            <a:ln w="25400" cap="flat">
              <a:solidFill>
                <a:srgbClr val="EEEEEE"/>
              </a:solidFill>
              <a:prstDash val="solid"/>
              <a:miter lim="400000"/>
            </a:ln>
            <a:effectLst/>
          </p:spPr>
          <p:txBody>
            <a:bodyPr wrap="square" lIns="0" tIns="0" rIns="0" bIns="0" numCol="1" anchor="ctr">
              <a:noAutofit/>
            </a:bodyPr>
            <a:lstStyle/>
            <a:p>
              <a:pPr lvl="0"/>
              <a:endParaRPr/>
            </a:p>
          </p:txBody>
        </p:sp>
        <p:sp>
          <p:nvSpPr>
            <p:cNvPr id="311" name="Shape 311"/>
            <p:cNvSpPr/>
            <p:nvPr/>
          </p:nvSpPr>
          <p:spPr>
            <a:xfrm>
              <a:off x="888577" y="2730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sp>
          <p:nvSpPr>
            <p:cNvPr id="312" name="Shape 312"/>
            <p:cNvSpPr/>
            <p:nvPr/>
          </p:nvSpPr>
          <p:spPr>
            <a:xfrm>
              <a:off x="888577" y="783685"/>
              <a:ext cx="323807" cy="656590"/>
            </a:xfrm>
            <a:prstGeom prst="rect">
              <a:avLst/>
            </a:prstGeom>
            <a:solidFill>
              <a:srgbClr val="285494"/>
            </a:solid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C</a:t>
              </a:r>
            </a:p>
          </p:txBody>
        </p:sp>
      </p:grpSp>
      <p:sp>
        <p:nvSpPr>
          <p:cNvPr id="314" name="Shape 314"/>
          <p:cNvSpPr/>
          <p:nvPr/>
        </p:nvSpPr>
        <p:spPr>
          <a:xfrm>
            <a:off x="4188023" y="3429000"/>
            <a:ext cx="687586" cy="535781"/>
          </a:xfrm>
          <a:prstGeom prst="line">
            <a:avLst/>
          </a:prstGeom>
          <a:ln w="38100">
            <a:solidFill/>
            <a:miter lim="400000"/>
          </a:ln>
        </p:spPr>
        <p:txBody>
          <a:bodyPr lIns="0" tIns="0" rIns="0" bIns="0"/>
          <a:lstStyle/>
          <a:p>
            <a:pPr lvl="0"/>
            <a:endParaRPr/>
          </a:p>
        </p:txBody>
      </p:sp>
      <p:sp>
        <p:nvSpPr>
          <p:cNvPr id="315" name="Shape 315"/>
          <p:cNvSpPr/>
          <p:nvPr/>
        </p:nvSpPr>
        <p:spPr>
          <a:xfrm flipH="1">
            <a:off x="5259586" y="3429000"/>
            <a:ext cx="687586" cy="535781"/>
          </a:xfrm>
          <a:prstGeom prst="line">
            <a:avLst/>
          </a:prstGeom>
          <a:ln w="38100">
            <a:solidFill/>
            <a:miter lim="400000"/>
          </a:ln>
        </p:spPr>
        <p:txBody>
          <a:bodyPr lIns="0" tIns="0" rIns="0" bIns="0"/>
          <a:lstStyle/>
          <a:p>
            <a:pPr lvl="0"/>
            <a:endParaRPr/>
          </a:p>
        </p:txBody>
      </p:sp>
      <p:sp>
        <p:nvSpPr>
          <p:cNvPr id="316" name="Shape 316"/>
          <p:cNvSpPr/>
          <p:nvPr/>
        </p:nvSpPr>
        <p:spPr>
          <a:xfrm>
            <a:off x="4862768" y="3805040"/>
            <a:ext cx="317654"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317" name="Shape 317"/>
          <p:cNvSpPr/>
          <p:nvPr/>
        </p:nvSpPr>
        <p:spPr>
          <a:xfrm>
            <a:off x="2861817" y="4585405"/>
            <a:ext cx="4515293" cy="111857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D81E00"/>
              </a:buClr>
              <a:buFont typeface="Arial Narrow"/>
              <a:defRPr sz="1800"/>
            </a:pPr>
            <a:r>
              <a:rPr sz="3800">
                <a:solidFill>
                  <a:srgbClr val="D81E00"/>
                </a:solidFill>
                <a:uFill>
                  <a:solidFill>
                    <a:srgbClr val="D81E00"/>
                  </a:solidFill>
                </a:uFill>
                <a:latin typeface="Arial Narrow"/>
                <a:ea typeface="Arial Narrow"/>
                <a:cs typeface="Arial Narrow"/>
                <a:sym typeface="Arial Narrow"/>
              </a:rPr>
              <a:t>producing a disaccharide</a:t>
            </a:r>
          </a:p>
          <a:p>
            <a:pPr algn="ctr" defTabSz="410751">
              <a:buClr>
                <a:srgbClr val="FEB950"/>
              </a:buClr>
              <a:buFont typeface="Arial Narrow"/>
              <a:defRPr sz="1800"/>
            </a:pPr>
            <a:r>
              <a:rPr sz="3000">
                <a:solidFill>
                  <a:srgbClr val="0061FF"/>
                </a:solidFill>
                <a:uFill>
                  <a:solidFill>
                    <a:srgbClr val="0061FF"/>
                  </a:solidFill>
                </a:uFill>
                <a:latin typeface="Arial Narrow"/>
                <a:ea typeface="Arial Narrow"/>
                <a:cs typeface="Arial Narrow"/>
                <a:sym typeface="Arial Narrow"/>
              </a:rPr>
              <a:t>with a 1,4 glycosidic bond</a:t>
            </a:r>
          </a:p>
        </p:txBody>
      </p:sp>
      <p:sp>
        <p:nvSpPr>
          <p:cNvPr id="318" name="Shape 318"/>
          <p:cNvSpPr/>
          <p:nvPr/>
        </p:nvSpPr>
        <p:spPr>
          <a:xfrm>
            <a:off x="5418118" y="2983509"/>
            <a:ext cx="247585"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4</a:t>
            </a:r>
          </a:p>
        </p:txBody>
      </p:sp>
      <p:sp>
        <p:nvSpPr>
          <p:cNvPr id="319" name="Shape 319"/>
          <p:cNvSpPr/>
          <p:nvPr/>
        </p:nvSpPr>
        <p:spPr>
          <a:xfrm>
            <a:off x="4266188" y="2983509"/>
            <a:ext cx="247585"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1</a:t>
            </a:r>
          </a:p>
        </p:txBody>
      </p:sp>
      <p:sp>
        <p:nvSpPr>
          <p:cNvPr id="320" name="Shape 320"/>
          <p:cNvSpPr/>
          <p:nvPr/>
        </p:nvSpPr>
        <p:spPr>
          <a:xfrm>
            <a:off x="1426649" y="710903"/>
            <a:ext cx="3675883"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latin typeface="+mj-lt"/>
                <a:ea typeface="+mj-ea"/>
                <a:cs typeface="+mj-cs"/>
                <a:sym typeface="Gill Sans"/>
              </a:defRPr>
            </a:lvl1pPr>
          </a:lstStyle>
          <a:p>
            <a:pPr lvl="0">
              <a:defRPr sz="1800"/>
            </a:pPr>
            <a:r>
              <a:rPr sz="3000"/>
              <a:t>Forming a disaccharide</a:t>
            </a:r>
          </a:p>
        </p:txBody>
      </p:sp>
    </p:spTree>
    <p:extLst>
      <p:ext uri="{BB962C8B-B14F-4D97-AF65-F5344CB8AC3E}">
        <p14:creationId xmlns:p14="http://schemas.microsoft.com/office/powerpoint/2010/main" val="282690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disaccharide2.png"/>
          <p:cNvPicPr/>
          <p:nvPr/>
        </p:nvPicPr>
        <p:blipFill>
          <a:blip r:embed="rId2">
            <a:extLst/>
          </a:blip>
          <a:stretch>
            <a:fillRect/>
          </a:stretch>
        </p:blipFill>
        <p:spPr>
          <a:xfrm>
            <a:off x="867926" y="915727"/>
            <a:ext cx="4911328" cy="1964531"/>
          </a:xfrm>
          <a:prstGeom prst="rect">
            <a:avLst/>
          </a:prstGeom>
          <a:ln w="12700">
            <a:miter lim="400000"/>
          </a:ln>
        </p:spPr>
      </p:pic>
      <p:pic>
        <p:nvPicPr>
          <p:cNvPr id="323" name="glycosidic%20link2.png"/>
          <p:cNvPicPr/>
          <p:nvPr/>
        </p:nvPicPr>
        <p:blipFill>
          <a:blip r:embed="rId3">
            <a:extLst/>
          </a:blip>
          <a:stretch>
            <a:fillRect/>
          </a:stretch>
        </p:blipFill>
        <p:spPr>
          <a:xfrm>
            <a:off x="521550" y="3513634"/>
            <a:ext cx="4911328" cy="2098477"/>
          </a:xfrm>
          <a:prstGeom prst="rect">
            <a:avLst/>
          </a:prstGeom>
          <a:ln w="12700">
            <a:miter lim="400000"/>
          </a:ln>
        </p:spPr>
      </p:pic>
      <p:sp>
        <p:nvSpPr>
          <p:cNvPr id="324" name="Shape 324"/>
          <p:cNvSpPr/>
          <p:nvPr/>
        </p:nvSpPr>
        <p:spPr>
          <a:xfrm>
            <a:off x="1065310" y="267173"/>
            <a:ext cx="1844671"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3600" b="1">
                <a:latin typeface="+mj-lt"/>
                <a:ea typeface="+mj-ea"/>
                <a:cs typeface="+mj-cs"/>
                <a:sym typeface="Gill Sans"/>
              </a:defRPr>
            </a:lvl1pPr>
          </a:lstStyle>
          <a:p>
            <a:pPr lvl="0">
              <a:defRPr sz="1800" b="0"/>
            </a:pPr>
            <a:r>
              <a:rPr sz="2500"/>
              <a:t>alpha glucose</a:t>
            </a:r>
          </a:p>
        </p:txBody>
      </p:sp>
      <p:sp>
        <p:nvSpPr>
          <p:cNvPr id="325" name="Shape 325"/>
          <p:cNvSpPr/>
          <p:nvPr/>
        </p:nvSpPr>
        <p:spPr>
          <a:xfrm>
            <a:off x="4426952" y="267173"/>
            <a:ext cx="1844671"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3600" b="1">
                <a:latin typeface="+mj-lt"/>
                <a:ea typeface="+mj-ea"/>
                <a:cs typeface="+mj-cs"/>
                <a:sym typeface="Gill Sans"/>
              </a:defRPr>
            </a:lvl1pPr>
          </a:lstStyle>
          <a:p>
            <a:pPr lvl="0">
              <a:defRPr sz="1800" b="0"/>
            </a:pPr>
            <a:r>
              <a:rPr sz="2500" dirty="0"/>
              <a:t>alpha glucose</a:t>
            </a:r>
          </a:p>
        </p:txBody>
      </p:sp>
      <p:sp>
        <p:nvSpPr>
          <p:cNvPr id="326" name="Shape 326"/>
          <p:cNvSpPr/>
          <p:nvPr/>
        </p:nvSpPr>
        <p:spPr>
          <a:xfrm>
            <a:off x="206173" y="5863680"/>
            <a:ext cx="5884746" cy="461665"/>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ctr" defTabSz="410751">
              <a:defRPr sz="1800"/>
            </a:pPr>
            <a:r>
              <a:rPr sz="2500" b="1" dirty="0">
                <a:latin typeface="+mj-lt"/>
                <a:ea typeface="+mj-ea"/>
                <a:cs typeface="+mj-cs"/>
                <a:sym typeface="Gill Sans"/>
              </a:rPr>
              <a:t>maltose</a:t>
            </a:r>
            <a:r>
              <a:rPr sz="2500" dirty="0">
                <a:latin typeface="+mj-lt"/>
                <a:ea typeface="+mj-ea"/>
                <a:cs typeface="+mj-cs"/>
                <a:sym typeface="Gill Sans"/>
              </a:rPr>
              <a:t> (what’s the formula of maltose</a:t>
            </a:r>
            <a:r>
              <a:rPr lang="en-GB" sz="2500" dirty="0">
                <a:latin typeface="+mj-lt"/>
                <a:ea typeface="+mj-ea"/>
                <a:cs typeface="+mj-cs"/>
                <a:sym typeface="Gill Sans"/>
              </a:rPr>
              <a:t>?</a:t>
            </a:r>
            <a:r>
              <a:rPr sz="2500" dirty="0">
                <a:latin typeface="+mj-lt"/>
                <a:ea typeface="+mj-ea"/>
                <a:cs typeface="+mj-cs"/>
                <a:sym typeface="Gill Sans"/>
              </a:rPr>
              <a:t>)</a:t>
            </a:r>
          </a:p>
        </p:txBody>
      </p:sp>
      <p:sp>
        <p:nvSpPr>
          <p:cNvPr id="327" name="Shape 327"/>
          <p:cNvSpPr/>
          <p:nvPr/>
        </p:nvSpPr>
        <p:spPr>
          <a:xfrm>
            <a:off x="3537207" y="5580618"/>
            <a:ext cx="812080"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1800">
                <a:latin typeface="+mj-lt"/>
                <a:ea typeface="+mj-ea"/>
                <a:cs typeface="+mj-cs"/>
                <a:sym typeface="Gill Sans"/>
              </a:defRPr>
            </a:lvl1pPr>
          </a:lstStyle>
          <a:p>
            <a:pPr lvl="0"/>
            <a:r>
              <a:t>or bond</a:t>
            </a:r>
          </a:p>
        </p:txBody>
      </p:sp>
      <p:sp>
        <p:nvSpPr>
          <p:cNvPr id="328" name="Shape 328"/>
          <p:cNvSpPr/>
          <p:nvPr/>
        </p:nvSpPr>
        <p:spPr>
          <a:xfrm>
            <a:off x="1135437" y="3013254"/>
            <a:ext cx="4144291"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3600" b="1">
                <a:latin typeface="+mj-lt"/>
                <a:ea typeface="+mj-ea"/>
                <a:cs typeface="+mj-cs"/>
                <a:sym typeface="Gill Sans"/>
              </a:defRPr>
            </a:lvl1pPr>
          </a:lstStyle>
          <a:p>
            <a:pPr lvl="0">
              <a:defRPr sz="1800" b="0"/>
            </a:pPr>
            <a:r>
              <a:rPr sz="2500" dirty="0"/>
              <a:t>forming the disaccharide called</a:t>
            </a:r>
          </a:p>
        </p:txBody>
      </p:sp>
      <p:sp>
        <p:nvSpPr>
          <p:cNvPr id="329" name="Shape 329"/>
          <p:cNvSpPr/>
          <p:nvPr/>
        </p:nvSpPr>
        <p:spPr>
          <a:xfrm>
            <a:off x="2909981" y="267173"/>
            <a:ext cx="1516400"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3600" b="1">
                <a:latin typeface="+mj-lt"/>
                <a:ea typeface="+mj-ea"/>
                <a:cs typeface="+mj-cs"/>
                <a:sym typeface="Gill Sans"/>
              </a:defRPr>
            </a:lvl1pPr>
          </a:lstStyle>
          <a:p>
            <a:pPr lvl="0">
              <a:defRPr sz="1800" b="0"/>
            </a:pPr>
            <a:r>
              <a:rPr sz="2500" dirty="0"/>
              <a:t>reacts with</a:t>
            </a:r>
          </a:p>
        </p:txBody>
      </p:sp>
      <p:sp>
        <p:nvSpPr>
          <p:cNvPr id="2" name="TextBox 1"/>
          <p:cNvSpPr txBox="1"/>
          <p:nvPr/>
        </p:nvSpPr>
        <p:spPr>
          <a:xfrm>
            <a:off x="5989657" y="1185600"/>
            <a:ext cx="2835315" cy="46887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defTabSz="321457" latinLnBrk="1" hangingPunct="0"/>
            <a:r>
              <a:rPr lang="en-GB" sz="2500" dirty="0">
                <a:solidFill>
                  <a:srgbClr val="000000"/>
                </a:solidFill>
              </a:rPr>
              <a:t>Have a go </a:t>
            </a:r>
          </a:p>
          <a:p>
            <a:pPr defTabSz="321457" latinLnBrk="1" hangingPunct="0"/>
            <a:r>
              <a:rPr lang="en-GB" sz="2500" dirty="0">
                <a:solidFill>
                  <a:srgbClr val="000000"/>
                </a:solidFill>
              </a:rPr>
              <a:t>at drawing the </a:t>
            </a:r>
          </a:p>
          <a:p>
            <a:pPr defTabSz="321457" latinLnBrk="1" hangingPunct="0"/>
            <a:r>
              <a:rPr lang="en-GB" sz="2500" dirty="0">
                <a:solidFill>
                  <a:srgbClr val="000000"/>
                </a:solidFill>
              </a:rPr>
              <a:t>reaction on a </a:t>
            </a:r>
            <a:r>
              <a:rPr lang="en-GB" sz="2500" dirty="0" smtClean="0">
                <a:solidFill>
                  <a:srgbClr val="000000"/>
                </a:solidFill>
              </a:rPr>
              <a:t>white</a:t>
            </a:r>
          </a:p>
          <a:p>
            <a:pPr defTabSz="321457" latinLnBrk="1" hangingPunct="0"/>
            <a:r>
              <a:rPr lang="en-GB" sz="2500" dirty="0" smtClean="0">
                <a:solidFill>
                  <a:srgbClr val="000000"/>
                </a:solidFill>
              </a:rPr>
              <a:t>board</a:t>
            </a:r>
            <a:r>
              <a:rPr lang="en-GB" sz="2500" dirty="0">
                <a:solidFill>
                  <a:srgbClr val="000000"/>
                </a:solidFill>
              </a:rPr>
              <a:t>. </a:t>
            </a:r>
            <a:endParaRPr lang="en-GB" sz="2500" dirty="0" smtClean="0">
              <a:solidFill>
                <a:srgbClr val="000000"/>
              </a:solidFill>
            </a:endParaRPr>
          </a:p>
          <a:p>
            <a:pPr defTabSz="321457" latinLnBrk="1" hangingPunct="0"/>
            <a:r>
              <a:rPr lang="en-GB" sz="2500" dirty="0" smtClean="0">
                <a:solidFill>
                  <a:srgbClr val="000000"/>
                </a:solidFill>
              </a:rPr>
              <a:t>Then </a:t>
            </a:r>
            <a:r>
              <a:rPr lang="en-GB" sz="2500" dirty="0">
                <a:solidFill>
                  <a:srgbClr val="000000"/>
                </a:solidFill>
              </a:rPr>
              <a:t>try</a:t>
            </a:r>
          </a:p>
          <a:p>
            <a:pPr defTabSz="321457" latinLnBrk="1" hangingPunct="0"/>
            <a:r>
              <a:rPr lang="en-GB" sz="2500" dirty="0">
                <a:solidFill>
                  <a:srgbClr val="000000"/>
                </a:solidFill>
                <a:sym typeface="Helvetica"/>
              </a:rPr>
              <a:t>Glucose + fructose</a:t>
            </a:r>
          </a:p>
          <a:p>
            <a:pPr defTabSz="321457" latinLnBrk="1" hangingPunct="0"/>
            <a:r>
              <a:rPr lang="en-GB" sz="2500" dirty="0">
                <a:solidFill>
                  <a:srgbClr val="000000"/>
                </a:solidFill>
              </a:rPr>
              <a:t>(in your work </a:t>
            </a:r>
          </a:p>
          <a:p>
            <a:pPr defTabSz="321457" latinLnBrk="1" hangingPunct="0"/>
            <a:r>
              <a:rPr lang="en-GB" sz="2500" dirty="0">
                <a:solidFill>
                  <a:srgbClr val="000000"/>
                </a:solidFill>
              </a:rPr>
              <a:t>booklet</a:t>
            </a:r>
            <a:r>
              <a:rPr lang="en-GB" sz="2500" dirty="0" smtClean="0">
                <a:solidFill>
                  <a:srgbClr val="000000"/>
                </a:solidFill>
              </a:rPr>
              <a:t>)</a:t>
            </a:r>
          </a:p>
          <a:p>
            <a:pPr defTabSz="321457" latinLnBrk="1" hangingPunct="0"/>
            <a:r>
              <a:rPr lang="en-GB" sz="2500" dirty="0" smtClean="0">
                <a:solidFill>
                  <a:srgbClr val="000000"/>
                </a:solidFill>
              </a:rPr>
              <a:t>and write</a:t>
            </a:r>
          </a:p>
          <a:p>
            <a:pPr defTabSz="321457" latinLnBrk="1" hangingPunct="0"/>
            <a:r>
              <a:rPr lang="en-GB" sz="2500" dirty="0" smtClean="0">
                <a:solidFill>
                  <a:srgbClr val="000000"/>
                </a:solidFill>
              </a:rPr>
              <a:t>the </a:t>
            </a:r>
            <a:r>
              <a:rPr lang="en-GB" sz="2500" dirty="0">
                <a:solidFill>
                  <a:srgbClr val="000000"/>
                </a:solidFill>
              </a:rPr>
              <a:t>word equation </a:t>
            </a:r>
            <a:endParaRPr lang="en-GB" sz="2500" dirty="0" smtClean="0">
              <a:solidFill>
                <a:srgbClr val="000000"/>
              </a:solidFill>
            </a:endParaRPr>
          </a:p>
          <a:p>
            <a:pPr defTabSz="321457" latinLnBrk="1" hangingPunct="0"/>
            <a:r>
              <a:rPr lang="en-GB" sz="2500" dirty="0" smtClean="0">
                <a:solidFill>
                  <a:srgbClr val="000000"/>
                </a:solidFill>
              </a:rPr>
              <a:t>for </a:t>
            </a:r>
            <a:r>
              <a:rPr lang="en-GB" sz="2500" dirty="0">
                <a:solidFill>
                  <a:srgbClr val="000000"/>
                </a:solidFill>
              </a:rPr>
              <a:t>the formation </a:t>
            </a:r>
            <a:r>
              <a:rPr lang="en-GB" sz="2500" dirty="0" smtClean="0">
                <a:solidFill>
                  <a:srgbClr val="000000"/>
                </a:solidFill>
              </a:rPr>
              <a:t>of</a:t>
            </a:r>
          </a:p>
          <a:p>
            <a:pPr defTabSz="321457" latinLnBrk="1" hangingPunct="0"/>
            <a:r>
              <a:rPr lang="en-GB" sz="2500" dirty="0" smtClean="0">
                <a:solidFill>
                  <a:srgbClr val="000000"/>
                </a:solidFill>
              </a:rPr>
              <a:t>Lactose.</a:t>
            </a:r>
            <a:endParaRPr lang="en-GB" sz="2500" dirty="0">
              <a:solidFill>
                <a:srgbClr val="000000"/>
              </a:solidFill>
              <a:sym typeface="Helvetica"/>
            </a:endParaRPr>
          </a:p>
        </p:txBody>
      </p:sp>
    </p:spTree>
    <p:extLst>
      <p:ext uri="{BB962C8B-B14F-4D97-AF65-F5344CB8AC3E}">
        <p14:creationId xmlns:p14="http://schemas.microsoft.com/office/powerpoint/2010/main" val="65225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19" y="0"/>
            <a:ext cx="8233172" cy="1508124"/>
          </a:xfrm>
        </p:spPr>
        <p:txBody>
          <a:bodyPr/>
          <a:lstStyle/>
          <a:p>
            <a:r>
              <a:rPr lang="en-US" dirty="0" smtClean="0"/>
              <a:t>Learning Objectives</a:t>
            </a:r>
            <a:endParaRPr lang="en-US" dirty="0"/>
          </a:p>
        </p:txBody>
      </p:sp>
      <p:sp>
        <p:nvSpPr>
          <p:cNvPr id="3" name="Text Placeholder 2"/>
          <p:cNvSpPr>
            <a:spLocks noGrp="1"/>
          </p:cNvSpPr>
          <p:nvPr>
            <p:ph type="body" idx="1"/>
          </p:nvPr>
        </p:nvSpPr>
        <p:spPr>
          <a:xfrm>
            <a:off x="470919" y="1251883"/>
            <a:ext cx="8233172" cy="5259586"/>
          </a:xfrm>
        </p:spPr>
        <p:txBody>
          <a:bodyPr/>
          <a:lstStyle/>
          <a:p>
            <a:r>
              <a:rPr lang="en-US" sz="2500" dirty="0"/>
              <a:t>Understand that glycogen and starch are polysaccharides formed by the condensation of alpha glucose and that cellulose is formed by the condensation of beta glucose.</a:t>
            </a:r>
          </a:p>
          <a:p>
            <a:r>
              <a:rPr lang="en-US" sz="2500" dirty="0"/>
              <a:t>Understand the structures of glycogen, starch and cellulose are how they are well suited to their functions. </a:t>
            </a:r>
          </a:p>
          <a:p>
            <a:r>
              <a:rPr lang="en-US" sz="2500" dirty="0"/>
              <a:t>Recall the biochemical tests for reducing and non-reducing sugars and starch.</a:t>
            </a:r>
          </a:p>
          <a:p>
            <a:r>
              <a:rPr lang="en-US" sz="2500" dirty="0"/>
              <a:t>Understand how to use calibration curves to provide quantitative data on the concentration of unknown solutions.</a:t>
            </a:r>
          </a:p>
        </p:txBody>
      </p:sp>
      <p:pic>
        <p:nvPicPr>
          <p:cNvPr id="4" name="Picture 3" descr="Unknow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22032" y="432699"/>
            <a:ext cx="1000125" cy="366117"/>
          </a:xfrm>
          <a:prstGeom prst="rect">
            <a:avLst/>
          </a:prstGeom>
        </p:spPr>
      </p:pic>
    </p:spTree>
    <p:extLst>
      <p:ext uri="{BB962C8B-B14F-4D97-AF65-F5344CB8AC3E}">
        <p14:creationId xmlns:p14="http://schemas.microsoft.com/office/powerpoint/2010/main" val="310861210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Text Box 14"/>
          <p:cNvSpPr txBox="1">
            <a:spLocks noChangeArrowheads="1"/>
          </p:cNvSpPr>
          <p:nvPr/>
        </p:nvSpPr>
        <p:spPr bwMode="auto">
          <a:xfrm>
            <a:off x="1258888" y="4437063"/>
            <a:ext cx="2519362" cy="369328"/>
          </a:xfrm>
          <a:prstGeom prst="rect">
            <a:avLst/>
          </a:prstGeom>
          <a:gradFill rotWithShape="1">
            <a:gsLst>
              <a:gs pos="0">
                <a:srgbClr val="FF0000">
                  <a:alpha val="74001"/>
                </a:srgbClr>
              </a:gs>
              <a:gs pos="50000">
                <a:srgbClr val="FF0000">
                  <a:gamma/>
                  <a:tint val="38039"/>
                  <a:invGamma/>
                </a:srgbClr>
              </a:gs>
              <a:gs pos="100000">
                <a:srgbClr val="FF0000">
                  <a:alpha val="74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algn="ctr">
              <a:spcBef>
                <a:spcPct val="50000"/>
              </a:spcBef>
              <a:defRPr/>
            </a:pPr>
            <a:r>
              <a:rPr lang="en-GB" altLang="en-US" b="1">
                <a:latin typeface="Arial" charset="0"/>
                <a:ea typeface="+mn-ea"/>
              </a:rPr>
              <a:t>GLUCOSE</a:t>
            </a:r>
          </a:p>
        </p:txBody>
      </p:sp>
      <p:sp>
        <p:nvSpPr>
          <p:cNvPr id="17433" name="Text Box 25"/>
          <p:cNvSpPr txBox="1">
            <a:spLocks noChangeArrowheads="1"/>
          </p:cNvSpPr>
          <p:nvPr/>
        </p:nvSpPr>
        <p:spPr bwMode="auto">
          <a:xfrm>
            <a:off x="3563939" y="5013325"/>
            <a:ext cx="2519362" cy="369328"/>
          </a:xfrm>
          <a:prstGeom prst="rect">
            <a:avLst/>
          </a:prstGeom>
          <a:solidFill>
            <a:srgbClr val="00CCFF">
              <a:alpha val="7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b="1">
                <a:latin typeface="Arial" charset="0"/>
              </a:rPr>
              <a:t>MALTOSE</a:t>
            </a:r>
          </a:p>
        </p:txBody>
      </p:sp>
      <p:sp>
        <p:nvSpPr>
          <p:cNvPr id="17441" name="Text Box 33"/>
          <p:cNvSpPr txBox="1">
            <a:spLocks noChangeArrowheads="1"/>
          </p:cNvSpPr>
          <p:nvPr/>
        </p:nvSpPr>
        <p:spPr bwMode="auto">
          <a:xfrm>
            <a:off x="3563939" y="5013325"/>
            <a:ext cx="2519362" cy="369328"/>
          </a:xfrm>
          <a:prstGeom prst="rect">
            <a:avLst/>
          </a:prstGeom>
          <a:solidFill>
            <a:srgbClr val="9966FF">
              <a:alpha val="7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b="1">
                <a:latin typeface="Arial" charset="0"/>
              </a:rPr>
              <a:t>SUCROSE</a:t>
            </a:r>
          </a:p>
        </p:txBody>
      </p:sp>
      <p:sp>
        <p:nvSpPr>
          <p:cNvPr id="17423" name="Text Box 15"/>
          <p:cNvSpPr txBox="1">
            <a:spLocks noChangeArrowheads="1"/>
          </p:cNvSpPr>
          <p:nvPr/>
        </p:nvSpPr>
        <p:spPr bwMode="auto">
          <a:xfrm>
            <a:off x="1258888" y="4437063"/>
            <a:ext cx="2519362" cy="369328"/>
          </a:xfrm>
          <a:prstGeom prst="rect">
            <a:avLst/>
          </a:prstGeom>
          <a:gradFill rotWithShape="1">
            <a:gsLst>
              <a:gs pos="0">
                <a:srgbClr val="FF0000">
                  <a:alpha val="74001"/>
                </a:srgbClr>
              </a:gs>
              <a:gs pos="50000">
                <a:srgbClr val="FF0000">
                  <a:gamma/>
                  <a:tint val="38039"/>
                  <a:invGamma/>
                </a:srgbClr>
              </a:gs>
              <a:gs pos="100000">
                <a:srgbClr val="FF0000">
                  <a:alpha val="74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algn="ctr">
              <a:spcBef>
                <a:spcPct val="50000"/>
              </a:spcBef>
              <a:defRPr/>
            </a:pPr>
            <a:r>
              <a:rPr lang="en-GB" altLang="en-US" b="1">
                <a:latin typeface="Arial" charset="0"/>
                <a:ea typeface="+mn-ea"/>
              </a:rPr>
              <a:t>GLUCOSE</a:t>
            </a:r>
          </a:p>
        </p:txBody>
      </p:sp>
      <p:sp>
        <p:nvSpPr>
          <p:cNvPr id="17424" name="Text Box 16"/>
          <p:cNvSpPr txBox="1">
            <a:spLocks noChangeArrowheads="1"/>
          </p:cNvSpPr>
          <p:nvPr/>
        </p:nvSpPr>
        <p:spPr bwMode="auto">
          <a:xfrm>
            <a:off x="1141414" y="5949951"/>
            <a:ext cx="2519362" cy="369328"/>
          </a:xfrm>
          <a:prstGeom prst="rect">
            <a:avLst/>
          </a:prstGeom>
          <a:gradFill rotWithShape="1">
            <a:gsLst>
              <a:gs pos="0">
                <a:srgbClr val="FF0000">
                  <a:alpha val="74001"/>
                </a:srgbClr>
              </a:gs>
              <a:gs pos="50000">
                <a:srgbClr val="FF0000">
                  <a:gamma/>
                  <a:tint val="38039"/>
                  <a:invGamma/>
                </a:srgbClr>
              </a:gs>
              <a:gs pos="100000">
                <a:srgbClr val="FF0000">
                  <a:alpha val="74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algn="ctr">
              <a:spcBef>
                <a:spcPct val="50000"/>
              </a:spcBef>
              <a:defRPr/>
            </a:pPr>
            <a:r>
              <a:rPr lang="en-GB" altLang="en-US" b="1">
                <a:latin typeface="Arial" charset="0"/>
                <a:ea typeface="+mn-ea"/>
              </a:rPr>
              <a:t>GLUCOSE</a:t>
            </a:r>
          </a:p>
        </p:txBody>
      </p:sp>
      <p:sp>
        <p:nvSpPr>
          <p:cNvPr id="6157" name="Rectangle 2"/>
          <p:cNvSpPr>
            <a:spLocks noGrp="1" noChangeArrowheads="1"/>
          </p:cNvSpPr>
          <p:nvPr>
            <p:ph type="title"/>
          </p:nvPr>
        </p:nvSpPr>
        <p:spPr>
          <a:xfrm>
            <a:off x="457201" y="274638"/>
            <a:ext cx="7210425" cy="706437"/>
          </a:xfrm>
        </p:spPr>
        <p:txBody>
          <a:bodyPr>
            <a:normAutofit fontScale="90000"/>
          </a:bodyPr>
          <a:lstStyle/>
          <a:p>
            <a:pPr eaLnBrk="1" hangingPunct="1"/>
            <a:r>
              <a:rPr lang="en-GB" sz="4000" dirty="0">
                <a:latin typeface="Arial" charset="0"/>
                <a:cs typeface="Arial" charset="0"/>
              </a:rPr>
              <a:t>Summary: 3 Disaccharides you should know</a:t>
            </a:r>
          </a:p>
        </p:txBody>
      </p:sp>
      <p:sp>
        <p:nvSpPr>
          <p:cNvPr id="6158" name="Text Box 5"/>
          <p:cNvSpPr txBox="1">
            <a:spLocks noChangeArrowheads="1"/>
          </p:cNvSpPr>
          <p:nvPr/>
        </p:nvSpPr>
        <p:spPr bwMode="auto">
          <a:xfrm>
            <a:off x="673442" y="1555667"/>
            <a:ext cx="3673475" cy="692493"/>
          </a:xfrm>
          <a:prstGeom prst="rect">
            <a:avLst/>
          </a:prstGeom>
          <a:gradFill rotWithShape="1">
            <a:gsLst>
              <a:gs pos="0">
                <a:srgbClr val="99FF66">
                  <a:alpha val="74001"/>
                </a:srgbClr>
              </a:gs>
              <a:gs pos="100000">
                <a:srgbClr val="75C34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sz="1300" b="1" dirty="0">
                <a:latin typeface="Arial" charset="0"/>
              </a:rPr>
              <a:t>A disaccharide can be made from two of the same monosaccharide molecule or from two different ones. </a:t>
            </a:r>
          </a:p>
        </p:txBody>
      </p:sp>
      <p:sp>
        <p:nvSpPr>
          <p:cNvPr id="6160" name="Text Box 7"/>
          <p:cNvSpPr txBox="1">
            <a:spLocks noChangeArrowheads="1"/>
          </p:cNvSpPr>
          <p:nvPr/>
        </p:nvSpPr>
        <p:spPr bwMode="auto">
          <a:xfrm>
            <a:off x="5027676" y="1606298"/>
            <a:ext cx="3673475" cy="492438"/>
          </a:xfrm>
          <a:prstGeom prst="rect">
            <a:avLst/>
          </a:prstGeom>
          <a:gradFill rotWithShape="1">
            <a:gsLst>
              <a:gs pos="0">
                <a:srgbClr val="99FF66">
                  <a:alpha val="74001"/>
                </a:srgbClr>
              </a:gs>
              <a:gs pos="100000">
                <a:srgbClr val="75C34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sz="1300" b="1" dirty="0">
                <a:latin typeface="Arial" charset="0"/>
              </a:rPr>
              <a:t>The combination of </a:t>
            </a:r>
            <a:r>
              <a:rPr lang="en-GB" sz="1300" b="1" dirty="0" err="1">
                <a:latin typeface="Arial" charset="0"/>
              </a:rPr>
              <a:t>monosaccharides</a:t>
            </a:r>
            <a:r>
              <a:rPr lang="en-GB" sz="1300" b="1" dirty="0">
                <a:latin typeface="Arial" charset="0"/>
              </a:rPr>
              <a:t> determines which disaccharide is formed. </a:t>
            </a:r>
          </a:p>
        </p:txBody>
      </p:sp>
      <p:sp>
        <p:nvSpPr>
          <p:cNvPr id="6161" name="Text Box 9"/>
          <p:cNvSpPr txBox="1">
            <a:spLocks noChangeArrowheads="1"/>
          </p:cNvSpPr>
          <p:nvPr/>
        </p:nvSpPr>
        <p:spPr bwMode="auto">
          <a:xfrm>
            <a:off x="977226" y="2669541"/>
            <a:ext cx="2665412" cy="292384"/>
          </a:xfrm>
          <a:prstGeom prst="rect">
            <a:avLst/>
          </a:prstGeom>
          <a:gradFill rotWithShape="1">
            <a:gsLst>
              <a:gs pos="0">
                <a:srgbClr val="99FF66">
                  <a:alpha val="74001"/>
                </a:srgbClr>
              </a:gs>
              <a:gs pos="100000">
                <a:srgbClr val="75C34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sz="1300" b="1" dirty="0">
                <a:latin typeface="Arial" charset="0"/>
              </a:rPr>
              <a:t>MONOSACCHARIDES</a:t>
            </a:r>
          </a:p>
        </p:txBody>
      </p:sp>
      <p:sp>
        <p:nvSpPr>
          <p:cNvPr id="6162" name="Text Box 10"/>
          <p:cNvSpPr txBox="1">
            <a:spLocks noChangeArrowheads="1"/>
          </p:cNvSpPr>
          <p:nvPr/>
        </p:nvSpPr>
        <p:spPr bwMode="auto">
          <a:xfrm>
            <a:off x="5280829" y="2720172"/>
            <a:ext cx="2519363" cy="292384"/>
          </a:xfrm>
          <a:prstGeom prst="rect">
            <a:avLst/>
          </a:prstGeom>
          <a:gradFill rotWithShape="1">
            <a:gsLst>
              <a:gs pos="0">
                <a:srgbClr val="99FF66">
                  <a:alpha val="74001"/>
                </a:srgbClr>
              </a:gs>
              <a:gs pos="100000">
                <a:srgbClr val="75C34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sz="1300" b="1" dirty="0">
                <a:latin typeface="Arial" charset="0"/>
              </a:rPr>
              <a:t>DISACCHARIDE</a:t>
            </a:r>
          </a:p>
        </p:txBody>
      </p:sp>
      <p:sp>
        <p:nvSpPr>
          <p:cNvPr id="17419" name="Text Box 11"/>
          <p:cNvSpPr txBox="1">
            <a:spLocks noChangeArrowheads="1"/>
          </p:cNvSpPr>
          <p:nvPr/>
        </p:nvSpPr>
        <p:spPr bwMode="auto">
          <a:xfrm>
            <a:off x="1116013" y="5949951"/>
            <a:ext cx="2519362" cy="369328"/>
          </a:xfrm>
          <a:prstGeom prst="rect">
            <a:avLst/>
          </a:prstGeom>
          <a:gradFill rotWithShape="1">
            <a:gsLst>
              <a:gs pos="0">
                <a:srgbClr val="969696">
                  <a:alpha val="74001"/>
                </a:srgbClr>
              </a:gs>
              <a:gs pos="50000">
                <a:srgbClr val="969696">
                  <a:gamma/>
                  <a:tint val="31765"/>
                  <a:invGamma/>
                </a:srgbClr>
              </a:gs>
              <a:gs pos="100000">
                <a:srgbClr val="969696">
                  <a:alpha val="74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algn="ctr">
              <a:spcBef>
                <a:spcPct val="50000"/>
              </a:spcBef>
              <a:defRPr/>
            </a:pPr>
            <a:r>
              <a:rPr lang="en-GB" altLang="en-US" b="1">
                <a:latin typeface="Arial" charset="0"/>
                <a:ea typeface="+mn-ea"/>
              </a:rPr>
              <a:t>FRUCTOSE</a:t>
            </a:r>
          </a:p>
        </p:txBody>
      </p:sp>
      <p:sp>
        <p:nvSpPr>
          <p:cNvPr id="17421" name="Text Box 13"/>
          <p:cNvSpPr txBox="1">
            <a:spLocks noChangeArrowheads="1"/>
          </p:cNvSpPr>
          <p:nvPr/>
        </p:nvSpPr>
        <p:spPr bwMode="auto">
          <a:xfrm>
            <a:off x="1116013" y="5949951"/>
            <a:ext cx="2519362" cy="369328"/>
          </a:xfrm>
          <a:prstGeom prst="rect">
            <a:avLst/>
          </a:prstGeom>
          <a:gradFill rotWithShape="1">
            <a:gsLst>
              <a:gs pos="0">
                <a:srgbClr val="FF9900">
                  <a:alpha val="74001"/>
                </a:srgbClr>
              </a:gs>
              <a:gs pos="50000">
                <a:srgbClr val="FF9900">
                  <a:gamma/>
                  <a:tint val="66667"/>
                  <a:invGamma/>
                </a:srgbClr>
              </a:gs>
              <a:gs pos="100000">
                <a:srgbClr val="FF9900">
                  <a:alpha val="74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algn="ctr">
              <a:spcBef>
                <a:spcPct val="50000"/>
              </a:spcBef>
              <a:defRPr/>
            </a:pPr>
            <a:r>
              <a:rPr lang="en-GB" altLang="en-US" b="1">
                <a:latin typeface="Arial" charset="0"/>
                <a:ea typeface="+mn-ea"/>
              </a:rPr>
              <a:t>GALACTOSE</a:t>
            </a:r>
          </a:p>
        </p:txBody>
      </p:sp>
      <p:grpSp>
        <p:nvGrpSpPr>
          <p:cNvPr id="17432" name="Group 24"/>
          <p:cNvGrpSpPr>
            <a:grpSpLocks/>
          </p:cNvGrpSpPr>
          <p:nvPr/>
        </p:nvGrpSpPr>
        <p:grpSpPr bwMode="auto">
          <a:xfrm>
            <a:off x="3563938" y="4941888"/>
            <a:ext cx="1296987" cy="431800"/>
            <a:chOff x="1746" y="3884"/>
            <a:chExt cx="817" cy="272"/>
          </a:xfrm>
        </p:grpSpPr>
        <p:sp>
          <p:nvSpPr>
            <p:cNvPr id="6180" name="Oval 22"/>
            <p:cNvSpPr>
              <a:spLocks noChangeArrowheads="1"/>
            </p:cNvSpPr>
            <p:nvPr/>
          </p:nvSpPr>
          <p:spPr bwMode="auto">
            <a:xfrm>
              <a:off x="1837" y="3884"/>
              <a:ext cx="635" cy="272"/>
            </a:xfrm>
            <a:prstGeom prst="ellipse">
              <a:avLst/>
            </a:prstGeom>
            <a:gradFill rotWithShape="1">
              <a:gsLst>
                <a:gs pos="0">
                  <a:srgbClr val="96C0FF"/>
                </a:gs>
                <a:gs pos="100000">
                  <a:srgbClr val="0066FF">
                    <a:alpha val="67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81" name="Text Box 23"/>
            <p:cNvSpPr txBox="1">
              <a:spLocks noChangeArrowheads="1"/>
            </p:cNvSpPr>
            <p:nvPr/>
          </p:nvSpPr>
          <p:spPr bwMode="auto">
            <a:xfrm>
              <a:off x="1746" y="3884"/>
              <a:ext cx="81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b="1">
                  <a:latin typeface="Arial" charset="0"/>
                </a:rPr>
                <a:t>WATER</a:t>
              </a:r>
              <a:endParaRPr lang="en-US" b="1">
                <a:latin typeface="Arial" charset="0"/>
              </a:endParaRPr>
            </a:p>
          </p:txBody>
        </p:sp>
      </p:grpSp>
      <p:grpSp>
        <p:nvGrpSpPr>
          <p:cNvPr id="17435" name="Group 27"/>
          <p:cNvGrpSpPr>
            <a:grpSpLocks/>
          </p:cNvGrpSpPr>
          <p:nvPr/>
        </p:nvGrpSpPr>
        <p:grpSpPr bwMode="auto">
          <a:xfrm>
            <a:off x="3563938" y="4941888"/>
            <a:ext cx="1296987" cy="431800"/>
            <a:chOff x="1746" y="3884"/>
            <a:chExt cx="817" cy="272"/>
          </a:xfrm>
        </p:grpSpPr>
        <p:sp>
          <p:nvSpPr>
            <p:cNvPr id="6178" name="Oval 28"/>
            <p:cNvSpPr>
              <a:spLocks noChangeArrowheads="1"/>
            </p:cNvSpPr>
            <p:nvPr/>
          </p:nvSpPr>
          <p:spPr bwMode="auto">
            <a:xfrm>
              <a:off x="1837" y="3884"/>
              <a:ext cx="635" cy="272"/>
            </a:xfrm>
            <a:prstGeom prst="ellipse">
              <a:avLst/>
            </a:prstGeom>
            <a:gradFill rotWithShape="1">
              <a:gsLst>
                <a:gs pos="0">
                  <a:srgbClr val="96C0FF"/>
                </a:gs>
                <a:gs pos="100000">
                  <a:srgbClr val="0066FF">
                    <a:alpha val="67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9" name="Text Box 29"/>
            <p:cNvSpPr txBox="1">
              <a:spLocks noChangeArrowheads="1"/>
            </p:cNvSpPr>
            <p:nvPr/>
          </p:nvSpPr>
          <p:spPr bwMode="auto">
            <a:xfrm>
              <a:off x="1746" y="3884"/>
              <a:ext cx="81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b="1">
                  <a:latin typeface="Arial" charset="0"/>
                </a:rPr>
                <a:t>WATER</a:t>
              </a:r>
              <a:endParaRPr lang="en-US" b="1">
                <a:latin typeface="Arial" charset="0"/>
              </a:endParaRPr>
            </a:p>
          </p:txBody>
        </p:sp>
      </p:grpSp>
      <p:grpSp>
        <p:nvGrpSpPr>
          <p:cNvPr id="17438" name="Group 30"/>
          <p:cNvGrpSpPr>
            <a:grpSpLocks/>
          </p:cNvGrpSpPr>
          <p:nvPr/>
        </p:nvGrpSpPr>
        <p:grpSpPr bwMode="auto">
          <a:xfrm>
            <a:off x="3563938" y="4941888"/>
            <a:ext cx="1296987" cy="431800"/>
            <a:chOff x="1746" y="3884"/>
            <a:chExt cx="817" cy="272"/>
          </a:xfrm>
        </p:grpSpPr>
        <p:sp>
          <p:nvSpPr>
            <p:cNvPr id="6176" name="Oval 31"/>
            <p:cNvSpPr>
              <a:spLocks noChangeArrowheads="1"/>
            </p:cNvSpPr>
            <p:nvPr/>
          </p:nvSpPr>
          <p:spPr bwMode="auto">
            <a:xfrm>
              <a:off x="1837" y="3884"/>
              <a:ext cx="635" cy="272"/>
            </a:xfrm>
            <a:prstGeom prst="ellipse">
              <a:avLst/>
            </a:prstGeom>
            <a:gradFill rotWithShape="1">
              <a:gsLst>
                <a:gs pos="0">
                  <a:srgbClr val="96C0FF"/>
                </a:gs>
                <a:gs pos="100000">
                  <a:srgbClr val="0066FF">
                    <a:alpha val="67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77" name="Text Box 32"/>
            <p:cNvSpPr txBox="1">
              <a:spLocks noChangeArrowheads="1"/>
            </p:cNvSpPr>
            <p:nvPr/>
          </p:nvSpPr>
          <p:spPr bwMode="auto">
            <a:xfrm>
              <a:off x="1746" y="3884"/>
              <a:ext cx="81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b="1">
                  <a:latin typeface="Arial" charset="0"/>
                </a:rPr>
                <a:t>WATER</a:t>
              </a:r>
              <a:endParaRPr lang="en-US" b="1">
                <a:latin typeface="Arial" charset="0"/>
              </a:endParaRPr>
            </a:p>
          </p:txBody>
        </p:sp>
      </p:grpSp>
      <p:sp>
        <p:nvSpPr>
          <p:cNvPr id="17442" name="Text Box 34"/>
          <p:cNvSpPr txBox="1">
            <a:spLocks noChangeArrowheads="1"/>
          </p:cNvSpPr>
          <p:nvPr/>
        </p:nvSpPr>
        <p:spPr bwMode="auto">
          <a:xfrm>
            <a:off x="4140200" y="5876925"/>
            <a:ext cx="2519363" cy="369328"/>
          </a:xfrm>
          <a:prstGeom prst="rect">
            <a:avLst/>
          </a:prstGeom>
          <a:solidFill>
            <a:srgbClr val="009999">
              <a:alpha val="7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algn="ctr" eaLnBrk="1" hangingPunct="1">
              <a:spcBef>
                <a:spcPct val="50000"/>
              </a:spcBef>
            </a:pPr>
            <a:r>
              <a:rPr lang="en-GB" b="1">
                <a:latin typeface="Arial" charset="0"/>
              </a:rPr>
              <a:t>LACTOSE</a:t>
            </a:r>
          </a:p>
        </p:txBody>
      </p:sp>
      <p:sp>
        <p:nvSpPr>
          <p:cNvPr id="17443" name="Text Box 35"/>
          <p:cNvSpPr txBox="1">
            <a:spLocks noChangeArrowheads="1"/>
          </p:cNvSpPr>
          <p:nvPr/>
        </p:nvSpPr>
        <p:spPr bwMode="auto">
          <a:xfrm>
            <a:off x="1258889" y="4437063"/>
            <a:ext cx="2674937" cy="369328"/>
          </a:xfrm>
          <a:prstGeom prst="rect">
            <a:avLst/>
          </a:prstGeom>
          <a:gradFill rotWithShape="1">
            <a:gsLst>
              <a:gs pos="0">
                <a:srgbClr val="FF0000">
                  <a:alpha val="74001"/>
                </a:srgbClr>
              </a:gs>
              <a:gs pos="50000">
                <a:srgbClr val="FF0000">
                  <a:gamma/>
                  <a:tint val="38039"/>
                  <a:invGamma/>
                </a:srgbClr>
              </a:gs>
              <a:gs pos="100000">
                <a:srgbClr val="FF0000">
                  <a:alpha val="74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algn="ctr">
              <a:spcBef>
                <a:spcPct val="50000"/>
              </a:spcBef>
              <a:defRPr/>
            </a:pPr>
            <a:r>
              <a:rPr lang="en-GB" altLang="en-US" b="1">
                <a:latin typeface="Arial" charset="0"/>
                <a:ea typeface="+mn-ea"/>
              </a:rPr>
              <a:t>GLUCOSE</a:t>
            </a:r>
          </a:p>
        </p:txBody>
      </p:sp>
    </p:spTree>
    <p:extLst>
      <p:ext uri="{BB962C8B-B14F-4D97-AF65-F5344CB8AC3E}">
        <p14:creationId xmlns:p14="http://schemas.microsoft.com/office/powerpoint/2010/main" val="3948410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556E-17 2.22222E-6 C 0.06753 -0.00602 0.13455 -0.01945 0.17413 -0.00394 C 0.21372 0.01157 0.22431 0.07338 0.2375 0.09375 " pathEditMode="relative" rAng="0" ptsTypes="aaa">
                                      <p:cBhvr>
                                        <p:cTn id="6" dur="2000" fill="hold"/>
                                        <p:tgtEl>
                                          <p:spTgt spid="17423"/>
                                        </p:tgtEl>
                                        <p:attrNameLst>
                                          <p:attrName>ppt_x</p:attrName>
                                          <p:attrName>ppt_y</p:attrName>
                                        </p:attrNameLst>
                                      </p:cBhvr>
                                      <p:rCtr x="11875" y="3704"/>
                                    </p:animMotion>
                                  </p:childTnLst>
                                </p:cTn>
                              </p:par>
                              <p:par>
                                <p:cTn id="7" presetID="0" presetClass="path" presetSubtype="0" accel="50000" decel="50000" fill="hold" nodeType="withEffect">
                                  <p:stCondLst>
                                    <p:cond delay="0"/>
                                  </p:stCondLst>
                                  <p:childTnLst>
                                    <p:animMotion origin="layout" path="M 2.77556E-17 -2.96296E-6 C 0.0625 0.00695 0.12587 0.01713 0.16528 -2.96296E-6 C 0.20469 -0.01713 0.22118 -0.08102 0.23594 -0.10231 " pathEditMode="relative" rAng="0" ptsTypes="aaa">
                                      <p:cBhvr>
                                        <p:cTn id="8" dur="2000" fill="hold"/>
                                        <p:tgtEl>
                                          <p:spTgt spid="17424"/>
                                        </p:tgtEl>
                                        <p:attrNameLst>
                                          <p:attrName>ppt_x</p:attrName>
                                          <p:attrName>ppt_y</p:attrName>
                                        </p:attrNameLst>
                                      </p:cBhvr>
                                      <p:rCtr x="11788" y="-4259"/>
                                    </p:animMotion>
                                  </p:childTnLst>
                                </p:cTn>
                              </p:par>
                            </p:childTnLst>
                          </p:cTn>
                        </p:par>
                        <p:par>
                          <p:cTn id="9" fill="hold" nodeType="afterGroup">
                            <p:stCondLst>
                              <p:cond delay="2000"/>
                            </p:stCondLst>
                            <p:childTnLst>
                              <p:par>
                                <p:cTn id="10" presetID="10" presetClass="exit" presetSubtype="0" fill="hold" nodeType="afterEffect">
                                  <p:stCondLst>
                                    <p:cond delay="0"/>
                                  </p:stCondLst>
                                  <p:childTnLst>
                                    <p:animEffect transition="out" filter="fade">
                                      <p:cBhvr>
                                        <p:cTn id="11" dur="1000"/>
                                        <p:tgtEl>
                                          <p:spTgt spid="17423"/>
                                        </p:tgtEl>
                                      </p:cBhvr>
                                    </p:animEffect>
                                    <p:set>
                                      <p:cBhvr>
                                        <p:cTn id="12" dur="1" fill="hold">
                                          <p:stCondLst>
                                            <p:cond delay="999"/>
                                          </p:stCondLst>
                                        </p:cTn>
                                        <p:tgtEl>
                                          <p:spTgt spid="1742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17424"/>
                                        </p:tgtEl>
                                      </p:cBhvr>
                                    </p:animEffect>
                                    <p:set>
                                      <p:cBhvr>
                                        <p:cTn id="15" dur="1" fill="hold">
                                          <p:stCondLst>
                                            <p:cond delay="999"/>
                                          </p:stCondLst>
                                        </p:cTn>
                                        <p:tgtEl>
                                          <p:spTgt spid="17424"/>
                                        </p:tgtEl>
                                        <p:attrNameLst>
                                          <p:attrName>style.visibility</p:attrName>
                                        </p:attrNameLst>
                                      </p:cBhvr>
                                      <p:to>
                                        <p:strVal val="hidden"/>
                                      </p:to>
                                    </p:set>
                                  </p:childTnLst>
                                </p:cTn>
                              </p:par>
                            </p:childTnLst>
                          </p:cTn>
                        </p:par>
                        <p:par>
                          <p:cTn id="16" fill="hold" nodeType="afterGroup">
                            <p:stCondLst>
                              <p:cond delay="3000"/>
                            </p:stCondLst>
                            <p:childTnLst>
                              <p:par>
                                <p:cTn id="17" presetID="1" presetClass="entr" presetSubtype="0" fill="hold" nodeType="afterEffect">
                                  <p:stCondLst>
                                    <p:cond delay="0"/>
                                  </p:stCondLst>
                                  <p:childTnLst>
                                    <p:set>
                                      <p:cBhvr>
                                        <p:cTn id="18" dur="1" fill="hold">
                                          <p:stCondLst>
                                            <p:cond delay="0"/>
                                          </p:stCondLst>
                                        </p:cTn>
                                        <p:tgtEl>
                                          <p:spTgt spid="17432"/>
                                        </p:tgtEl>
                                        <p:attrNameLst>
                                          <p:attrName>style.visibility</p:attrName>
                                        </p:attrNameLst>
                                      </p:cBhvr>
                                      <p:to>
                                        <p:strVal val="visible"/>
                                      </p:to>
                                    </p:set>
                                  </p:childTnLst>
                                </p:cTn>
                              </p:par>
                            </p:childTnLst>
                          </p:cTn>
                        </p:par>
                        <p:par>
                          <p:cTn id="19" fill="hold" nodeType="afterGroup">
                            <p:stCondLst>
                              <p:cond delay="3000"/>
                            </p:stCondLst>
                            <p:childTnLst>
                              <p:par>
                                <p:cTn id="20" presetID="40" presetClass="path" presetSubtype="0" accel="50000" decel="50000" fill="hold" nodeType="afterEffect">
                                  <p:stCondLst>
                                    <p:cond delay="0"/>
                                  </p:stCondLst>
                                  <p:childTnLst>
                                    <p:animMotion origin="layout" path="M -4.44444E-6 -4.79769E-6 C 0.01042 -0.0215 0.02153 -0.04184 0.02882 -0.03676 C 0.03716 -0.03237 0.03282 -0.00878 0.02744 0.01619 C 0.02223 0.0437 0.01632 0.07053 0.02553 0.07607 C 0.03351 0.08162 0.04497 0.05804 0.0573 0.03399 C 0.06684 0.01272 0.07796 -0.00693 0.08629 -0.00254 C 0.09341 0.00255 0.08994 0.02613 0.08455 0.0511 C 0.079 0.07769 0.07344 0.10613 0.08178 0.11053 C 0.08994 0.11631 0.11389 0.06821 0.11337 0.06891 C 0.12414 0.04763 0.13455 0.02729 0.14254 0.03237 C 0.15087 0.03746 0.14619 0.06081 0.14098 0.08532 C 0.13594 0.1133 0.12987 0.14058 0.13907 0.14613 C 0.14723 0.15029 0.15886 0.12648 0.17014 0.10266 C 0.1816 0.08255 0.1915 0.06197 0.2 0.06729 C 0.2073 0.07168 0.2033 0.0955 0.19844 0.12047 C 0.19237 0.14752 0.18733 0.17457 0.19532 0.18012 C 0.20365 0.18451 0.21511 0.1607 0.22744 0.13827 " pathEditMode="relative" rAng="1472858" ptsTypes="fffffffffffffffff">
                                      <p:cBhvr>
                                        <p:cTn id="21" dur="2000" fill="hold"/>
                                        <p:tgtEl>
                                          <p:spTgt spid="17432"/>
                                        </p:tgtEl>
                                        <p:attrNameLst>
                                          <p:attrName>ppt_x</p:attrName>
                                          <p:attrName>ppt_y</p:attrName>
                                        </p:attrNameLst>
                                      </p:cBhvr>
                                      <p:rCtr x="11285" y="7168"/>
                                    </p:animMotion>
                                  </p:childTnLst>
                                </p:cTn>
                              </p:par>
                              <p:par>
                                <p:cTn id="22" presetID="10" presetClass="entr" presetSubtype="0" fill="hold" grpId="0" nodeType="withEffect">
                                  <p:stCondLst>
                                    <p:cond delay="0"/>
                                  </p:stCondLst>
                                  <p:childTnLst>
                                    <p:set>
                                      <p:cBhvr>
                                        <p:cTn id="23" dur="1" fill="hold">
                                          <p:stCondLst>
                                            <p:cond delay="0"/>
                                          </p:stCondLst>
                                        </p:cTn>
                                        <p:tgtEl>
                                          <p:spTgt spid="17433"/>
                                        </p:tgtEl>
                                        <p:attrNameLst>
                                          <p:attrName>style.visibility</p:attrName>
                                        </p:attrNameLst>
                                      </p:cBhvr>
                                      <p:to>
                                        <p:strVal val="visible"/>
                                      </p:to>
                                    </p:set>
                                    <p:animEffect transition="in" filter="fade">
                                      <p:cBhvr>
                                        <p:cTn id="24" dur="1000"/>
                                        <p:tgtEl>
                                          <p:spTgt spid="17433"/>
                                        </p:tgtEl>
                                      </p:cBhvr>
                                    </p:animEffect>
                                  </p:childTnLst>
                                </p:cTn>
                              </p:par>
                            </p:childTnLst>
                          </p:cTn>
                        </p:par>
                        <p:par>
                          <p:cTn id="25" fill="hold" nodeType="afterGroup">
                            <p:stCondLst>
                              <p:cond delay="5000"/>
                            </p:stCondLst>
                            <p:childTnLst>
                              <p:par>
                                <p:cTn id="26" presetID="0" presetClass="path" presetSubtype="0" accel="50000" decel="50000" fill="hold" grpId="1" nodeType="afterEffect">
                                  <p:stCondLst>
                                    <p:cond delay="0"/>
                                  </p:stCondLst>
                                  <p:childTnLst>
                                    <p:animMotion origin="layout" path="M 0 0 C 0.02916 -0.02384 0.05833 -0.04768 0.10156 -0.05856 C 0.14479 -0.06944 0.20191 -0.06713 0.2592 -0.06481 " pathEditMode="relative" ptsTypes="aaA">
                                      <p:cBhvr>
                                        <p:cTn id="27" dur="2000" fill="hold"/>
                                        <p:tgtEl>
                                          <p:spTgt spid="17433"/>
                                        </p:tgtEl>
                                        <p:attrNameLst>
                                          <p:attrName>ppt_x</p:attrName>
                                          <p:attrName>ppt_y</p:attrName>
                                        </p:attrNameLst>
                                      </p:cBhvr>
                                    </p:animMotion>
                                  </p:childTnLst>
                                </p:cTn>
                              </p:par>
                            </p:childTnLst>
                          </p:cTn>
                        </p:par>
                        <p:par>
                          <p:cTn id="28" fill="hold" nodeType="afterGroup">
                            <p:stCondLst>
                              <p:cond delay="7000"/>
                            </p:stCondLst>
                            <p:childTnLst>
                              <p:par>
                                <p:cTn id="29" presetID="10" presetClass="exit" presetSubtype="0" fill="hold" nodeType="afterEffect">
                                  <p:stCondLst>
                                    <p:cond delay="0"/>
                                  </p:stCondLst>
                                  <p:childTnLst>
                                    <p:animEffect transition="out" filter="fade">
                                      <p:cBhvr>
                                        <p:cTn id="30" dur="2000"/>
                                        <p:tgtEl>
                                          <p:spTgt spid="17432"/>
                                        </p:tgtEl>
                                      </p:cBhvr>
                                    </p:animEffect>
                                    <p:set>
                                      <p:cBhvr>
                                        <p:cTn id="31" dur="1" fill="hold">
                                          <p:stCondLst>
                                            <p:cond delay="1999"/>
                                          </p:stCondLst>
                                        </p:cTn>
                                        <p:tgtEl>
                                          <p:spTgt spid="17432"/>
                                        </p:tgtEl>
                                        <p:attrNameLst>
                                          <p:attrName>style.visibility</p:attrName>
                                        </p:attrNameLst>
                                      </p:cBhvr>
                                      <p:to>
                                        <p:strVal val="hidden"/>
                                      </p:to>
                                    </p:set>
                                  </p:childTnLst>
                                </p:cTn>
                              </p:par>
                            </p:childTnLst>
                          </p:cTn>
                        </p:par>
                        <p:par>
                          <p:cTn id="32" fill="hold" nodeType="afterGroup">
                            <p:stCondLst>
                              <p:cond delay="9000"/>
                            </p:stCondLst>
                            <p:childTnLst>
                              <p:par>
                                <p:cTn id="33" presetID="10" presetClass="exit" presetSubtype="0" fill="hold" grpId="2" nodeType="afterEffect">
                                  <p:stCondLst>
                                    <p:cond delay="3000"/>
                                  </p:stCondLst>
                                  <p:childTnLst>
                                    <p:animEffect transition="out" filter="fade">
                                      <p:cBhvr>
                                        <p:cTn id="34" dur="2000"/>
                                        <p:tgtEl>
                                          <p:spTgt spid="17433"/>
                                        </p:tgtEl>
                                      </p:cBhvr>
                                    </p:animEffect>
                                    <p:set>
                                      <p:cBhvr>
                                        <p:cTn id="35" dur="1" fill="hold">
                                          <p:stCondLst>
                                            <p:cond delay="1999"/>
                                          </p:stCondLst>
                                        </p:cTn>
                                        <p:tgtEl>
                                          <p:spTgt spid="17433"/>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7419"/>
                                        </p:tgtEl>
                                        <p:attrNameLst>
                                          <p:attrName>style.visibility</p:attrName>
                                        </p:attrNameLst>
                                      </p:cBhvr>
                                      <p:to>
                                        <p:strVal val="visible"/>
                                      </p:to>
                                    </p:set>
                                    <p:animEffect transition="in" filter="blinds(horizontal)">
                                      <p:cBhvr>
                                        <p:cTn id="40" dur="500"/>
                                        <p:tgtEl>
                                          <p:spTgt spid="17419"/>
                                        </p:tgtEl>
                                      </p:cBhvr>
                                    </p:animEffect>
                                  </p:childTnLst>
                                </p:cTn>
                              </p:par>
                              <p:par>
                                <p:cTn id="41" presetID="3" presetClass="entr" presetSubtype="10" fill="hold" nodeType="withEffect">
                                  <p:stCondLst>
                                    <p:cond delay="0"/>
                                  </p:stCondLst>
                                  <p:childTnLst>
                                    <p:set>
                                      <p:cBhvr>
                                        <p:cTn id="42" dur="1" fill="hold">
                                          <p:stCondLst>
                                            <p:cond delay="0"/>
                                          </p:stCondLst>
                                        </p:cTn>
                                        <p:tgtEl>
                                          <p:spTgt spid="17422"/>
                                        </p:tgtEl>
                                        <p:attrNameLst>
                                          <p:attrName>style.visibility</p:attrName>
                                        </p:attrNameLst>
                                      </p:cBhvr>
                                      <p:to>
                                        <p:strVal val="visible"/>
                                      </p:to>
                                    </p:set>
                                    <p:animEffect transition="in" filter="blinds(horizontal)">
                                      <p:cBhvr>
                                        <p:cTn id="43" dur="1000"/>
                                        <p:tgtEl>
                                          <p:spTgt spid="174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0" presetClass="path" presetSubtype="0" accel="50000" decel="50000" fill="hold" nodeType="clickEffect">
                                  <p:stCondLst>
                                    <p:cond delay="0"/>
                                  </p:stCondLst>
                                  <p:childTnLst>
                                    <p:animMotion origin="layout" path="M 1.38889E-6 -6.6474E-6 C 0.06441 -0.01018 0.12899 -0.02035 0.16823 -0.00625 C 0.20746 0.00785 0.22378 0.06959 0.23489 0.08462 " pathEditMode="relative" ptsTypes="aaA">
                                      <p:cBhvr>
                                        <p:cTn id="47" dur="2000" fill="hold"/>
                                        <p:tgtEl>
                                          <p:spTgt spid="17422"/>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0 0 C 0.06597 0.00972 0.13194 0.01966 0.17135 0.00232 C 0.21076 -0.01502 0.22569 -0.08601 0.23646 -0.10358 " pathEditMode="relative" ptsTypes="aaA">
                                      <p:cBhvr>
                                        <p:cTn id="49" dur="2000" fill="hold"/>
                                        <p:tgtEl>
                                          <p:spTgt spid="17419"/>
                                        </p:tgtEl>
                                        <p:attrNameLst>
                                          <p:attrName>ppt_x</p:attrName>
                                          <p:attrName>ppt_y</p:attrName>
                                        </p:attrNameLst>
                                      </p:cBhvr>
                                    </p:animMotion>
                                  </p:childTnLst>
                                </p:cTn>
                              </p:par>
                            </p:childTnLst>
                          </p:cTn>
                        </p:par>
                        <p:par>
                          <p:cTn id="50" fill="hold" nodeType="afterGroup">
                            <p:stCondLst>
                              <p:cond delay="2000"/>
                            </p:stCondLst>
                            <p:childTnLst>
                              <p:par>
                                <p:cTn id="51" presetID="9" presetClass="exit" presetSubtype="0" fill="hold" nodeType="afterEffect">
                                  <p:stCondLst>
                                    <p:cond delay="0"/>
                                  </p:stCondLst>
                                  <p:childTnLst>
                                    <p:animEffect transition="out" filter="dissolve">
                                      <p:cBhvr>
                                        <p:cTn id="52" dur="1000"/>
                                        <p:tgtEl>
                                          <p:spTgt spid="17422"/>
                                        </p:tgtEl>
                                      </p:cBhvr>
                                    </p:animEffect>
                                    <p:set>
                                      <p:cBhvr>
                                        <p:cTn id="53" dur="1" fill="hold">
                                          <p:stCondLst>
                                            <p:cond delay="999"/>
                                          </p:stCondLst>
                                        </p:cTn>
                                        <p:tgtEl>
                                          <p:spTgt spid="17422"/>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1000"/>
                                        <p:tgtEl>
                                          <p:spTgt spid="17419"/>
                                        </p:tgtEl>
                                      </p:cBhvr>
                                    </p:animEffect>
                                    <p:set>
                                      <p:cBhvr>
                                        <p:cTn id="56" dur="1" fill="hold">
                                          <p:stCondLst>
                                            <p:cond delay="999"/>
                                          </p:stCondLst>
                                        </p:cTn>
                                        <p:tgtEl>
                                          <p:spTgt spid="17419"/>
                                        </p:tgtEl>
                                        <p:attrNameLst>
                                          <p:attrName>style.visibility</p:attrName>
                                        </p:attrNameLst>
                                      </p:cBhvr>
                                      <p:to>
                                        <p:strVal val="hidden"/>
                                      </p:to>
                                    </p:set>
                                  </p:childTnLst>
                                </p:cTn>
                              </p:par>
                            </p:childTnLst>
                          </p:cTn>
                        </p:par>
                        <p:par>
                          <p:cTn id="57" fill="hold" nodeType="afterGroup">
                            <p:stCondLst>
                              <p:cond delay="3000"/>
                            </p:stCondLst>
                            <p:childTnLst>
                              <p:par>
                                <p:cTn id="58" presetID="1" presetClass="entr" presetSubtype="0" fill="hold" nodeType="afterEffect">
                                  <p:stCondLst>
                                    <p:cond delay="0"/>
                                  </p:stCondLst>
                                  <p:childTnLst>
                                    <p:set>
                                      <p:cBhvr>
                                        <p:cTn id="59" dur="1" fill="hold">
                                          <p:stCondLst>
                                            <p:cond delay="0"/>
                                          </p:stCondLst>
                                        </p:cTn>
                                        <p:tgtEl>
                                          <p:spTgt spid="17435"/>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17441"/>
                                        </p:tgtEl>
                                        <p:attrNameLst>
                                          <p:attrName>style.visibility</p:attrName>
                                        </p:attrNameLst>
                                      </p:cBhvr>
                                      <p:to>
                                        <p:strVal val="visible"/>
                                      </p:to>
                                    </p:set>
                                    <p:animEffect transition="in" filter="fade">
                                      <p:cBhvr>
                                        <p:cTn id="62" dur="2000"/>
                                        <p:tgtEl>
                                          <p:spTgt spid="17441"/>
                                        </p:tgtEl>
                                      </p:cBhvr>
                                    </p:animEffect>
                                  </p:childTnLst>
                                </p:cTn>
                              </p:par>
                            </p:childTnLst>
                          </p:cTn>
                        </p:par>
                        <p:par>
                          <p:cTn id="63" fill="hold" nodeType="afterGroup">
                            <p:stCondLst>
                              <p:cond delay="5000"/>
                            </p:stCondLst>
                            <p:childTnLst>
                              <p:par>
                                <p:cTn id="64" presetID="40" presetClass="path" presetSubtype="0" accel="50000" decel="50000" fill="hold" nodeType="afterEffect">
                                  <p:stCondLst>
                                    <p:cond delay="0"/>
                                  </p:stCondLst>
                                  <p:childTnLst>
                                    <p:animMotion origin="layout" path="M 0.00364 0.00832 C 0.01267 -0.01457 0.02205 -0.03491 0.02951 -0.03237 C 0.03784 -0.02752 0.03524 -0.0037 0.03229 0.02104 C 0.02916 0.04925 0.02517 0.07722 0.03489 0.08116 C 0.0434 0.08578 0.05312 0.06011 0.06319 0.03468 C 0.071 0.01202 0.08038 -0.00948 0.08889 -0.00601 C 0.09705 -0.00185 0.09514 0.02243 0.09201 0.04763 C 0.08784 0.07468 0.08541 0.10335 0.09323 0.10705 C 0.10208 0.11121 0.12222 0.06127 0.12187 0.06104 C 0.13073 0.03792 0.13958 0.01734 0.14757 0.02035 C 0.15642 0.02428 0.15382 0.04879 0.15052 0.07353 C 0.14757 0.10196 0.1434 0.12971 0.1533 0.1341 C 0.16232 0.13803 0.17135 0.1126 0.18055 0.08717 C 0.19045 0.06474 0.19913 0.04324 0.20781 0.0474 C 0.21527 0.0504 0.21354 0.07468 0.21041 0.10011 C 0.20642 0.12786 0.20347 0.15584 0.21198 0.15954 C 0.22048 0.16393 0.2302 0.13873 0.24062 0.11399 " pathEditMode="relative" rAng="1108888" ptsTypes="fffffffffffffffff">
                                      <p:cBhvr>
                                        <p:cTn id="65" dur="2000" fill="hold"/>
                                        <p:tgtEl>
                                          <p:spTgt spid="17435"/>
                                        </p:tgtEl>
                                        <p:attrNameLst>
                                          <p:attrName>ppt_x</p:attrName>
                                          <p:attrName>ppt_y</p:attrName>
                                        </p:attrNameLst>
                                      </p:cBhvr>
                                      <p:rCtr x="11771" y="5595"/>
                                    </p:animMotion>
                                  </p:childTnLst>
                                </p:cTn>
                              </p:par>
                              <p:par>
                                <p:cTn id="66" presetID="0" presetClass="path" presetSubtype="0" accel="50000" decel="50000" fill="hold" grpId="1" nodeType="withEffect">
                                  <p:stCondLst>
                                    <p:cond delay="0"/>
                                  </p:stCondLst>
                                  <p:childTnLst>
                                    <p:animMotion origin="layout" path="M 0 0 C 0.04184 -0.02774 0.08368 -0.05526 0.12622 -0.06543 C 0.16875 -0.0756 0.21215 -0.06844 0.25573 -0.06104 " pathEditMode="relative" ptsTypes="aaA">
                                      <p:cBhvr>
                                        <p:cTn id="67" dur="2000" fill="hold"/>
                                        <p:tgtEl>
                                          <p:spTgt spid="17441"/>
                                        </p:tgtEl>
                                        <p:attrNameLst>
                                          <p:attrName>ppt_x</p:attrName>
                                          <p:attrName>ppt_y</p:attrName>
                                        </p:attrNameLst>
                                      </p:cBhvr>
                                    </p:animMotion>
                                  </p:childTnLst>
                                </p:cTn>
                              </p:par>
                            </p:childTnLst>
                          </p:cTn>
                        </p:par>
                        <p:par>
                          <p:cTn id="68" fill="hold" nodeType="afterGroup">
                            <p:stCondLst>
                              <p:cond delay="7000"/>
                            </p:stCondLst>
                            <p:childTnLst>
                              <p:par>
                                <p:cTn id="69" presetID="10" presetClass="exit" presetSubtype="0" fill="hold" nodeType="afterEffect">
                                  <p:stCondLst>
                                    <p:cond delay="1500"/>
                                  </p:stCondLst>
                                  <p:childTnLst>
                                    <p:animEffect transition="out" filter="fade">
                                      <p:cBhvr>
                                        <p:cTn id="70" dur="2000"/>
                                        <p:tgtEl>
                                          <p:spTgt spid="17435"/>
                                        </p:tgtEl>
                                      </p:cBhvr>
                                    </p:animEffect>
                                    <p:set>
                                      <p:cBhvr>
                                        <p:cTn id="71" dur="1" fill="hold">
                                          <p:stCondLst>
                                            <p:cond delay="1999"/>
                                          </p:stCondLst>
                                        </p:cTn>
                                        <p:tgtEl>
                                          <p:spTgt spid="17435"/>
                                        </p:tgtEl>
                                        <p:attrNameLst>
                                          <p:attrName>style.visibility</p:attrName>
                                        </p:attrNameLst>
                                      </p:cBhvr>
                                      <p:to>
                                        <p:strVal val="hidden"/>
                                      </p:to>
                                    </p:set>
                                  </p:childTnLst>
                                </p:cTn>
                              </p:par>
                            </p:childTnLst>
                          </p:cTn>
                        </p:par>
                        <p:par>
                          <p:cTn id="72" fill="hold" nodeType="afterGroup">
                            <p:stCondLst>
                              <p:cond delay="10500"/>
                            </p:stCondLst>
                            <p:childTnLst>
                              <p:par>
                                <p:cTn id="73" presetID="10" presetClass="exit" presetSubtype="0" fill="hold" grpId="2" nodeType="afterEffect">
                                  <p:stCondLst>
                                    <p:cond delay="3000"/>
                                  </p:stCondLst>
                                  <p:childTnLst>
                                    <p:animEffect transition="out" filter="fade">
                                      <p:cBhvr>
                                        <p:cTn id="74" dur="2000"/>
                                        <p:tgtEl>
                                          <p:spTgt spid="17441"/>
                                        </p:tgtEl>
                                      </p:cBhvr>
                                    </p:animEffect>
                                    <p:set>
                                      <p:cBhvr>
                                        <p:cTn id="75" dur="1" fill="hold">
                                          <p:stCondLst>
                                            <p:cond delay="1999"/>
                                          </p:stCondLst>
                                        </p:cTn>
                                        <p:tgtEl>
                                          <p:spTgt spid="17441"/>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nodeType="clickEffect">
                                  <p:stCondLst>
                                    <p:cond delay="0"/>
                                  </p:stCondLst>
                                  <p:childTnLst>
                                    <p:set>
                                      <p:cBhvr>
                                        <p:cTn id="79" dur="1" fill="hold">
                                          <p:stCondLst>
                                            <p:cond delay="0"/>
                                          </p:stCondLst>
                                        </p:cTn>
                                        <p:tgtEl>
                                          <p:spTgt spid="17421"/>
                                        </p:tgtEl>
                                        <p:attrNameLst>
                                          <p:attrName>style.visibility</p:attrName>
                                        </p:attrNameLst>
                                      </p:cBhvr>
                                      <p:to>
                                        <p:strVal val="visible"/>
                                      </p:to>
                                    </p:set>
                                    <p:animEffect transition="in" filter="dissolve">
                                      <p:cBhvr>
                                        <p:cTn id="80" dur="2000"/>
                                        <p:tgtEl>
                                          <p:spTgt spid="17421"/>
                                        </p:tgtEl>
                                      </p:cBhvr>
                                    </p:animEffect>
                                  </p:childTnLst>
                                </p:cTn>
                              </p:par>
                              <p:par>
                                <p:cTn id="81" presetID="9" presetClass="entr" presetSubtype="0" fill="hold" nodeType="withEffect">
                                  <p:stCondLst>
                                    <p:cond delay="0"/>
                                  </p:stCondLst>
                                  <p:childTnLst>
                                    <p:set>
                                      <p:cBhvr>
                                        <p:cTn id="82" dur="1" fill="hold">
                                          <p:stCondLst>
                                            <p:cond delay="0"/>
                                          </p:stCondLst>
                                        </p:cTn>
                                        <p:tgtEl>
                                          <p:spTgt spid="17443"/>
                                        </p:tgtEl>
                                        <p:attrNameLst>
                                          <p:attrName>style.visibility</p:attrName>
                                        </p:attrNameLst>
                                      </p:cBhvr>
                                      <p:to>
                                        <p:strVal val="visible"/>
                                      </p:to>
                                    </p:set>
                                    <p:animEffect transition="in" filter="dissolve">
                                      <p:cBhvr>
                                        <p:cTn id="83" dur="2000"/>
                                        <p:tgtEl>
                                          <p:spTgt spid="1744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0" presetClass="path" presetSubtype="0" accel="50000" decel="50000" fill="hold" nodeType="clickEffect">
                                  <p:stCondLst>
                                    <p:cond delay="0"/>
                                  </p:stCondLst>
                                  <p:childTnLst>
                                    <p:animMotion origin="layout" path="M 0 0 C 0.06962 0.00948 0.13941 0.01896 0.18038 0 C 0.22135 -0.01896 0.23368 -0.06636 0.24601 -0.11353 " pathEditMode="relative" ptsTypes="aaA">
                                      <p:cBhvr>
                                        <p:cTn id="87" dur="2000" fill="hold"/>
                                        <p:tgtEl>
                                          <p:spTgt spid="17421"/>
                                        </p:tgtEl>
                                        <p:attrNameLst>
                                          <p:attrName>ppt_x</p:attrName>
                                          <p:attrName>ppt_y</p:attrName>
                                        </p:attrNameLst>
                                      </p:cBhvr>
                                    </p:animMotion>
                                  </p:childTnLst>
                                </p:cTn>
                              </p:par>
                              <p:par>
                                <p:cTn id="88" presetID="0" presetClass="path" presetSubtype="0" accel="50000" decel="50000" fill="hold" nodeType="withEffect">
                                  <p:stCondLst>
                                    <p:cond delay="0"/>
                                  </p:stCondLst>
                                  <p:childTnLst>
                                    <p:animMotion origin="layout" path="M 0 0 C 0.07413 -0.01041 0.14826 -0.02081 0.18698 -0.00671 C 0.22569 0.0074 0.22916 0.04624 0.23281 0.08509 " pathEditMode="relative" ptsTypes="aaA">
                                      <p:cBhvr>
                                        <p:cTn id="89" dur="2000" fill="hold"/>
                                        <p:tgtEl>
                                          <p:spTgt spid="17443"/>
                                        </p:tgtEl>
                                        <p:attrNameLst>
                                          <p:attrName>ppt_x</p:attrName>
                                          <p:attrName>ppt_y</p:attrName>
                                        </p:attrNameLst>
                                      </p:cBhvr>
                                    </p:animMotion>
                                  </p:childTnLst>
                                </p:cTn>
                              </p:par>
                            </p:childTnLst>
                          </p:cTn>
                        </p:par>
                        <p:par>
                          <p:cTn id="90" fill="hold" nodeType="afterGroup">
                            <p:stCondLst>
                              <p:cond delay="2000"/>
                            </p:stCondLst>
                            <p:childTnLst>
                              <p:par>
                                <p:cTn id="91" presetID="10" presetClass="exit" presetSubtype="0" fill="hold" nodeType="afterEffect">
                                  <p:stCondLst>
                                    <p:cond delay="0"/>
                                  </p:stCondLst>
                                  <p:childTnLst>
                                    <p:animEffect transition="out" filter="fade">
                                      <p:cBhvr>
                                        <p:cTn id="92" dur="2000"/>
                                        <p:tgtEl>
                                          <p:spTgt spid="17421"/>
                                        </p:tgtEl>
                                      </p:cBhvr>
                                    </p:animEffect>
                                    <p:set>
                                      <p:cBhvr>
                                        <p:cTn id="93" dur="1" fill="hold">
                                          <p:stCondLst>
                                            <p:cond delay="1999"/>
                                          </p:stCondLst>
                                        </p:cTn>
                                        <p:tgtEl>
                                          <p:spTgt spid="1742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17443"/>
                                        </p:tgtEl>
                                      </p:cBhvr>
                                    </p:animEffect>
                                    <p:set>
                                      <p:cBhvr>
                                        <p:cTn id="96" dur="1" fill="hold">
                                          <p:stCondLst>
                                            <p:cond delay="1999"/>
                                          </p:stCondLst>
                                        </p:cTn>
                                        <p:tgtEl>
                                          <p:spTgt spid="17443"/>
                                        </p:tgtEl>
                                        <p:attrNameLst>
                                          <p:attrName>style.visibility</p:attrName>
                                        </p:attrNameLst>
                                      </p:cBhvr>
                                      <p:to>
                                        <p:strVal val="hidden"/>
                                      </p:to>
                                    </p:set>
                                  </p:childTnLst>
                                </p:cTn>
                              </p:par>
                            </p:childTnLst>
                          </p:cTn>
                        </p:par>
                        <p:par>
                          <p:cTn id="97" fill="hold" nodeType="afterGroup">
                            <p:stCondLst>
                              <p:cond delay="4000"/>
                            </p:stCondLst>
                            <p:childTnLst>
                              <p:par>
                                <p:cTn id="98" presetID="1" presetClass="entr" presetSubtype="0" fill="hold" nodeType="afterEffect">
                                  <p:stCondLst>
                                    <p:cond delay="0"/>
                                  </p:stCondLst>
                                  <p:childTnLst>
                                    <p:set>
                                      <p:cBhvr>
                                        <p:cTn id="99" dur="1" fill="hold">
                                          <p:stCondLst>
                                            <p:cond delay="0"/>
                                          </p:stCondLst>
                                        </p:cTn>
                                        <p:tgtEl>
                                          <p:spTgt spid="17438"/>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7442"/>
                                        </p:tgtEl>
                                        <p:attrNameLst>
                                          <p:attrName>style.visibility</p:attrName>
                                        </p:attrNameLst>
                                      </p:cBhvr>
                                      <p:to>
                                        <p:strVal val="visible"/>
                                      </p:to>
                                    </p:set>
                                  </p:childTnLst>
                                </p:cTn>
                              </p:par>
                            </p:childTnLst>
                          </p:cTn>
                        </p:par>
                        <p:par>
                          <p:cTn id="102" fill="hold" nodeType="afterGroup">
                            <p:stCondLst>
                              <p:cond delay="4000"/>
                            </p:stCondLst>
                            <p:childTnLst>
                              <p:par>
                                <p:cTn id="103" presetID="40" presetClass="path" presetSubtype="0" accel="50000" decel="50000" fill="hold" nodeType="afterEffect">
                                  <p:stCondLst>
                                    <p:cond delay="0"/>
                                  </p:stCondLst>
                                  <p:childTnLst>
                                    <p:animMotion origin="layout" path="M 2.5E-6 3.75723E-6 C 0.01319 -0.02104 0.02587 -0.0407 0.03316 -0.03515 C 0.04097 -0.02937 0.03403 -0.00486 0.02639 0.01988 C 0.01823 0.04855 0.00937 0.07653 0.01805 0.08277 C 0.02587 0.08901 0.0401 0.06566 0.05486 0.04231 C 0.06614 0.02034 0.07934 0.00092 0.08715 0.00693 C 0.09444 0.01225 0.08784 0.03699 0.08038 0.06242 C 0.07222 0.09017 0.06406 0.11838 0.07205 0.12485 C 0.07969 0.13063 0.10833 0.0837 0.10816 0.08416 C 0.12118 0.06242 0.13333 0.04277 0.14114 0.04832 C 0.14896 0.05433 0.14184 0.07861 0.13403 0.10404 C 0.12621 0.13225 0.11719 0.16046 0.12587 0.16716 C 0.13385 0.17318 0.14809 0.14936 0.16163 0.12531 C 0.175 0.10497 0.18732 0.08462 0.19514 0.09086 C 0.20208 0.09618 0.196 0.12092 0.18837 0.14612 C 0.17986 0.17364 0.17222 0.20254 0.17986 0.20832 C 0.1875 0.21456 0.20139 0.19098 0.21632 0.16763 " pathEditMode="relative" rAng="1816471" ptsTypes="fffffffffffffffff">
                                      <p:cBhvr>
                                        <p:cTn id="104" dur="2000" fill="hold"/>
                                        <p:tgtEl>
                                          <p:spTgt spid="17438"/>
                                        </p:tgtEl>
                                        <p:attrNameLst>
                                          <p:attrName>ppt_x</p:attrName>
                                          <p:attrName>ppt_y</p:attrName>
                                        </p:attrNameLst>
                                      </p:cBhvr>
                                      <p:rCtr x="10677" y="8694"/>
                                    </p:animMotion>
                                  </p:childTnLst>
                                </p:cTn>
                              </p:par>
                              <p:par>
                                <p:cTn id="105" presetID="0" presetClass="path" presetSubtype="0" accel="50000" decel="50000" fill="hold" grpId="1" nodeType="withEffect">
                                  <p:stCondLst>
                                    <p:cond delay="0"/>
                                  </p:stCondLst>
                                  <p:childTnLst>
                                    <p:animMotion origin="layout" path="M 0 0 C 0.00191 0.00161 0.004 0.00323 0.02622 -0.01087 C 0.04844 -0.02498 0.09289 -0.07237 0.13282 -0.08509 C 0.17275 -0.09781 0.2191 -0.09272 0.26563 -0.0874 " pathEditMode="relative" ptsTypes="aaaA">
                                      <p:cBhvr>
                                        <p:cTn id="106" dur="2000" fill="hold"/>
                                        <p:tgtEl>
                                          <p:spTgt spid="17442"/>
                                        </p:tgtEl>
                                        <p:attrNameLst>
                                          <p:attrName>ppt_x</p:attrName>
                                          <p:attrName>ppt_y</p:attrName>
                                        </p:attrNameLst>
                                      </p:cBhvr>
                                    </p:animMotion>
                                  </p:childTnLst>
                                </p:cTn>
                              </p:par>
                            </p:childTnLst>
                          </p:cTn>
                        </p:par>
                        <p:par>
                          <p:cTn id="107" fill="hold" nodeType="afterGroup">
                            <p:stCondLst>
                              <p:cond delay="6000"/>
                            </p:stCondLst>
                            <p:childTnLst>
                              <p:par>
                                <p:cTn id="108" presetID="10" presetClass="exit" presetSubtype="0" fill="hold" nodeType="afterEffect">
                                  <p:stCondLst>
                                    <p:cond delay="0"/>
                                  </p:stCondLst>
                                  <p:childTnLst>
                                    <p:animEffect transition="out" filter="fade">
                                      <p:cBhvr>
                                        <p:cTn id="109" dur="2000"/>
                                        <p:tgtEl>
                                          <p:spTgt spid="17438"/>
                                        </p:tgtEl>
                                      </p:cBhvr>
                                    </p:animEffect>
                                    <p:set>
                                      <p:cBhvr>
                                        <p:cTn id="110" dur="1" fill="hold">
                                          <p:stCondLst>
                                            <p:cond delay="1999"/>
                                          </p:stCondLst>
                                        </p:cTn>
                                        <p:tgtEl>
                                          <p:spTgt spid="17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nimBg="1"/>
      <p:bldP spid="17433" grpId="1" animBg="1"/>
      <p:bldP spid="17433" grpId="2" animBg="1"/>
      <p:bldP spid="17441" grpId="0" animBg="1"/>
      <p:bldP spid="17441" grpId="1" animBg="1"/>
      <p:bldP spid="17441" grpId="2" animBg="1"/>
      <p:bldP spid="17442" grpId="0" animBg="1"/>
      <p:bldP spid="1744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a:xfrm>
            <a:off x="926595" y="543054"/>
            <a:ext cx="4506126" cy="1615838"/>
          </a:xfrm>
          <a:prstGeom prst="rect">
            <a:avLst/>
          </a:prstGeom>
        </p:spPr>
        <p:txBody>
          <a:bodyPr/>
          <a:lstStyle/>
          <a:p>
            <a:pPr lvl="0">
              <a:defRPr sz="1800"/>
            </a:pPr>
            <a:r>
              <a:rPr sz="4600" dirty="0"/>
              <a:t>Disaccharides</a:t>
            </a:r>
            <a:r>
              <a:rPr lang="en-GB" sz="4600" dirty="0"/>
              <a:t>:</a:t>
            </a:r>
            <a:br>
              <a:rPr lang="en-GB" sz="4600" dirty="0"/>
            </a:br>
            <a:r>
              <a:rPr lang="en-GB" sz="4600" dirty="0"/>
              <a:t>Word Equations</a:t>
            </a:r>
            <a:endParaRPr sz="4600" dirty="0"/>
          </a:p>
        </p:txBody>
      </p:sp>
      <p:sp>
        <p:nvSpPr>
          <p:cNvPr id="336" name="Shape 336"/>
          <p:cNvSpPr>
            <a:spLocks noGrp="1"/>
          </p:cNvSpPr>
          <p:nvPr>
            <p:ph type="body" idx="1"/>
          </p:nvPr>
        </p:nvSpPr>
        <p:spPr>
          <a:xfrm>
            <a:off x="654557" y="2938878"/>
            <a:ext cx="7768828" cy="2481065"/>
          </a:xfrm>
          <a:prstGeom prst="rect">
            <a:avLst/>
          </a:prstGeom>
        </p:spPr>
        <p:txBody>
          <a:bodyPr/>
          <a:lstStyle/>
          <a:p>
            <a:pPr marL="848290" lvl="2" indent="0">
              <a:buClr>
                <a:srgbClr val="00A500"/>
              </a:buClr>
              <a:buNone/>
              <a:defRPr sz="1800"/>
            </a:pPr>
            <a:r>
              <a:rPr sz="2500" dirty="0"/>
              <a:t>glucose + glucose </a:t>
            </a:r>
            <a:r>
              <a:rPr sz="2500" dirty="0">
                <a:latin typeface="Wingdings"/>
                <a:ea typeface="Wingdings"/>
                <a:cs typeface="Wingdings"/>
                <a:sym typeface="Wingdings"/>
              </a:rPr>
              <a:t></a:t>
            </a:r>
            <a:r>
              <a:rPr sz="2500" dirty="0"/>
              <a:t> </a:t>
            </a:r>
            <a:r>
              <a:rPr lang="en-GB" sz="2500" dirty="0"/>
              <a:t> </a:t>
            </a:r>
            <a:r>
              <a:rPr sz="2500" b="1" dirty="0">
                <a:solidFill>
                  <a:srgbClr val="FF4013"/>
                </a:solidFill>
                <a:uFill>
                  <a:solidFill>
                    <a:srgbClr val="FF4013"/>
                  </a:solidFill>
                </a:uFill>
              </a:rPr>
              <a:t>maltose</a:t>
            </a:r>
            <a:r>
              <a:rPr sz="2500" dirty="0">
                <a:solidFill>
                  <a:srgbClr val="FFF76B"/>
                </a:solidFill>
                <a:uFill>
                  <a:solidFill>
                    <a:srgbClr val="FFF76B"/>
                  </a:solidFill>
                </a:uFill>
              </a:rPr>
              <a:t> </a:t>
            </a:r>
            <a:r>
              <a:rPr sz="2500" dirty="0"/>
              <a:t>+ H</a:t>
            </a:r>
            <a:r>
              <a:rPr sz="1700" dirty="0"/>
              <a:t>2</a:t>
            </a:r>
            <a:r>
              <a:rPr sz="2500" dirty="0"/>
              <a:t>O   </a:t>
            </a:r>
          </a:p>
          <a:p>
            <a:pPr marL="848290" lvl="2" indent="0">
              <a:buClr>
                <a:srgbClr val="00A500"/>
              </a:buClr>
              <a:buNone/>
              <a:defRPr sz="1800"/>
            </a:pPr>
            <a:r>
              <a:rPr sz="2500" dirty="0"/>
              <a:t>glucose + galactose</a:t>
            </a:r>
            <a:r>
              <a:rPr sz="2500" dirty="0">
                <a:latin typeface="Wingdings"/>
                <a:ea typeface="Wingdings"/>
                <a:cs typeface="Wingdings"/>
                <a:sym typeface="Wingdings"/>
              </a:rPr>
              <a:t></a:t>
            </a:r>
            <a:r>
              <a:rPr lang="en-GB" sz="2500" dirty="0">
                <a:latin typeface="Wingdings"/>
                <a:ea typeface="Wingdings"/>
                <a:cs typeface="Wingdings"/>
                <a:sym typeface="Wingdings"/>
              </a:rPr>
              <a:t> </a:t>
            </a:r>
            <a:r>
              <a:rPr sz="2500" b="1" dirty="0">
                <a:solidFill>
                  <a:srgbClr val="FF4013"/>
                </a:solidFill>
                <a:uFill>
                  <a:solidFill>
                    <a:srgbClr val="FF4013"/>
                  </a:solidFill>
                </a:uFill>
              </a:rPr>
              <a:t>lactose</a:t>
            </a:r>
            <a:r>
              <a:rPr sz="2500" dirty="0">
                <a:solidFill>
                  <a:srgbClr val="FFF76B"/>
                </a:solidFill>
                <a:uFill>
                  <a:solidFill>
                    <a:srgbClr val="FFF76B"/>
                  </a:solidFill>
                </a:uFill>
              </a:rPr>
              <a:t> </a:t>
            </a:r>
            <a:r>
              <a:rPr sz="2500" dirty="0"/>
              <a:t>+ H</a:t>
            </a:r>
            <a:r>
              <a:rPr sz="1700" dirty="0"/>
              <a:t>2</a:t>
            </a:r>
            <a:r>
              <a:rPr sz="2500" dirty="0"/>
              <a:t>O</a:t>
            </a:r>
          </a:p>
          <a:p>
            <a:pPr marL="848290" lvl="2" indent="0">
              <a:buClr>
                <a:srgbClr val="00A500"/>
              </a:buClr>
              <a:buNone/>
              <a:defRPr sz="1800"/>
            </a:pPr>
            <a:r>
              <a:rPr sz="2500" dirty="0"/>
              <a:t>glucose + fructose</a:t>
            </a:r>
            <a:r>
              <a:rPr sz="2500" dirty="0">
                <a:latin typeface="Wingdings"/>
                <a:ea typeface="Wingdings"/>
                <a:cs typeface="Wingdings"/>
                <a:sym typeface="Wingdings"/>
              </a:rPr>
              <a:t></a:t>
            </a:r>
            <a:r>
              <a:rPr lang="en-GB" sz="2500" dirty="0">
                <a:latin typeface="Wingdings"/>
                <a:ea typeface="Wingdings"/>
                <a:cs typeface="Wingdings"/>
                <a:sym typeface="Wingdings"/>
              </a:rPr>
              <a:t> </a:t>
            </a:r>
            <a:r>
              <a:rPr sz="2500" b="1" dirty="0">
                <a:solidFill>
                  <a:srgbClr val="FF4013"/>
                </a:solidFill>
                <a:uFill>
                  <a:solidFill>
                    <a:srgbClr val="FF4013"/>
                  </a:solidFill>
                </a:uFill>
              </a:rPr>
              <a:t>sucrose</a:t>
            </a:r>
            <a:r>
              <a:rPr sz="2500" dirty="0">
                <a:solidFill>
                  <a:srgbClr val="FFF995"/>
                </a:solidFill>
                <a:uFill>
                  <a:solidFill>
                    <a:srgbClr val="FFF995"/>
                  </a:solidFill>
                </a:uFill>
              </a:rPr>
              <a:t> </a:t>
            </a:r>
            <a:r>
              <a:rPr sz="2500" dirty="0"/>
              <a:t>+ H</a:t>
            </a:r>
            <a:r>
              <a:rPr sz="1700" dirty="0"/>
              <a:t>2</a:t>
            </a:r>
            <a:r>
              <a:rPr sz="2500" dirty="0"/>
              <a:t>O</a:t>
            </a:r>
          </a:p>
        </p:txBody>
      </p:sp>
      <p:sp>
        <p:nvSpPr>
          <p:cNvPr id="337" name="Shape 337"/>
          <p:cNvSpPr/>
          <p:nvPr/>
        </p:nvSpPr>
        <p:spPr>
          <a:xfrm>
            <a:off x="6170414" y="1241227"/>
            <a:ext cx="839391" cy="68758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12700">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38" name="Shape 338"/>
          <p:cNvSpPr/>
          <p:nvPr/>
        </p:nvSpPr>
        <p:spPr>
          <a:xfrm>
            <a:off x="7052900" y="1251883"/>
            <a:ext cx="839391" cy="68758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12700">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extLst>
      <p:ext uri="{BB962C8B-B14F-4D97-AF65-F5344CB8AC3E}">
        <p14:creationId xmlns:p14="http://schemas.microsoft.com/office/powerpoint/2010/main" val="347951797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336">
                                            <p:bg/>
                                          </p:spTgt>
                                        </p:tgtEl>
                                        <p:attrNameLst>
                                          <p:attrName>style.visibility</p:attrName>
                                        </p:attrNameLst>
                                      </p:cBhvr>
                                      <p:to>
                                        <p:strVal val="visible"/>
                                      </p:to>
                                    </p:set>
                                    <p:animEffect transition="in" filter="dissolve">
                                      <p:cBhvr>
                                        <p:cTn id="7" dur="500"/>
                                        <p:tgtEl>
                                          <p:spTgt spid="336">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336">
                                            <p:txEl>
                                              <p:pRg st="0" end="0"/>
                                            </p:txEl>
                                          </p:spTgt>
                                        </p:tgtEl>
                                        <p:attrNameLst>
                                          <p:attrName>style.visibility</p:attrName>
                                        </p:attrNameLst>
                                      </p:cBhvr>
                                      <p:to>
                                        <p:strVal val="visible"/>
                                      </p:to>
                                    </p:set>
                                    <p:animEffect transition="in" filter="dissolve">
                                      <p:cBhvr>
                                        <p:cTn id="11" dur="500"/>
                                        <p:tgtEl>
                                          <p:spTgt spid="336">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iterate>
                                    <p:tmAbs val="0"/>
                                  </p:iterate>
                                  <p:childTnLst>
                                    <p:set>
                                      <p:cBhvr>
                                        <p:cTn id="14" fill="hold"/>
                                        <p:tgtEl>
                                          <p:spTgt spid="336">
                                            <p:txEl>
                                              <p:pRg st="1" end="1"/>
                                            </p:txEl>
                                          </p:spTgt>
                                        </p:tgtEl>
                                        <p:attrNameLst>
                                          <p:attrName>style.visibility</p:attrName>
                                        </p:attrNameLst>
                                      </p:cBhvr>
                                      <p:to>
                                        <p:strVal val="visible"/>
                                      </p:to>
                                    </p:set>
                                    <p:animEffect transition="in" filter="dissolve">
                                      <p:cBhvr>
                                        <p:cTn id="15" dur="500"/>
                                        <p:tgtEl>
                                          <p:spTgt spid="336">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iterate>
                                    <p:tmAbs val="0"/>
                                  </p:iterate>
                                  <p:childTnLst>
                                    <p:set>
                                      <p:cBhvr>
                                        <p:cTn id="18" fill="hold"/>
                                        <p:tgtEl>
                                          <p:spTgt spid="336">
                                            <p:txEl>
                                              <p:pRg st="2" end="2"/>
                                            </p:txEl>
                                          </p:spTgt>
                                        </p:tgtEl>
                                        <p:attrNameLst>
                                          <p:attrName>style.visibility</p:attrName>
                                        </p:attrNameLst>
                                      </p:cBhvr>
                                      <p:to>
                                        <p:strVal val="visible"/>
                                      </p:to>
                                    </p:set>
                                    <p:animEffect transition="in" filter="dissolve">
                                      <p:cBhvr>
                                        <p:cTn id="19" dur="500"/>
                                        <p:tgtEl>
                                          <p:spTgt spid="3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starch%20hydrolysis-5.png"/>
          <p:cNvPicPr/>
          <p:nvPr/>
        </p:nvPicPr>
        <p:blipFill>
          <a:blip r:embed="rId2">
            <a:extLst/>
          </a:blip>
          <a:stretch>
            <a:fillRect/>
          </a:stretch>
        </p:blipFill>
        <p:spPr>
          <a:xfrm>
            <a:off x="470920" y="1454405"/>
            <a:ext cx="4902398" cy="4549170"/>
          </a:xfrm>
          <a:prstGeom prst="rect">
            <a:avLst/>
          </a:prstGeom>
          <a:ln w="12700">
            <a:miter lim="400000"/>
          </a:ln>
        </p:spPr>
      </p:pic>
      <p:sp>
        <p:nvSpPr>
          <p:cNvPr id="341" name="Shape 341"/>
          <p:cNvSpPr/>
          <p:nvPr/>
        </p:nvSpPr>
        <p:spPr>
          <a:xfrm>
            <a:off x="5584612" y="287353"/>
            <a:ext cx="3392252" cy="6131486"/>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ctr" defTabSz="410751">
              <a:defRPr sz="1800"/>
            </a:pPr>
            <a:r>
              <a:rPr sz="2800" dirty="0">
                <a:latin typeface="+mj-lt"/>
                <a:ea typeface="+mj-ea"/>
                <a:cs typeface="+mj-cs"/>
                <a:sym typeface="Gill Sans"/>
              </a:rPr>
              <a:t>Condensation reactions can be reversed.</a:t>
            </a:r>
          </a:p>
          <a:p>
            <a:pPr algn="ctr" defTabSz="410751">
              <a:defRPr sz="1800"/>
            </a:pPr>
            <a:r>
              <a:rPr lang="en-GB" sz="2800" dirty="0">
                <a:latin typeface="+mj-lt"/>
                <a:ea typeface="+mj-ea"/>
                <a:cs typeface="+mj-cs"/>
                <a:sym typeface="Gill Sans"/>
              </a:rPr>
              <a:t>The chemical insertion of </a:t>
            </a:r>
            <a:r>
              <a:rPr sz="2800" dirty="0">
                <a:latin typeface="+mj-lt"/>
                <a:ea typeface="+mj-ea"/>
                <a:cs typeface="+mj-cs"/>
                <a:sym typeface="Gill Sans"/>
              </a:rPr>
              <a:t>a molecule of water can result </a:t>
            </a:r>
          </a:p>
          <a:p>
            <a:pPr algn="ctr" defTabSz="410751">
              <a:defRPr sz="1800"/>
            </a:pPr>
            <a:r>
              <a:rPr sz="2800" dirty="0">
                <a:latin typeface="+mj-lt"/>
                <a:ea typeface="+mj-ea"/>
                <a:cs typeface="+mj-cs"/>
                <a:sym typeface="Gill Sans"/>
              </a:rPr>
              <a:t>in a disaccharide being split</a:t>
            </a:r>
            <a:r>
              <a:rPr lang="en-GB" sz="2800" dirty="0">
                <a:latin typeface="+mj-lt"/>
                <a:ea typeface="+mj-ea"/>
                <a:cs typeface="+mj-cs"/>
                <a:sym typeface="Gill Sans"/>
              </a:rPr>
              <a:t> </a:t>
            </a:r>
            <a:r>
              <a:rPr sz="2800" dirty="0">
                <a:latin typeface="+mj-lt"/>
                <a:ea typeface="+mj-ea"/>
                <a:cs typeface="+mj-cs"/>
                <a:sym typeface="Gill Sans"/>
              </a:rPr>
              <a:t>into its constituent monosaccharides</a:t>
            </a:r>
          </a:p>
          <a:p>
            <a:pPr algn="ctr" defTabSz="410751">
              <a:defRPr sz="1800"/>
            </a:pPr>
            <a:r>
              <a:rPr sz="2800" dirty="0">
                <a:latin typeface="+mj-lt"/>
                <a:ea typeface="+mj-ea"/>
                <a:cs typeface="+mj-cs"/>
                <a:sym typeface="Gill Sans"/>
              </a:rPr>
              <a:t>Enzymes involved in hydrolysis are </a:t>
            </a:r>
          </a:p>
          <a:p>
            <a:pPr algn="ctr" defTabSz="410751">
              <a:defRPr sz="1800"/>
            </a:pPr>
            <a:r>
              <a:rPr lang="en-US" sz="2800" dirty="0">
                <a:latin typeface="+mj-lt"/>
                <a:ea typeface="+mj-ea"/>
                <a:cs typeface="+mj-cs"/>
                <a:sym typeface="Gill Sans"/>
              </a:rPr>
              <a:t>A</a:t>
            </a:r>
            <a:r>
              <a:rPr sz="2800" dirty="0">
                <a:latin typeface="+mj-lt"/>
                <a:ea typeface="+mj-ea"/>
                <a:cs typeface="+mj-cs"/>
                <a:sym typeface="Gill Sans"/>
              </a:rPr>
              <a:t>mylase</a:t>
            </a:r>
            <a:r>
              <a:rPr lang="en-GB" sz="2800" dirty="0">
                <a:latin typeface="+mj-lt"/>
                <a:ea typeface="+mj-ea"/>
                <a:cs typeface="+mj-cs"/>
                <a:sym typeface="Gill Sans"/>
              </a:rPr>
              <a:t>, </a:t>
            </a:r>
            <a:r>
              <a:rPr sz="2800" dirty="0">
                <a:latin typeface="+mj-lt"/>
                <a:ea typeface="+mj-ea"/>
                <a:cs typeface="+mj-cs"/>
                <a:sym typeface="Gill Sans"/>
              </a:rPr>
              <a:t>maltase</a:t>
            </a:r>
          </a:p>
          <a:p>
            <a:pPr algn="ctr" defTabSz="410751">
              <a:defRPr sz="1800"/>
            </a:pPr>
            <a:r>
              <a:rPr lang="en-US" sz="2800" dirty="0" err="1">
                <a:latin typeface="+mj-lt"/>
                <a:ea typeface="+mj-ea"/>
                <a:cs typeface="+mj-cs"/>
                <a:sym typeface="Gill Sans"/>
              </a:rPr>
              <a:t>S</a:t>
            </a:r>
            <a:r>
              <a:rPr sz="2800" dirty="0" err="1">
                <a:latin typeface="+mj-lt"/>
                <a:ea typeface="+mj-ea"/>
                <a:cs typeface="+mj-cs"/>
                <a:sym typeface="Gill Sans"/>
              </a:rPr>
              <a:t>ucrase</a:t>
            </a:r>
            <a:r>
              <a:rPr lang="en-GB" sz="2800" dirty="0">
                <a:latin typeface="+mj-lt"/>
                <a:ea typeface="+mj-ea"/>
                <a:cs typeface="+mj-cs"/>
                <a:sym typeface="Gill Sans"/>
              </a:rPr>
              <a:t> and </a:t>
            </a:r>
            <a:r>
              <a:rPr sz="2800" dirty="0">
                <a:latin typeface="+mj-lt"/>
                <a:ea typeface="+mj-ea"/>
                <a:cs typeface="+mj-cs"/>
                <a:sym typeface="Gill Sans"/>
              </a:rPr>
              <a:t>lactase</a:t>
            </a:r>
            <a:r>
              <a:rPr lang="en-GB" sz="2800" dirty="0">
                <a:latin typeface="+mj-lt"/>
                <a:ea typeface="+mj-ea"/>
                <a:cs typeface="+mj-cs"/>
                <a:sym typeface="Gill Sans"/>
              </a:rPr>
              <a:t>.</a:t>
            </a:r>
            <a:endParaRPr sz="2800" dirty="0">
              <a:latin typeface="+mj-lt"/>
              <a:ea typeface="+mj-ea"/>
              <a:cs typeface="+mj-cs"/>
              <a:sym typeface="Gill Sans"/>
            </a:endParaRPr>
          </a:p>
        </p:txBody>
      </p:sp>
      <p:sp>
        <p:nvSpPr>
          <p:cNvPr id="342" name="Shape 342"/>
          <p:cNvSpPr/>
          <p:nvPr/>
        </p:nvSpPr>
        <p:spPr>
          <a:xfrm>
            <a:off x="2005454" y="526642"/>
            <a:ext cx="1034910"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latin typeface="+mj-lt"/>
                <a:ea typeface="+mj-ea"/>
                <a:cs typeface="+mj-cs"/>
                <a:sym typeface="Gill Sans"/>
              </a:defRPr>
            </a:lvl1pPr>
          </a:lstStyle>
          <a:p>
            <a:pPr lvl="0">
              <a:defRPr sz="1800"/>
            </a:pPr>
            <a:r>
              <a:rPr dirty="0"/>
              <a:t>Hydrolysis</a:t>
            </a:r>
          </a:p>
        </p:txBody>
      </p:sp>
    </p:spTree>
    <p:extLst>
      <p:ext uri="{BB962C8B-B14F-4D97-AF65-F5344CB8AC3E}">
        <p14:creationId xmlns:p14="http://schemas.microsoft.com/office/powerpoint/2010/main" val="362938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a:xfrm>
            <a:off x="369658" y="-165774"/>
            <a:ext cx="7768828" cy="1446609"/>
          </a:xfrm>
          <a:prstGeom prst="rect">
            <a:avLst/>
          </a:prstGeom>
        </p:spPr>
        <p:txBody>
          <a:bodyPr/>
          <a:lstStyle>
            <a:lvl1pPr>
              <a:defRPr sz="4800"/>
            </a:lvl1pPr>
          </a:lstStyle>
          <a:p>
            <a:pPr lvl="0">
              <a:defRPr sz="1800"/>
            </a:pPr>
            <a:r>
              <a:rPr sz="3400" dirty="0"/>
              <a:t>Food Tests: Reducing Sugars</a:t>
            </a:r>
          </a:p>
        </p:txBody>
      </p:sp>
      <p:sp>
        <p:nvSpPr>
          <p:cNvPr id="345" name="Shape 345"/>
          <p:cNvSpPr>
            <a:spLocks noGrp="1"/>
          </p:cNvSpPr>
          <p:nvPr>
            <p:ph type="body" idx="1"/>
          </p:nvPr>
        </p:nvSpPr>
        <p:spPr>
          <a:xfrm>
            <a:off x="572181" y="948099"/>
            <a:ext cx="7768828" cy="5521669"/>
          </a:xfrm>
          <a:prstGeom prst="rect">
            <a:avLst/>
          </a:prstGeom>
        </p:spPr>
        <p:txBody>
          <a:bodyPr/>
          <a:lstStyle/>
          <a:p>
            <a:pPr marL="510250" indent="-287015">
              <a:defRPr sz="1800"/>
            </a:pPr>
            <a:r>
              <a:rPr sz="2500" b="1" dirty="0"/>
              <a:t>All monosaccharides</a:t>
            </a:r>
            <a:r>
              <a:rPr sz="2500" dirty="0"/>
              <a:t> and two disaccharides (</a:t>
            </a:r>
            <a:r>
              <a:rPr sz="2500" b="1" dirty="0"/>
              <a:t>maltose and lactose)</a:t>
            </a:r>
            <a:r>
              <a:rPr sz="2500" dirty="0"/>
              <a:t> are also referred to as </a:t>
            </a:r>
            <a:r>
              <a:rPr sz="2500" b="1" dirty="0"/>
              <a:t>reducing sugars</a:t>
            </a:r>
            <a:endParaRPr sz="2500" dirty="0"/>
          </a:p>
          <a:p>
            <a:pPr marL="510250" indent="-287015">
              <a:defRPr sz="1800"/>
            </a:pPr>
            <a:r>
              <a:rPr sz="2500" dirty="0"/>
              <a:t>With </a:t>
            </a:r>
            <a:r>
              <a:rPr sz="2500" b="1" dirty="0">
                <a:solidFill>
                  <a:srgbClr val="FF4013"/>
                </a:solidFill>
              </a:rPr>
              <a:t>heat</a:t>
            </a:r>
            <a:r>
              <a:rPr sz="2500" dirty="0"/>
              <a:t>, they can reduce the </a:t>
            </a:r>
            <a:r>
              <a:rPr sz="2500" b="1" dirty="0">
                <a:solidFill>
                  <a:srgbClr val="008CB4"/>
                </a:solidFill>
                <a:uFill>
                  <a:solidFill>
                    <a:srgbClr val="008CB4"/>
                  </a:solidFill>
                </a:uFill>
              </a:rPr>
              <a:t>blue</a:t>
            </a:r>
            <a:r>
              <a:rPr sz="2500" dirty="0">
                <a:solidFill>
                  <a:srgbClr val="008CB4"/>
                </a:solidFill>
                <a:uFill>
                  <a:solidFill>
                    <a:srgbClr val="008CB4"/>
                  </a:solidFill>
                </a:uFill>
              </a:rPr>
              <a:t> </a:t>
            </a:r>
            <a:r>
              <a:rPr sz="2500" dirty="0"/>
              <a:t>copper sulphate in Benedict’s solution to </a:t>
            </a:r>
            <a:r>
              <a:rPr sz="2500" b="1" dirty="0">
                <a:solidFill>
                  <a:srgbClr val="E32400"/>
                </a:solidFill>
                <a:uFill>
                  <a:solidFill>
                    <a:srgbClr val="E32400"/>
                  </a:solidFill>
                </a:uFill>
              </a:rPr>
              <a:t>red</a:t>
            </a:r>
            <a:r>
              <a:rPr sz="2500" dirty="0"/>
              <a:t> copper oxide</a:t>
            </a:r>
          </a:p>
          <a:p>
            <a:pPr marL="510250" indent="-287015">
              <a:defRPr sz="1800"/>
            </a:pPr>
            <a:r>
              <a:rPr lang="en-GB" sz="2500" dirty="0"/>
              <a:t>How? </a:t>
            </a:r>
            <a:r>
              <a:rPr sz="2500" dirty="0"/>
              <a:t>Cu2+ ion gives Benedict’s solution its blue colour.</a:t>
            </a:r>
          </a:p>
          <a:p>
            <a:pPr marL="510250" indent="-287015">
              <a:defRPr sz="1800"/>
            </a:pPr>
            <a:r>
              <a:rPr sz="2500" dirty="0"/>
              <a:t>The colour change is caused by the sugar donating an electron to the Cu2+ ion reducing it to Cu+ </a:t>
            </a:r>
          </a:p>
          <a:p>
            <a:pPr marL="510250" indent="-287015">
              <a:defRPr sz="1800"/>
            </a:pPr>
            <a:r>
              <a:rPr sz="2500" dirty="0"/>
              <a:t>Cu+ is a red colour</a:t>
            </a:r>
          </a:p>
          <a:p>
            <a:pPr marL="510250" indent="-287015">
              <a:defRPr sz="1800"/>
            </a:pPr>
            <a:r>
              <a:rPr sz="2500" dirty="0"/>
              <a:t>Remember OIL RIG?: Reduction = gain of electrons - so the sugar is a reducing sugar.</a:t>
            </a:r>
          </a:p>
        </p:txBody>
      </p:sp>
    </p:spTree>
    <p:extLst>
      <p:ext uri="{BB962C8B-B14F-4D97-AF65-F5344CB8AC3E}">
        <p14:creationId xmlns:p14="http://schemas.microsoft.com/office/powerpoint/2010/main" val="27314201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1001123.jpg"/>
          <p:cNvPicPr/>
          <p:nvPr/>
        </p:nvPicPr>
        <p:blipFill>
          <a:blip r:embed="rId2">
            <a:extLst/>
          </a:blip>
          <a:stretch>
            <a:fillRect/>
          </a:stretch>
        </p:blipFill>
        <p:spPr>
          <a:xfrm>
            <a:off x="470919" y="1127475"/>
            <a:ext cx="4583907" cy="3982693"/>
          </a:xfrm>
          <a:prstGeom prst="rect">
            <a:avLst/>
          </a:prstGeom>
          <a:ln w="12700">
            <a:miter lim="400000"/>
          </a:ln>
        </p:spPr>
      </p:pic>
      <p:sp>
        <p:nvSpPr>
          <p:cNvPr id="348" name="Shape 348"/>
          <p:cNvSpPr/>
          <p:nvPr/>
        </p:nvSpPr>
        <p:spPr>
          <a:xfrm>
            <a:off x="4436545" y="8211840"/>
            <a:ext cx="4496232"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latin typeface="+mj-lt"/>
                <a:ea typeface="+mj-ea"/>
                <a:cs typeface="+mj-cs"/>
                <a:sym typeface="Gill Sans"/>
              </a:defRPr>
            </a:lvl1pPr>
          </a:lstStyle>
          <a:p>
            <a:pPr lvl="0">
              <a:defRPr sz="1800"/>
            </a:pPr>
            <a:r>
              <a:rPr sz="3000"/>
              <a:t>Results from Benedict’s Test</a:t>
            </a:r>
          </a:p>
        </p:txBody>
      </p:sp>
      <p:sp>
        <p:nvSpPr>
          <p:cNvPr id="349" name="Shape 349"/>
          <p:cNvSpPr/>
          <p:nvPr/>
        </p:nvSpPr>
        <p:spPr>
          <a:xfrm>
            <a:off x="5331460" y="966793"/>
            <a:ext cx="3464719" cy="430405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marL="40638" marR="40638" lvl="1" defTabSz="910796">
              <a:spcBef>
                <a:spcPts val="703"/>
              </a:spcBef>
              <a:buClr>
                <a:srgbClr val="FFFB00"/>
              </a:buClr>
              <a:buFont typeface="Wingdings"/>
              <a:defRPr sz="1800"/>
            </a:pPr>
            <a:r>
              <a:rPr lang="en-GB" sz="2500" b="1" dirty="0">
                <a:solidFill>
                  <a:srgbClr val="000000"/>
                </a:solidFill>
                <a:uFill>
                  <a:solidFill>
                    <a:srgbClr val="11053B"/>
                  </a:solidFill>
                </a:uFill>
                <a:sym typeface="Arial"/>
              </a:rPr>
              <a:t>Method</a:t>
            </a:r>
            <a:r>
              <a:rPr sz="2500" dirty="0">
                <a:solidFill>
                  <a:srgbClr val="11053B"/>
                </a:solidFill>
                <a:uFill>
                  <a:solidFill>
                    <a:srgbClr val="11053B"/>
                  </a:solidFill>
                </a:uFill>
                <a:sym typeface="Arial"/>
              </a:rPr>
              <a:t>: Add an equal volume of </a:t>
            </a:r>
            <a:r>
              <a:rPr sz="2500" b="1" dirty="0">
                <a:solidFill>
                  <a:srgbClr val="0061FF"/>
                </a:solidFill>
                <a:uFill>
                  <a:solidFill>
                    <a:srgbClr val="0061FF"/>
                  </a:solidFill>
                </a:uFill>
                <a:sym typeface="Arial"/>
              </a:rPr>
              <a:t>Benedict’s reagent (blue)</a:t>
            </a:r>
            <a:r>
              <a:rPr sz="2500" dirty="0">
                <a:solidFill>
                  <a:srgbClr val="11053B"/>
                </a:solidFill>
                <a:uFill>
                  <a:solidFill>
                    <a:srgbClr val="11053B"/>
                  </a:solidFill>
                </a:uFill>
                <a:sym typeface="Arial"/>
              </a:rPr>
              <a:t> to the solution being tested and heat in a water bath (</a:t>
            </a:r>
            <a:r>
              <a:rPr lang="en-GB" sz="2500" dirty="0">
                <a:solidFill>
                  <a:srgbClr val="11053B"/>
                </a:solidFill>
                <a:uFill>
                  <a:solidFill>
                    <a:srgbClr val="11053B"/>
                  </a:solidFill>
                </a:uFill>
                <a:sym typeface="Arial"/>
              </a:rPr>
              <a:t>95</a:t>
            </a:r>
            <a:r>
              <a:rPr sz="2500" dirty="0">
                <a:solidFill>
                  <a:srgbClr val="11053B"/>
                </a:solidFill>
                <a:uFill>
                  <a:solidFill>
                    <a:srgbClr val="11053B"/>
                  </a:solidFill>
                </a:uFill>
                <a:sym typeface="Arial"/>
              </a:rPr>
              <a:t>-100 degrees C). If a reducing sugar is present then it will gradually turn through green, yellow and orange until a </a:t>
            </a:r>
            <a:r>
              <a:rPr sz="2500" b="1" dirty="0">
                <a:solidFill>
                  <a:srgbClr val="FF6251"/>
                </a:solidFill>
                <a:uFill>
                  <a:solidFill>
                    <a:srgbClr val="FF6251"/>
                  </a:solidFill>
                </a:uFill>
                <a:sym typeface="Arial"/>
              </a:rPr>
              <a:t>brick red </a:t>
            </a:r>
            <a:r>
              <a:rPr sz="2500" dirty="0">
                <a:solidFill>
                  <a:srgbClr val="11053B"/>
                </a:solidFill>
                <a:uFill>
                  <a:solidFill>
                    <a:srgbClr val="11053B"/>
                  </a:solidFill>
                </a:uFill>
                <a:sym typeface="Arial"/>
              </a:rPr>
              <a:t>precipitate forms.</a:t>
            </a:r>
          </a:p>
        </p:txBody>
      </p:sp>
      <p:sp>
        <p:nvSpPr>
          <p:cNvPr id="2" name="TextBox 1"/>
          <p:cNvSpPr txBox="1"/>
          <p:nvPr/>
        </p:nvSpPr>
        <p:spPr>
          <a:xfrm>
            <a:off x="470919" y="5656269"/>
            <a:ext cx="5800623" cy="5491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321457" latinLnBrk="1" hangingPunct="0"/>
            <a:r>
              <a:rPr lang="en-US" sz="3100" dirty="0">
                <a:solidFill>
                  <a:srgbClr val="000000"/>
                </a:solidFill>
                <a:latin typeface="Helvetica"/>
                <a:ea typeface="Helvetica"/>
                <a:cs typeface="Helvetica"/>
                <a:sym typeface="Helvetica"/>
              </a:rPr>
              <a:t>A </a:t>
            </a:r>
            <a:r>
              <a:rPr lang="en-US" sz="3100" dirty="0" smtClean="0">
                <a:solidFill>
                  <a:srgbClr val="000000"/>
                </a:solidFill>
                <a:latin typeface="Helvetica"/>
                <a:ea typeface="Helvetica"/>
                <a:cs typeface="Helvetica"/>
                <a:sym typeface="Helvetica"/>
              </a:rPr>
              <a:t>qualitative </a:t>
            </a:r>
            <a:r>
              <a:rPr lang="en-US" sz="3100" dirty="0">
                <a:solidFill>
                  <a:srgbClr val="000000"/>
                </a:solidFill>
                <a:latin typeface="Helvetica"/>
                <a:ea typeface="Helvetica"/>
                <a:cs typeface="Helvetica"/>
                <a:sym typeface="Helvetica"/>
              </a:rPr>
              <a:t>or quantitative test?</a:t>
            </a:r>
          </a:p>
        </p:txBody>
      </p:sp>
    </p:spTree>
    <p:extLst>
      <p:ext uri="{BB962C8B-B14F-4D97-AF65-F5344CB8AC3E}">
        <p14:creationId xmlns:p14="http://schemas.microsoft.com/office/powerpoint/2010/main" val="190467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BenedictsTest.jpg"/>
          <p:cNvPicPr/>
          <p:nvPr/>
        </p:nvPicPr>
        <p:blipFill>
          <a:blip r:embed="rId2">
            <a:extLst/>
          </a:blip>
          <a:stretch>
            <a:fillRect/>
          </a:stretch>
        </p:blipFill>
        <p:spPr>
          <a:xfrm>
            <a:off x="369658" y="1910081"/>
            <a:ext cx="4402336" cy="3125659"/>
          </a:xfrm>
          <a:prstGeom prst="rect">
            <a:avLst/>
          </a:prstGeom>
          <a:ln w="12700">
            <a:miter lim="400000"/>
          </a:ln>
        </p:spPr>
      </p:pic>
      <p:sp>
        <p:nvSpPr>
          <p:cNvPr id="352" name="Shape 352"/>
          <p:cNvSpPr/>
          <p:nvPr/>
        </p:nvSpPr>
        <p:spPr>
          <a:xfrm>
            <a:off x="5179568" y="1910082"/>
            <a:ext cx="3341621" cy="357790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ctr" defTabSz="410751">
              <a:defRPr sz="1800"/>
            </a:pPr>
            <a:r>
              <a:rPr sz="2500" dirty="0">
                <a:latin typeface="+mj-lt"/>
                <a:ea typeface="+mj-ea"/>
                <a:cs typeface="+mj-cs"/>
                <a:sym typeface="Gill Sans"/>
              </a:rPr>
              <a:t>Zero </a:t>
            </a:r>
            <a:r>
              <a:rPr lang="en-GB" sz="2500" dirty="0">
                <a:latin typeface="+mj-lt"/>
                <a:ea typeface="+mj-ea"/>
                <a:cs typeface="+mj-cs"/>
                <a:sym typeface="Gill Sans"/>
              </a:rPr>
              <a:t>reducing </a:t>
            </a:r>
            <a:r>
              <a:rPr sz="2500" dirty="0">
                <a:latin typeface="+mj-lt"/>
                <a:ea typeface="+mj-ea"/>
                <a:cs typeface="+mj-cs"/>
                <a:sym typeface="Gill Sans"/>
              </a:rPr>
              <a:t>sugar = blue</a:t>
            </a:r>
            <a:endParaRPr lang="en-GB" sz="2500" dirty="0">
              <a:latin typeface="+mj-lt"/>
              <a:ea typeface="+mj-ea"/>
              <a:cs typeface="+mj-cs"/>
              <a:sym typeface="Gill Sans"/>
            </a:endParaRPr>
          </a:p>
          <a:p>
            <a:pPr algn="ctr" defTabSz="410751">
              <a:defRPr sz="1800"/>
            </a:pPr>
            <a:r>
              <a:rPr lang="en-GB" sz="2500" dirty="0">
                <a:latin typeface="+mj-lt"/>
                <a:ea typeface="+mj-ea"/>
                <a:cs typeface="+mj-cs"/>
                <a:sym typeface="Gill Sans"/>
              </a:rPr>
              <a:t>(sucrose for example)</a:t>
            </a:r>
            <a:endParaRPr sz="2500" dirty="0">
              <a:latin typeface="+mj-lt"/>
              <a:ea typeface="+mj-ea"/>
              <a:cs typeface="+mj-cs"/>
              <a:sym typeface="Gill Sans"/>
            </a:endParaRPr>
          </a:p>
          <a:p>
            <a:pPr algn="ctr" defTabSz="410751">
              <a:defRPr sz="1800"/>
            </a:pPr>
            <a:r>
              <a:rPr sz="2500" dirty="0">
                <a:latin typeface="+mj-lt"/>
                <a:ea typeface="+mj-ea"/>
                <a:cs typeface="+mj-cs"/>
                <a:sym typeface="Gill Sans"/>
              </a:rPr>
              <a:t>0.5% </a:t>
            </a:r>
            <a:r>
              <a:rPr lang="en-GB" sz="2500" dirty="0">
                <a:latin typeface="+mj-lt"/>
                <a:ea typeface="+mj-ea"/>
                <a:cs typeface="+mj-cs"/>
                <a:sym typeface="Gill Sans"/>
              </a:rPr>
              <a:t>reducing </a:t>
            </a:r>
            <a:r>
              <a:rPr sz="2500" dirty="0">
                <a:latin typeface="+mj-lt"/>
                <a:ea typeface="+mj-ea"/>
                <a:cs typeface="+mj-cs"/>
                <a:sym typeface="Gill Sans"/>
              </a:rPr>
              <a:t>sugar = green</a:t>
            </a:r>
          </a:p>
          <a:p>
            <a:pPr algn="ctr" defTabSz="410751">
              <a:defRPr sz="1800"/>
            </a:pPr>
            <a:r>
              <a:rPr sz="2500" dirty="0">
                <a:latin typeface="+mj-lt"/>
                <a:ea typeface="+mj-ea"/>
                <a:cs typeface="+mj-cs"/>
                <a:sym typeface="Gill Sans"/>
              </a:rPr>
              <a:t>1.0% </a:t>
            </a:r>
            <a:r>
              <a:rPr lang="en-GB" sz="2500" dirty="0">
                <a:latin typeface="+mj-lt"/>
                <a:ea typeface="+mj-ea"/>
                <a:cs typeface="+mj-cs"/>
                <a:sym typeface="Gill Sans"/>
              </a:rPr>
              <a:t>reducing </a:t>
            </a:r>
            <a:r>
              <a:rPr sz="2500" dirty="0">
                <a:latin typeface="+mj-lt"/>
                <a:ea typeface="+mj-ea"/>
                <a:cs typeface="+mj-cs"/>
                <a:sym typeface="Gill Sans"/>
              </a:rPr>
              <a:t>sugar = yellow</a:t>
            </a:r>
          </a:p>
          <a:p>
            <a:pPr algn="ctr" defTabSz="410751">
              <a:defRPr sz="1800"/>
            </a:pPr>
            <a:r>
              <a:rPr sz="2500" dirty="0">
                <a:latin typeface="+mj-lt"/>
                <a:ea typeface="+mj-ea"/>
                <a:cs typeface="+mj-cs"/>
                <a:sym typeface="Gill Sans"/>
              </a:rPr>
              <a:t>2% </a:t>
            </a:r>
            <a:r>
              <a:rPr lang="en-GB" sz="2500" dirty="0">
                <a:latin typeface="+mj-lt"/>
                <a:ea typeface="+mj-ea"/>
                <a:cs typeface="+mj-cs"/>
                <a:sym typeface="Gill Sans"/>
              </a:rPr>
              <a:t>reducing </a:t>
            </a:r>
            <a:r>
              <a:rPr sz="2500" dirty="0">
                <a:latin typeface="+mj-lt"/>
                <a:ea typeface="+mj-ea"/>
                <a:cs typeface="+mj-cs"/>
                <a:sym typeface="Gill Sans"/>
              </a:rPr>
              <a:t>sugar = brick red</a:t>
            </a:r>
          </a:p>
        </p:txBody>
      </p:sp>
      <p:sp>
        <p:nvSpPr>
          <p:cNvPr id="353" name="Shape 353"/>
          <p:cNvSpPr/>
          <p:nvPr/>
        </p:nvSpPr>
        <p:spPr>
          <a:xfrm>
            <a:off x="268397" y="340532"/>
            <a:ext cx="8617149" cy="1110881"/>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ctr" defTabSz="584200">
              <a:defRPr sz="4200">
                <a:latin typeface="+mj-lt"/>
                <a:ea typeface="+mj-ea"/>
                <a:cs typeface="+mj-cs"/>
                <a:sym typeface="Gill Sans"/>
              </a:defRPr>
            </a:lvl1pPr>
          </a:lstStyle>
          <a:p>
            <a:pPr lvl="0">
              <a:defRPr sz="1800"/>
            </a:pPr>
            <a:r>
              <a:rPr sz="3400" dirty="0"/>
              <a:t>The colour of the precipitate depends on the concentration of reducing sugar</a:t>
            </a:r>
          </a:p>
        </p:txBody>
      </p:sp>
      <p:sp>
        <p:nvSpPr>
          <p:cNvPr id="2" name="TextBox 1"/>
          <p:cNvSpPr txBox="1"/>
          <p:nvPr/>
        </p:nvSpPr>
        <p:spPr>
          <a:xfrm>
            <a:off x="319027" y="5606117"/>
            <a:ext cx="8404684" cy="7646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defTabSz="321457" latinLnBrk="1" hangingPunct="0"/>
            <a:r>
              <a:rPr lang="en-US" sz="2200" dirty="0">
                <a:solidFill>
                  <a:srgbClr val="000000"/>
                </a:solidFill>
                <a:latin typeface="Helvetica"/>
                <a:ea typeface="Helvetica"/>
                <a:cs typeface="Helvetica"/>
                <a:sym typeface="Helvetica"/>
              </a:rPr>
              <a:t>Why is it not possible to distinguish between very </a:t>
            </a:r>
            <a:r>
              <a:rPr lang="en-US" sz="2200" dirty="0" smtClean="0">
                <a:solidFill>
                  <a:srgbClr val="000000"/>
                </a:solidFill>
                <a:latin typeface="Helvetica"/>
                <a:ea typeface="Helvetica"/>
                <a:cs typeface="Helvetica"/>
                <a:sym typeface="Helvetica"/>
              </a:rPr>
              <a:t>concentrated</a:t>
            </a:r>
          </a:p>
          <a:p>
            <a:pPr defTabSz="321457" latinLnBrk="1" hangingPunct="0"/>
            <a:r>
              <a:rPr lang="en-US" sz="2200" dirty="0" smtClean="0">
                <a:solidFill>
                  <a:srgbClr val="000000"/>
                </a:solidFill>
                <a:latin typeface="Helvetica"/>
                <a:ea typeface="Helvetica"/>
                <a:cs typeface="Helvetica"/>
                <a:sym typeface="Helvetica"/>
              </a:rPr>
              <a:t> samples</a:t>
            </a:r>
            <a:r>
              <a:rPr lang="en-US" sz="2200" dirty="0">
                <a:solidFill>
                  <a:srgbClr val="000000"/>
                </a:solidFill>
                <a:latin typeface="Helvetica"/>
                <a:ea typeface="Helvetica"/>
                <a:cs typeface="Helvetica"/>
                <a:sym typeface="Helvetica"/>
              </a:rPr>
              <a:t>, even when their concentration is different?</a:t>
            </a:r>
          </a:p>
        </p:txBody>
      </p:sp>
    </p:spTree>
    <p:extLst>
      <p:ext uri="{BB962C8B-B14F-4D97-AF65-F5344CB8AC3E}">
        <p14:creationId xmlns:p14="http://schemas.microsoft.com/office/powerpoint/2010/main" val="71102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Curves</a:t>
            </a:r>
            <a:endParaRPr lang="en-US" dirty="0"/>
          </a:p>
        </p:txBody>
      </p:sp>
      <p:sp>
        <p:nvSpPr>
          <p:cNvPr id="3" name="Text Placeholder 2"/>
          <p:cNvSpPr>
            <a:spLocks noGrp="1"/>
          </p:cNvSpPr>
          <p:nvPr>
            <p:ph type="body" idx="1"/>
          </p:nvPr>
        </p:nvSpPr>
        <p:spPr>
          <a:xfrm>
            <a:off x="455414" y="1598414"/>
            <a:ext cx="8233172" cy="3400135"/>
          </a:xfrm>
        </p:spPr>
        <p:txBody>
          <a:bodyPr/>
          <a:lstStyle/>
          <a:p>
            <a:r>
              <a:rPr lang="en-US" dirty="0" smtClean="0"/>
              <a:t>Student Activity</a:t>
            </a:r>
          </a:p>
          <a:p>
            <a:r>
              <a:rPr lang="en-US" dirty="0" smtClean="0"/>
              <a:t>Page 9 and 10 in booklet</a:t>
            </a:r>
          </a:p>
          <a:p>
            <a:r>
              <a:rPr lang="en-US" dirty="0" smtClean="0"/>
              <a:t>Read information and answer questions</a:t>
            </a:r>
          </a:p>
          <a:p>
            <a:r>
              <a:rPr lang="en-US" dirty="0" smtClean="0"/>
              <a:t>Need graph paper to plot calibration curve for data in table.</a:t>
            </a:r>
            <a:endParaRPr lang="en-US" dirty="0"/>
          </a:p>
        </p:txBody>
      </p:sp>
      <p:pic>
        <p:nvPicPr>
          <p:cNvPr id="4" name="Picture 3" descr="Unknow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75676" y="448093"/>
            <a:ext cx="1000125" cy="366117"/>
          </a:xfrm>
          <a:prstGeom prst="rect">
            <a:avLst/>
          </a:prstGeom>
        </p:spPr>
      </p:pic>
    </p:spTree>
    <p:extLst>
      <p:ext uri="{BB962C8B-B14F-4D97-AF65-F5344CB8AC3E}">
        <p14:creationId xmlns:p14="http://schemas.microsoft.com/office/powerpoint/2010/main" val="40637066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title"/>
          </p:nvPr>
        </p:nvSpPr>
        <p:spPr>
          <a:xfrm>
            <a:off x="455414" y="928687"/>
            <a:ext cx="7768828" cy="1839516"/>
          </a:xfrm>
          <a:prstGeom prst="rect">
            <a:avLst/>
          </a:prstGeom>
        </p:spPr>
        <p:txBody>
          <a:bodyPr/>
          <a:lstStyle>
            <a:lvl1pPr>
              <a:defRPr sz="6400"/>
            </a:lvl1pPr>
          </a:lstStyle>
          <a:p>
            <a:pPr lvl="0">
              <a:defRPr sz="1800"/>
            </a:pPr>
            <a:r>
              <a:rPr sz="4500"/>
              <a:t>Test for Non Reducing Sugars</a:t>
            </a:r>
          </a:p>
        </p:txBody>
      </p:sp>
      <p:sp>
        <p:nvSpPr>
          <p:cNvPr id="356" name="Shape 356"/>
          <p:cNvSpPr>
            <a:spLocks noGrp="1"/>
          </p:cNvSpPr>
          <p:nvPr>
            <p:ph type="body" idx="1"/>
          </p:nvPr>
        </p:nvSpPr>
        <p:spPr>
          <a:xfrm>
            <a:off x="455414" y="2536031"/>
            <a:ext cx="7768828" cy="2491383"/>
          </a:xfrm>
          <a:prstGeom prst="rect">
            <a:avLst/>
          </a:prstGeom>
        </p:spPr>
        <p:txBody>
          <a:bodyPr/>
          <a:lstStyle/>
          <a:p>
            <a:pPr marL="567653" indent="-344418">
              <a:defRPr sz="1800"/>
            </a:pPr>
            <a:r>
              <a:rPr sz="2500" dirty="0"/>
              <a:t>All disaccharides, </a:t>
            </a:r>
            <a:r>
              <a:rPr sz="2500" b="1" dirty="0">
                <a:solidFill>
                  <a:srgbClr val="FF4013"/>
                </a:solidFill>
                <a:uFill>
                  <a:solidFill>
                    <a:srgbClr val="FF4013"/>
                  </a:solidFill>
                </a:uFill>
              </a:rPr>
              <a:t>except</a:t>
            </a:r>
            <a:r>
              <a:rPr sz="2500" dirty="0"/>
              <a:t> for maltose and lactose, are also referred to as non-reducing sugars</a:t>
            </a:r>
            <a:r>
              <a:rPr lang="en-GB" sz="2500" dirty="0"/>
              <a:t>. (</a:t>
            </a:r>
            <a:r>
              <a:rPr lang="en-GB" sz="2500" b="1" dirty="0"/>
              <a:t>Therefore in this spec, sucrose is the only disaccharide that is a non reducing sugar)</a:t>
            </a:r>
            <a:r>
              <a:rPr lang="en-GB" sz="2500" dirty="0"/>
              <a:t>.</a:t>
            </a:r>
            <a:endParaRPr sz="2500" dirty="0"/>
          </a:p>
          <a:p>
            <a:pPr marL="567653" indent="-344418">
              <a:defRPr sz="1800"/>
            </a:pPr>
            <a:r>
              <a:rPr sz="2500" dirty="0"/>
              <a:t>They </a:t>
            </a:r>
            <a:r>
              <a:rPr sz="2500" b="1" dirty="0">
                <a:solidFill>
                  <a:srgbClr val="FF4013"/>
                </a:solidFill>
                <a:uFill>
                  <a:solidFill>
                    <a:srgbClr val="FF4013"/>
                  </a:solidFill>
                </a:uFill>
              </a:rPr>
              <a:t>cannot</a:t>
            </a:r>
            <a:r>
              <a:rPr sz="2500" dirty="0"/>
              <a:t> reduce the blue copper </a:t>
            </a:r>
            <a:r>
              <a:rPr sz="2500" dirty="0" err="1"/>
              <a:t>sulphate</a:t>
            </a:r>
            <a:r>
              <a:rPr sz="2500" dirty="0"/>
              <a:t> in Benedict’s solution</a:t>
            </a:r>
          </a:p>
        </p:txBody>
      </p:sp>
    </p:spTree>
    <p:extLst>
      <p:ext uri="{BB962C8B-B14F-4D97-AF65-F5344CB8AC3E}">
        <p14:creationId xmlns:p14="http://schemas.microsoft.com/office/powerpoint/2010/main" val="165550686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926595" y="-368297"/>
            <a:ext cx="7358063" cy="1812727"/>
          </a:xfrm>
          <a:prstGeom prst="rect">
            <a:avLst/>
          </a:prstGeom>
        </p:spPr>
        <p:txBody>
          <a:bodyPr/>
          <a:lstStyle>
            <a:lvl1pPr>
              <a:defRPr sz="6400"/>
            </a:lvl1pPr>
          </a:lstStyle>
          <a:p>
            <a:pPr lvl="0">
              <a:defRPr sz="1800"/>
            </a:pPr>
            <a:r>
              <a:rPr lang="en-GB" sz="3800" dirty="0"/>
              <a:t>Method</a:t>
            </a:r>
            <a:r>
              <a:rPr sz="3800" dirty="0"/>
              <a:t> for Non reducing sugars</a:t>
            </a:r>
          </a:p>
        </p:txBody>
      </p:sp>
      <p:sp>
        <p:nvSpPr>
          <p:cNvPr id="359" name="Shape 359"/>
          <p:cNvSpPr>
            <a:spLocks noGrp="1"/>
          </p:cNvSpPr>
          <p:nvPr>
            <p:ph type="body" idx="1"/>
          </p:nvPr>
        </p:nvSpPr>
        <p:spPr>
          <a:xfrm>
            <a:off x="521550" y="1353145"/>
            <a:ext cx="8354053" cy="5214954"/>
          </a:xfrm>
          <a:prstGeom prst="rect">
            <a:avLst/>
          </a:prstGeom>
        </p:spPr>
        <p:txBody>
          <a:bodyPr/>
          <a:lstStyle/>
          <a:p>
            <a:pPr marL="510250" indent="-287015">
              <a:defRPr sz="1800"/>
            </a:pPr>
            <a:r>
              <a:rPr sz="2800" dirty="0"/>
              <a:t>Add Benedict’s solution to sample and heat - negative result, no reducing sugar present</a:t>
            </a:r>
          </a:p>
          <a:p>
            <a:pPr marL="510250" indent="-287015">
              <a:defRPr sz="1800"/>
            </a:pPr>
            <a:r>
              <a:rPr sz="2800" dirty="0">
                <a:solidFill>
                  <a:srgbClr val="FF4013"/>
                </a:solidFill>
              </a:rPr>
              <a:t>Heat with hydrochloric acid </a:t>
            </a:r>
          </a:p>
          <a:p>
            <a:pPr marL="510250" indent="-287015">
              <a:defRPr sz="1800"/>
            </a:pPr>
            <a:r>
              <a:rPr sz="2800" dirty="0"/>
              <a:t>Acid hydrolyses the disaccharide </a:t>
            </a:r>
          </a:p>
          <a:p>
            <a:pPr marL="510250" indent="-287015">
              <a:defRPr sz="1800"/>
            </a:pPr>
            <a:r>
              <a:rPr sz="2800" dirty="0"/>
              <a:t>Add an </a:t>
            </a:r>
            <a:r>
              <a:rPr sz="2800" dirty="0">
                <a:solidFill>
                  <a:srgbClr val="0061FF"/>
                </a:solidFill>
              </a:rPr>
              <a:t>alkali (sodium hydrogen carbonate) to neutralise the acid</a:t>
            </a:r>
            <a:r>
              <a:rPr lang="en-GB" sz="2800" dirty="0">
                <a:solidFill>
                  <a:srgbClr val="0061FF"/>
                </a:solidFill>
              </a:rPr>
              <a:t> (Benedict’s solution will not work in acidic conditions)</a:t>
            </a:r>
            <a:endParaRPr sz="2800" dirty="0">
              <a:solidFill>
                <a:srgbClr val="0061FF"/>
              </a:solidFill>
            </a:endParaRPr>
          </a:p>
          <a:p>
            <a:pPr marL="510250" indent="-287015">
              <a:defRPr sz="1800"/>
            </a:pPr>
            <a:r>
              <a:rPr lang="en-GB" sz="2800" dirty="0"/>
              <a:t>Retest sample with</a:t>
            </a:r>
            <a:r>
              <a:rPr sz="2800" dirty="0"/>
              <a:t> Benedict’s solution</a:t>
            </a:r>
          </a:p>
          <a:p>
            <a:pPr marL="510250" indent="-287015">
              <a:defRPr sz="1800"/>
            </a:pPr>
            <a:r>
              <a:rPr sz="2800" dirty="0"/>
              <a:t> Red precipitate shows non reducing sugar</a:t>
            </a:r>
            <a:r>
              <a:rPr lang="en-GB" sz="2800" dirty="0"/>
              <a:t> was</a:t>
            </a:r>
            <a:r>
              <a:rPr sz="2800" dirty="0"/>
              <a:t> present in sample</a:t>
            </a:r>
          </a:p>
        </p:txBody>
      </p:sp>
    </p:spTree>
    <p:extLst>
      <p:ext uri="{BB962C8B-B14F-4D97-AF65-F5344CB8AC3E}">
        <p14:creationId xmlns:p14="http://schemas.microsoft.com/office/powerpoint/2010/main" val="305073662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p:cNvSpPr>
          <p:nvPr>
            <p:ph type="title"/>
          </p:nvPr>
        </p:nvSpPr>
        <p:spPr>
          <a:xfrm>
            <a:off x="660797" y="732234"/>
            <a:ext cx="7358063" cy="1714500"/>
          </a:xfrm>
          <a:prstGeom prst="rect">
            <a:avLst/>
          </a:prstGeom>
        </p:spPr>
        <p:txBody>
          <a:bodyPr/>
          <a:lstStyle>
            <a:lvl1pPr>
              <a:defRPr sz="6400"/>
            </a:lvl1pPr>
          </a:lstStyle>
          <a:p>
            <a:pPr lvl="0">
              <a:defRPr sz="1800"/>
            </a:pPr>
            <a:r>
              <a:rPr sz="4500"/>
              <a:t>Polysaccharides</a:t>
            </a:r>
          </a:p>
        </p:txBody>
      </p:sp>
      <p:sp>
        <p:nvSpPr>
          <p:cNvPr id="362" name="Shape 362"/>
          <p:cNvSpPr>
            <a:spLocks noGrp="1"/>
          </p:cNvSpPr>
          <p:nvPr>
            <p:ph type="body" idx="1"/>
          </p:nvPr>
        </p:nvSpPr>
        <p:spPr>
          <a:xfrm>
            <a:off x="622811" y="2446734"/>
            <a:ext cx="7768828" cy="3475288"/>
          </a:xfrm>
          <a:prstGeom prst="rect">
            <a:avLst/>
          </a:prstGeom>
        </p:spPr>
        <p:txBody>
          <a:bodyPr/>
          <a:lstStyle/>
          <a:p>
            <a:pPr marL="567653" indent="-344418">
              <a:defRPr sz="1800"/>
            </a:pPr>
            <a:r>
              <a:rPr sz="2800" dirty="0"/>
              <a:t>Polymers are formed from three or more monosaccharides (monomers) joined with </a:t>
            </a:r>
            <a:r>
              <a:rPr sz="2800" dirty="0" err="1"/>
              <a:t>glycosidic</a:t>
            </a:r>
            <a:r>
              <a:rPr sz="2800" dirty="0"/>
              <a:t> bonds</a:t>
            </a:r>
          </a:p>
          <a:p>
            <a:pPr marL="567653" indent="-344418">
              <a:defRPr sz="1800"/>
            </a:pPr>
            <a:r>
              <a:rPr sz="2800" dirty="0"/>
              <a:t>Two main types: </a:t>
            </a:r>
            <a:r>
              <a:rPr sz="2800" dirty="0">
                <a:solidFill>
                  <a:srgbClr val="0000FF"/>
                </a:solidFill>
              </a:rPr>
              <a:t>Storage</a:t>
            </a:r>
            <a:r>
              <a:rPr sz="2800" dirty="0"/>
              <a:t> (</a:t>
            </a:r>
            <a:r>
              <a:rPr sz="2800" dirty="0">
                <a:solidFill>
                  <a:srgbClr val="FF0000"/>
                </a:solidFill>
              </a:rPr>
              <a:t>starch and glycogen</a:t>
            </a:r>
            <a:r>
              <a:rPr sz="2800" dirty="0"/>
              <a:t>) and </a:t>
            </a:r>
            <a:r>
              <a:rPr sz="2800" dirty="0">
                <a:solidFill>
                  <a:srgbClr val="0000FF"/>
                </a:solidFill>
              </a:rPr>
              <a:t>structural</a:t>
            </a:r>
            <a:r>
              <a:rPr sz="2800" dirty="0">
                <a:solidFill>
                  <a:schemeClr val="accent1">
                    <a:lumMod val="75000"/>
                  </a:schemeClr>
                </a:solidFill>
              </a:rPr>
              <a:t> </a:t>
            </a:r>
            <a:r>
              <a:rPr sz="2800" dirty="0"/>
              <a:t>(</a:t>
            </a:r>
            <a:r>
              <a:rPr sz="2800" dirty="0">
                <a:solidFill>
                  <a:srgbClr val="FF0000"/>
                </a:solidFill>
              </a:rPr>
              <a:t>cellulose</a:t>
            </a:r>
            <a:r>
              <a:rPr sz="2800" dirty="0"/>
              <a:t>)</a:t>
            </a:r>
          </a:p>
        </p:txBody>
      </p:sp>
    </p:spTree>
    <p:extLst>
      <p:ext uri="{BB962C8B-B14F-4D97-AF65-F5344CB8AC3E}">
        <p14:creationId xmlns:p14="http://schemas.microsoft.com/office/powerpoint/2010/main" val="189099385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362">
                                            <p:bg/>
                                          </p:spTgt>
                                        </p:tgtEl>
                                        <p:attrNameLst>
                                          <p:attrName>style.visibility</p:attrName>
                                        </p:attrNameLst>
                                      </p:cBhvr>
                                      <p:to>
                                        <p:strVal val="visible"/>
                                      </p:to>
                                    </p:set>
                                    <p:animEffect transition="in" filter="dissolve">
                                      <p:cBhvr>
                                        <p:cTn id="7" dur="500"/>
                                        <p:tgtEl>
                                          <p:spTgt spid="362">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362">
                                            <p:txEl>
                                              <p:pRg st="0" end="0"/>
                                            </p:txEl>
                                          </p:spTgt>
                                        </p:tgtEl>
                                        <p:attrNameLst>
                                          <p:attrName>style.visibility</p:attrName>
                                        </p:attrNameLst>
                                      </p:cBhvr>
                                      <p:to>
                                        <p:strVal val="visible"/>
                                      </p:to>
                                    </p:set>
                                    <p:animEffect transition="in" filter="dissolve">
                                      <p:cBhvr>
                                        <p:cTn id="11" dur="500"/>
                                        <p:tgtEl>
                                          <p:spTgt spid="362">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iterate>
                                    <p:tmAbs val="0"/>
                                  </p:iterate>
                                  <p:childTnLst>
                                    <p:set>
                                      <p:cBhvr>
                                        <p:cTn id="14" fill="hold"/>
                                        <p:tgtEl>
                                          <p:spTgt spid="362">
                                            <p:txEl>
                                              <p:pRg st="1" end="1"/>
                                            </p:txEl>
                                          </p:spTgt>
                                        </p:tgtEl>
                                        <p:attrNameLst>
                                          <p:attrName>style.visibility</p:attrName>
                                        </p:attrNameLst>
                                      </p:cBhvr>
                                      <p:to>
                                        <p:strVal val="visible"/>
                                      </p:to>
                                    </p:set>
                                    <p:animEffect transition="in" filter="dissolve">
                                      <p:cBhvr>
                                        <p:cTn id="15"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58" y="694946"/>
            <a:ext cx="8233172" cy="1508124"/>
          </a:xfrm>
        </p:spPr>
        <p:txBody>
          <a:bodyPr/>
          <a:lstStyle/>
          <a:p>
            <a:r>
              <a:rPr lang="en-US" dirty="0" smtClean="0"/>
              <a:t>What you should know from GCSE</a:t>
            </a:r>
            <a:endParaRPr lang="en-US" dirty="0"/>
          </a:p>
        </p:txBody>
      </p:sp>
      <p:sp>
        <p:nvSpPr>
          <p:cNvPr id="3" name="Text Placeholder 2"/>
          <p:cNvSpPr>
            <a:spLocks noGrp="1"/>
          </p:cNvSpPr>
          <p:nvPr>
            <p:ph type="body" idx="1"/>
          </p:nvPr>
        </p:nvSpPr>
        <p:spPr>
          <a:xfrm>
            <a:off x="470919" y="2467018"/>
            <a:ext cx="8233172" cy="1779955"/>
          </a:xfrm>
        </p:spPr>
        <p:txBody>
          <a:bodyPr/>
          <a:lstStyle/>
          <a:p>
            <a:r>
              <a:rPr lang="en-US" dirty="0"/>
              <a:t>Starch can be broken down into sugars</a:t>
            </a:r>
          </a:p>
        </p:txBody>
      </p:sp>
    </p:spTree>
    <p:extLst>
      <p:ext uri="{BB962C8B-B14F-4D97-AF65-F5344CB8AC3E}">
        <p14:creationId xmlns:p14="http://schemas.microsoft.com/office/powerpoint/2010/main" val="414649849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2195514" y="2205038"/>
            <a:ext cx="401637" cy="417512"/>
            <a:chOff x="2287" y="3393"/>
            <a:chExt cx="253" cy="263"/>
          </a:xfrm>
        </p:grpSpPr>
        <p:sp>
          <p:nvSpPr>
            <p:cNvPr id="9375" name="Freeform 3"/>
            <p:cNvSpPr>
              <a:spLocks/>
            </p:cNvSpPr>
            <p:nvPr/>
          </p:nvSpPr>
          <p:spPr bwMode="auto">
            <a:xfrm>
              <a:off x="2287" y="3393"/>
              <a:ext cx="253" cy="173"/>
            </a:xfrm>
            <a:custGeom>
              <a:avLst/>
              <a:gdLst>
                <a:gd name="T0" fmla="*/ 0 w 253"/>
                <a:gd name="T1" fmla="*/ 11 h 173"/>
                <a:gd name="T2" fmla="*/ 139 w 253"/>
                <a:gd name="T3" fmla="*/ 173 h 173"/>
                <a:gd name="T4" fmla="*/ 253 w 253"/>
                <a:gd name="T5" fmla="*/ 0 h 173"/>
                <a:gd name="T6" fmla="*/ 0 60000 65536"/>
                <a:gd name="T7" fmla="*/ 0 60000 65536"/>
                <a:gd name="T8" fmla="*/ 0 60000 65536"/>
              </a:gdLst>
              <a:ahLst/>
              <a:cxnLst>
                <a:cxn ang="T6">
                  <a:pos x="T0" y="T1"/>
                </a:cxn>
                <a:cxn ang="T7">
                  <a:pos x="T2" y="T3"/>
                </a:cxn>
                <a:cxn ang="T8">
                  <a:pos x="T4" y="T5"/>
                </a:cxn>
              </a:cxnLst>
              <a:rect l="0" t="0" r="r" b="b"/>
              <a:pathLst>
                <a:path w="253" h="173">
                  <a:moveTo>
                    <a:pt x="0" y="11"/>
                  </a:moveTo>
                  <a:lnTo>
                    <a:pt x="139" y="173"/>
                  </a:lnTo>
                  <a:lnTo>
                    <a:pt x="253"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6" name="Oval 4"/>
            <p:cNvSpPr>
              <a:spLocks noChangeArrowheads="1"/>
            </p:cNvSpPr>
            <p:nvPr/>
          </p:nvSpPr>
          <p:spPr bwMode="auto">
            <a:xfrm>
              <a:off x="2336" y="3475"/>
              <a:ext cx="181" cy="181"/>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O</a:t>
              </a:r>
            </a:p>
          </p:txBody>
        </p:sp>
      </p:grpSp>
      <p:grpSp>
        <p:nvGrpSpPr>
          <p:cNvPr id="9221" name="Group 5"/>
          <p:cNvGrpSpPr>
            <a:grpSpLocks/>
          </p:cNvGrpSpPr>
          <p:nvPr/>
        </p:nvGrpSpPr>
        <p:grpSpPr bwMode="auto">
          <a:xfrm>
            <a:off x="2519364" y="2111376"/>
            <a:ext cx="217487" cy="385763"/>
            <a:chOff x="2198" y="3006"/>
            <a:chExt cx="137" cy="243"/>
          </a:xfrm>
        </p:grpSpPr>
        <p:sp>
          <p:nvSpPr>
            <p:cNvPr id="9373" name="Line 6"/>
            <p:cNvSpPr>
              <a:spLocks noChangeShapeType="1"/>
            </p:cNvSpPr>
            <p:nvPr/>
          </p:nvSpPr>
          <p:spPr bwMode="auto">
            <a:xfrm flipH="1">
              <a:off x="2269" y="300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74" name="Oval 7"/>
            <p:cNvSpPr>
              <a:spLocks noChangeArrowheads="1"/>
            </p:cNvSpPr>
            <p:nvPr/>
          </p:nvSpPr>
          <p:spPr bwMode="auto">
            <a:xfrm>
              <a:off x="2198" y="3112"/>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grpSp>
      <p:grpSp>
        <p:nvGrpSpPr>
          <p:cNvPr id="9224" name="Group 8"/>
          <p:cNvGrpSpPr>
            <a:grpSpLocks/>
          </p:cNvGrpSpPr>
          <p:nvPr/>
        </p:nvGrpSpPr>
        <p:grpSpPr bwMode="auto">
          <a:xfrm>
            <a:off x="2085975" y="2111376"/>
            <a:ext cx="217488" cy="385763"/>
            <a:chOff x="2198" y="3006"/>
            <a:chExt cx="137" cy="243"/>
          </a:xfrm>
        </p:grpSpPr>
        <p:sp>
          <p:nvSpPr>
            <p:cNvPr id="9371" name="Line 9"/>
            <p:cNvSpPr>
              <a:spLocks noChangeShapeType="1"/>
            </p:cNvSpPr>
            <p:nvPr/>
          </p:nvSpPr>
          <p:spPr bwMode="auto">
            <a:xfrm flipH="1">
              <a:off x="2269" y="300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72" name="Oval 10"/>
            <p:cNvSpPr>
              <a:spLocks noChangeArrowheads="1"/>
            </p:cNvSpPr>
            <p:nvPr/>
          </p:nvSpPr>
          <p:spPr bwMode="auto">
            <a:xfrm>
              <a:off x="2198" y="3112"/>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grpSp>
      <p:sp>
        <p:nvSpPr>
          <p:cNvPr id="2" name="Rectangle 11"/>
          <p:cNvSpPr>
            <a:spLocks noGrp="1" noChangeArrowheads="1"/>
          </p:cNvSpPr>
          <p:nvPr>
            <p:ph type="title"/>
          </p:nvPr>
        </p:nvSpPr>
        <p:spPr>
          <a:xfrm>
            <a:off x="2339976" y="188913"/>
            <a:ext cx="8229600" cy="647700"/>
          </a:xfrm>
        </p:spPr>
        <p:txBody>
          <a:bodyPr>
            <a:normAutofit fontScale="90000"/>
          </a:bodyPr>
          <a:lstStyle/>
          <a:p>
            <a:pPr algn="l" eaLnBrk="1" hangingPunct="1"/>
            <a:r>
              <a:rPr lang="en-GB" sz="4000" dirty="0">
                <a:latin typeface="Arial" charset="0"/>
                <a:cs typeface="Arial" charset="0"/>
              </a:rPr>
              <a:t>Forming polysaccharides</a:t>
            </a:r>
          </a:p>
        </p:txBody>
      </p:sp>
      <p:sp>
        <p:nvSpPr>
          <p:cNvPr id="9325" name="Line 109"/>
          <p:cNvSpPr>
            <a:spLocks noChangeShapeType="1"/>
          </p:cNvSpPr>
          <p:nvPr/>
        </p:nvSpPr>
        <p:spPr bwMode="auto">
          <a:xfrm>
            <a:off x="3079750" y="2179639"/>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326" name="Line 110"/>
          <p:cNvSpPr>
            <a:spLocks noChangeShapeType="1"/>
          </p:cNvSpPr>
          <p:nvPr/>
        </p:nvSpPr>
        <p:spPr bwMode="auto">
          <a:xfrm>
            <a:off x="3089275" y="15319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327" name="Line 111"/>
          <p:cNvSpPr>
            <a:spLocks noChangeShapeType="1"/>
          </p:cNvSpPr>
          <p:nvPr/>
        </p:nvSpPr>
        <p:spPr bwMode="auto">
          <a:xfrm>
            <a:off x="2630488" y="1752600"/>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328" name="Line 112"/>
          <p:cNvSpPr>
            <a:spLocks noChangeShapeType="1"/>
          </p:cNvSpPr>
          <p:nvPr/>
        </p:nvSpPr>
        <p:spPr bwMode="auto">
          <a:xfrm>
            <a:off x="3906838" y="2179639"/>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329" name="Line 113"/>
          <p:cNvSpPr>
            <a:spLocks noChangeShapeType="1"/>
          </p:cNvSpPr>
          <p:nvPr/>
        </p:nvSpPr>
        <p:spPr bwMode="auto">
          <a:xfrm flipH="1">
            <a:off x="4427539" y="1820863"/>
            <a:ext cx="1587" cy="312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grpSp>
        <p:nvGrpSpPr>
          <p:cNvPr id="9330" name="Group 114"/>
          <p:cNvGrpSpPr>
            <a:grpSpLocks/>
          </p:cNvGrpSpPr>
          <p:nvPr/>
        </p:nvGrpSpPr>
        <p:grpSpPr bwMode="auto">
          <a:xfrm>
            <a:off x="2484438" y="1604964"/>
            <a:ext cx="2089150" cy="1062037"/>
            <a:chOff x="2523" y="2320"/>
            <a:chExt cx="1355" cy="669"/>
          </a:xfrm>
        </p:grpSpPr>
        <p:grpSp>
          <p:nvGrpSpPr>
            <p:cNvPr id="9358" name="Group 115"/>
            <p:cNvGrpSpPr>
              <a:grpSpLocks/>
            </p:cNvGrpSpPr>
            <p:nvPr/>
          </p:nvGrpSpPr>
          <p:grpSpPr bwMode="auto">
            <a:xfrm>
              <a:off x="2653" y="2387"/>
              <a:ext cx="1089" cy="516"/>
              <a:chOff x="2843" y="2789"/>
              <a:chExt cx="1173" cy="552"/>
            </a:xfrm>
          </p:grpSpPr>
          <p:sp>
            <p:nvSpPr>
              <p:cNvPr id="9365" name="Freeform 116"/>
              <p:cNvSpPr>
                <a:spLocks/>
              </p:cNvSpPr>
              <p:nvPr/>
            </p:nvSpPr>
            <p:spPr bwMode="auto">
              <a:xfrm>
                <a:off x="3131" y="3282"/>
                <a:ext cx="590" cy="58"/>
              </a:xfrm>
              <a:custGeom>
                <a:avLst/>
                <a:gdLst>
                  <a:gd name="T0" fmla="*/ 1 w 590"/>
                  <a:gd name="T1" fmla="*/ 0 h 58"/>
                  <a:gd name="T2" fmla="*/ 0 w 590"/>
                  <a:gd name="T3" fmla="*/ 58 h 58"/>
                  <a:gd name="T4" fmla="*/ 590 w 590"/>
                  <a:gd name="T5" fmla="*/ 58 h 58"/>
                  <a:gd name="T6" fmla="*/ 585 w 590"/>
                  <a:gd name="T7" fmla="*/ 0 h 58"/>
                  <a:gd name="T8" fmla="*/ 1 w 59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58">
                    <a:moveTo>
                      <a:pt x="1" y="0"/>
                    </a:moveTo>
                    <a:lnTo>
                      <a:pt x="0" y="58"/>
                    </a:lnTo>
                    <a:lnTo>
                      <a:pt x="590" y="58"/>
                    </a:lnTo>
                    <a:lnTo>
                      <a:pt x="585" y="0"/>
                    </a:lnTo>
                    <a:lnTo>
                      <a:pt x="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6" name="Freeform 117"/>
              <p:cNvSpPr>
                <a:spLocks/>
              </p:cNvSpPr>
              <p:nvPr/>
            </p:nvSpPr>
            <p:spPr bwMode="auto">
              <a:xfrm>
                <a:off x="2847" y="3032"/>
                <a:ext cx="288" cy="309"/>
              </a:xfrm>
              <a:custGeom>
                <a:avLst/>
                <a:gdLst>
                  <a:gd name="T0" fmla="*/ 21 w 288"/>
                  <a:gd name="T1" fmla="*/ 0 h 309"/>
                  <a:gd name="T2" fmla="*/ 0 w 288"/>
                  <a:gd name="T3" fmla="*/ 18 h 309"/>
                  <a:gd name="T4" fmla="*/ 284 w 288"/>
                  <a:gd name="T5" fmla="*/ 309 h 309"/>
                  <a:gd name="T6" fmla="*/ 288 w 288"/>
                  <a:gd name="T7" fmla="*/ 252 h 309"/>
                  <a:gd name="T8" fmla="*/ 21 w 288"/>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09">
                    <a:moveTo>
                      <a:pt x="21" y="0"/>
                    </a:moveTo>
                    <a:lnTo>
                      <a:pt x="0" y="18"/>
                    </a:lnTo>
                    <a:lnTo>
                      <a:pt x="284" y="309"/>
                    </a:lnTo>
                    <a:lnTo>
                      <a:pt x="288" y="252"/>
                    </a:lnTo>
                    <a:lnTo>
                      <a:pt x="2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7" name="Freeform 118"/>
              <p:cNvSpPr>
                <a:spLocks/>
              </p:cNvSpPr>
              <p:nvPr/>
            </p:nvSpPr>
            <p:spPr bwMode="auto">
              <a:xfrm>
                <a:off x="3714" y="3039"/>
                <a:ext cx="302" cy="302"/>
              </a:xfrm>
              <a:custGeom>
                <a:avLst/>
                <a:gdLst>
                  <a:gd name="T0" fmla="*/ 0 w 302"/>
                  <a:gd name="T1" fmla="*/ 245 h 302"/>
                  <a:gd name="T2" fmla="*/ 6 w 302"/>
                  <a:gd name="T3" fmla="*/ 302 h 302"/>
                  <a:gd name="T4" fmla="*/ 302 w 302"/>
                  <a:gd name="T5" fmla="*/ 11 h 302"/>
                  <a:gd name="T6" fmla="*/ 282 w 302"/>
                  <a:gd name="T7" fmla="*/ 0 h 302"/>
                  <a:gd name="T8" fmla="*/ 0 w 302"/>
                  <a:gd name="T9" fmla="*/ 245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02">
                    <a:moveTo>
                      <a:pt x="0" y="245"/>
                    </a:moveTo>
                    <a:lnTo>
                      <a:pt x="6" y="302"/>
                    </a:lnTo>
                    <a:lnTo>
                      <a:pt x="302" y="11"/>
                    </a:lnTo>
                    <a:lnTo>
                      <a:pt x="282" y="0"/>
                    </a:lnTo>
                    <a:lnTo>
                      <a:pt x="0" y="245"/>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8" name="Freeform 119"/>
              <p:cNvSpPr>
                <a:spLocks/>
              </p:cNvSpPr>
              <p:nvPr/>
            </p:nvSpPr>
            <p:spPr bwMode="auto">
              <a:xfrm>
                <a:off x="3131" y="2790"/>
                <a:ext cx="590" cy="12"/>
              </a:xfrm>
              <a:custGeom>
                <a:avLst/>
                <a:gdLst>
                  <a:gd name="T0" fmla="*/ 0 w 590"/>
                  <a:gd name="T1" fmla="*/ 0 h 12"/>
                  <a:gd name="T2" fmla="*/ 1 w 590"/>
                  <a:gd name="T3" fmla="*/ 12 h 12"/>
                  <a:gd name="T4" fmla="*/ 589 w 590"/>
                  <a:gd name="T5" fmla="*/ 12 h 12"/>
                  <a:gd name="T6" fmla="*/ 590 w 590"/>
                  <a:gd name="T7" fmla="*/ 0 h 12"/>
                  <a:gd name="T8" fmla="*/ 0 w 59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
                    <a:moveTo>
                      <a:pt x="0" y="0"/>
                    </a:moveTo>
                    <a:lnTo>
                      <a:pt x="1" y="12"/>
                    </a:lnTo>
                    <a:lnTo>
                      <a:pt x="589" y="12"/>
                    </a:lnTo>
                    <a:lnTo>
                      <a:pt x="590"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9" name="Freeform 120"/>
              <p:cNvSpPr>
                <a:spLocks/>
              </p:cNvSpPr>
              <p:nvPr/>
            </p:nvSpPr>
            <p:spPr bwMode="auto">
              <a:xfrm>
                <a:off x="2843" y="2789"/>
                <a:ext cx="292" cy="261"/>
              </a:xfrm>
              <a:custGeom>
                <a:avLst/>
                <a:gdLst>
                  <a:gd name="T0" fmla="*/ 291 w 292"/>
                  <a:gd name="T1" fmla="*/ 0 h 261"/>
                  <a:gd name="T2" fmla="*/ 0 w 292"/>
                  <a:gd name="T3" fmla="*/ 261 h 261"/>
                  <a:gd name="T4" fmla="*/ 31 w 292"/>
                  <a:gd name="T5" fmla="*/ 250 h 261"/>
                  <a:gd name="T6" fmla="*/ 292 w 292"/>
                  <a:gd name="T7" fmla="*/ 12 h 261"/>
                  <a:gd name="T8" fmla="*/ 291 w 292"/>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261">
                    <a:moveTo>
                      <a:pt x="291" y="0"/>
                    </a:moveTo>
                    <a:lnTo>
                      <a:pt x="0" y="261"/>
                    </a:lnTo>
                    <a:lnTo>
                      <a:pt x="31" y="250"/>
                    </a:lnTo>
                    <a:lnTo>
                      <a:pt x="292" y="12"/>
                    </a:lnTo>
                    <a:lnTo>
                      <a:pt x="29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0" name="Freeform 121"/>
              <p:cNvSpPr>
                <a:spLocks/>
              </p:cNvSpPr>
              <p:nvPr/>
            </p:nvSpPr>
            <p:spPr bwMode="auto">
              <a:xfrm>
                <a:off x="3710" y="2789"/>
                <a:ext cx="304" cy="262"/>
              </a:xfrm>
              <a:custGeom>
                <a:avLst/>
                <a:gdLst>
                  <a:gd name="T0" fmla="*/ 0 w 304"/>
                  <a:gd name="T1" fmla="*/ 10 h 262"/>
                  <a:gd name="T2" fmla="*/ 273 w 304"/>
                  <a:gd name="T3" fmla="*/ 262 h 262"/>
                  <a:gd name="T4" fmla="*/ 304 w 304"/>
                  <a:gd name="T5" fmla="*/ 261 h 262"/>
                  <a:gd name="T6" fmla="*/ 9 w 304"/>
                  <a:gd name="T7" fmla="*/ 0 h 262"/>
                  <a:gd name="T8" fmla="*/ 0 w 304"/>
                  <a:gd name="T9" fmla="*/ 1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62">
                    <a:moveTo>
                      <a:pt x="0" y="10"/>
                    </a:moveTo>
                    <a:lnTo>
                      <a:pt x="273" y="262"/>
                    </a:lnTo>
                    <a:lnTo>
                      <a:pt x="304" y="261"/>
                    </a:lnTo>
                    <a:lnTo>
                      <a:pt x="9" y="0"/>
                    </a:lnTo>
                    <a:lnTo>
                      <a:pt x="0" y="1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59" name="Oval 122"/>
            <p:cNvSpPr>
              <a:spLocks noChangeArrowheads="1"/>
            </p:cNvSpPr>
            <p:nvPr/>
          </p:nvSpPr>
          <p:spPr bwMode="auto">
            <a:xfrm>
              <a:off x="2795" y="2750"/>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9360" name="Oval 123"/>
            <p:cNvSpPr>
              <a:spLocks noChangeArrowheads="1"/>
            </p:cNvSpPr>
            <p:nvPr/>
          </p:nvSpPr>
          <p:spPr bwMode="auto">
            <a:xfrm>
              <a:off x="3333" y="2762"/>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9361" name="Oval 124"/>
            <p:cNvSpPr>
              <a:spLocks noChangeArrowheads="1"/>
            </p:cNvSpPr>
            <p:nvPr/>
          </p:nvSpPr>
          <p:spPr bwMode="auto">
            <a:xfrm>
              <a:off x="2523"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sp>
          <p:nvSpPr>
            <p:cNvPr id="9362" name="Oval 125"/>
            <p:cNvSpPr>
              <a:spLocks noChangeArrowheads="1"/>
            </p:cNvSpPr>
            <p:nvPr/>
          </p:nvSpPr>
          <p:spPr bwMode="auto">
            <a:xfrm>
              <a:off x="2852" y="2320"/>
              <a:ext cx="137" cy="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C</a:t>
              </a:r>
            </a:p>
          </p:txBody>
        </p:sp>
        <p:sp>
          <p:nvSpPr>
            <p:cNvPr id="9363" name="Oval 126"/>
            <p:cNvSpPr>
              <a:spLocks noChangeArrowheads="1"/>
            </p:cNvSpPr>
            <p:nvPr/>
          </p:nvSpPr>
          <p:spPr bwMode="auto">
            <a:xfrm>
              <a:off x="3351" y="2320"/>
              <a:ext cx="137" cy="137"/>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O</a:t>
              </a:r>
            </a:p>
          </p:txBody>
        </p:sp>
        <p:sp>
          <p:nvSpPr>
            <p:cNvPr id="9364" name="Oval 127"/>
            <p:cNvSpPr>
              <a:spLocks noChangeArrowheads="1"/>
            </p:cNvSpPr>
            <p:nvPr/>
          </p:nvSpPr>
          <p:spPr bwMode="auto">
            <a:xfrm>
              <a:off x="3696"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grpSp>
      <p:sp>
        <p:nvSpPr>
          <p:cNvPr id="9344" name="Oval 128"/>
          <p:cNvSpPr>
            <a:spLocks noChangeArrowheads="1"/>
          </p:cNvSpPr>
          <p:nvPr/>
        </p:nvSpPr>
        <p:spPr bwMode="auto">
          <a:xfrm>
            <a:off x="4354513" y="1731963"/>
            <a:ext cx="144462"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345" name="Oval 129"/>
          <p:cNvSpPr>
            <a:spLocks noChangeArrowheads="1"/>
          </p:cNvSpPr>
          <p:nvPr/>
        </p:nvSpPr>
        <p:spPr bwMode="auto">
          <a:xfrm>
            <a:off x="3790950" y="2743200"/>
            <a:ext cx="234950" cy="23495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347" name="Oval 131"/>
          <p:cNvSpPr>
            <a:spLocks noChangeArrowheads="1"/>
          </p:cNvSpPr>
          <p:nvPr/>
        </p:nvSpPr>
        <p:spPr bwMode="auto">
          <a:xfrm>
            <a:off x="2970213" y="2036763"/>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348" name="Oval 132"/>
          <p:cNvSpPr>
            <a:spLocks noChangeArrowheads="1"/>
          </p:cNvSpPr>
          <p:nvPr/>
        </p:nvSpPr>
        <p:spPr bwMode="auto">
          <a:xfrm>
            <a:off x="2555875" y="1722439"/>
            <a:ext cx="144463"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349" name="Oval 133"/>
          <p:cNvSpPr>
            <a:spLocks noChangeArrowheads="1"/>
          </p:cNvSpPr>
          <p:nvPr/>
        </p:nvSpPr>
        <p:spPr bwMode="auto">
          <a:xfrm>
            <a:off x="3022601" y="1860551"/>
            <a:ext cx="144463"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350" name="AutoShape 134"/>
          <p:cNvSpPr>
            <a:spLocks noChangeArrowheads="1"/>
          </p:cNvSpPr>
          <p:nvPr/>
        </p:nvSpPr>
        <p:spPr bwMode="auto">
          <a:xfrm>
            <a:off x="2773364" y="1238250"/>
            <a:ext cx="647700" cy="288925"/>
          </a:xfrm>
          <a:prstGeom prst="roundRect">
            <a:avLst>
              <a:gd name="adj" fmla="val 16667"/>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b="1">
                <a:solidFill>
                  <a:schemeClr val="bg1"/>
                </a:solidFill>
                <a:latin typeface="Arial" charset="0"/>
              </a:rPr>
              <a:t>CH</a:t>
            </a:r>
            <a:r>
              <a:rPr lang="en-GB" sz="1000" b="1" baseline="-25000">
                <a:solidFill>
                  <a:schemeClr val="bg1"/>
                </a:solidFill>
                <a:latin typeface="Arial" charset="0"/>
              </a:rPr>
              <a:t>2</a:t>
            </a:r>
            <a:r>
              <a:rPr lang="en-GB" sz="1000" b="1">
                <a:solidFill>
                  <a:schemeClr val="bg1"/>
                </a:solidFill>
                <a:latin typeface="Arial" charset="0"/>
              </a:rPr>
              <a:t>OH</a:t>
            </a:r>
          </a:p>
        </p:txBody>
      </p:sp>
      <p:sp>
        <p:nvSpPr>
          <p:cNvPr id="9351" name="Oval 135"/>
          <p:cNvSpPr>
            <a:spLocks noChangeArrowheads="1"/>
          </p:cNvSpPr>
          <p:nvPr/>
        </p:nvSpPr>
        <p:spPr bwMode="auto">
          <a:xfrm>
            <a:off x="2970213" y="27559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200">
                <a:solidFill>
                  <a:schemeClr val="bg1"/>
                </a:solidFill>
                <a:latin typeface="Arial" charset="0"/>
              </a:rPr>
              <a:t>H</a:t>
            </a:r>
          </a:p>
        </p:txBody>
      </p:sp>
      <p:sp>
        <p:nvSpPr>
          <p:cNvPr id="9352" name="Oval 136"/>
          <p:cNvSpPr>
            <a:spLocks noChangeArrowheads="1"/>
          </p:cNvSpPr>
          <p:nvPr/>
        </p:nvSpPr>
        <p:spPr bwMode="auto">
          <a:xfrm>
            <a:off x="3800475" y="2039938"/>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200">
                <a:solidFill>
                  <a:schemeClr val="bg1"/>
                </a:solidFill>
                <a:latin typeface="Arial" charset="0"/>
              </a:rPr>
              <a:t>H</a:t>
            </a:r>
          </a:p>
        </p:txBody>
      </p:sp>
      <p:sp>
        <p:nvSpPr>
          <p:cNvPr id="9236" name="Line 137"/>
          <p:cNvSpPr>
            <a:spLocks noChangeShapeType="1"/>
          </p:cNvSpPr>
          <p:nvPr/>
        </p:nvSpPr>
        <p:spPr bwMode="auto">
          <a:xfrm>
            <a:off x="846138" y="2179639"/>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237" name="Line 138"/>
          <p:cNvSpPr>
            <a:spLocks noChangeShapeType="1"/>
          </p:cNvSpPr>
          <p:nvPr/>
        </p:nvSpPr>
        <p:spPr bwMode="auto">
          <a:xfrm>
            <a:off x="855663" y="15319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238" name="Line 139"/>
          <p:cNvSpPr>
            <a:spLocks noChangeShapeType="1"/>
          </p:cNvSpPr>
          <p:nvPr/>
        </p:nvSpPr>
        <p:spPr bwMode="auto">
          <a:xfrm>
            <a:off x="395288" y="173831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239" name="Line 140"/>
          <p:cNvSpPr>
            <a:spLocks noChangeShapeType="1"/>
          </p:cNvSpPr>
          <p:nvPr/>
        </p:nvSpPr>
        <p:spPr bwMode="auto">
          <a:xfrm>
            <a:off x="1673225" y="2179639"/>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240" name="Line 141"/>
          <p:cNvSpPr>
            <a:spLocks noChangeShapeType="1"/>
          </p:cNvSpPr>
          <p:nvPr/>
        </p:nvSpPr>
        <p:spPr bwMode="auto">
          <a:xfrm flipH="1">
            <a:off x="2198688" y="18240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grpSp>
        <p:nvGrpSpPr>
          <p:cNvPr id="9241" name="Group 142"/>
          <p:cNvGrpSpPr>
            <a:grpSpLocks/>
          </p:cNvGrpSpPr>
          <p:nvPr/>
        </p:nvGrpSpPr>
        <p:grpSpPr bwMode="auto">
          <a:xfrm>
            <a:off x="250825" y="1604964"/>
            <a:ext cx="2089150" cy="1062037"/>
            <a:chOff x="2523" y="2320"/>
            <a:chExt cx="1355" cy="669"/>
          </a:xfrm>
        </p:grpSpPr>
        <p:grpSp>
          <p:nvGrpSpPr>
            <p:cNvPr id="3" name="Group 143"/>
            <p:cNvGrpSpPr>
              <a:grpSpLocks/>
            </p:cNvGrpSpPr>
            <p:nvPr/>
          </p:nvGrpSpPr>
          <p:grpSpPr bwMode="auto">
            <a:xfrm>
              <a:off x="2653" y="2387"/>
              <a:ext cx="1089" cy="516"/>
              <a:chOff x="2843" y="2789"/>
              <a:chExt cx="1173" cy="552"/>
            </a:xfrm>
          </p:grpSpPr>
          <p:sp>
            <p:nvSpPr>
              <p:cNvPr id="4" name="Freeform 144"/>
              <p:cNvSpPr>
                <a:spLocks/>
              </p:cNvSpPr>
              <p:nvPr/>
            </p:nvSpPr>
            <p:spPr bwMode="auto">
              <a:xfrm>
                <a:off x="3131" y="3282"/>
                <a:ext cx="590" cy="58"/>
              </a:xfrm>
              <a:custGeom>
                <a:avLst/>
                <a:gdLst>
                  <a:gd name="T0" fmla="*/ 1 w 590"/>
                  <a:gd name="T1" fmla="*/ 0 h 58"/>
                  <a:gd name="T2" fmla="*/ 0 w 590"/>
                  <a:gd name="T3" fmla="*/ 58 h 58"/>
                  <a:gd name="T4" fmla="*/ 590 w 590"/>
                  <a:gd name="T5" fmla="*/ 58 h 58"/>
                  <a:gd name="T6" fmla="*/ 585 w 590"/>
                  <a:gd name="T7" fmla="*/ 0 h 58"/>
                  <a:gd name="T8" fmla="*/ 1 w 59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58">
                    <a:moveTo>
                      <a:pt x="1" y="0"/>
                    </a:moveTo>
                    <a:lnTo>
                      <a:pt x="0" y="58"/>
                    </a:lnTo>
                    <a:lnTo>
                      <a:pt x="590" y="58"/>
                    </a:lnTo>
                    <a:lnTo>
                      <a:pt x="585" y="0"/>
                    </a:lnTo>
                    <a:lnTo>
                      <a:pt x="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3" name="Freeform 145"/>
              <p:cNvSpPr>
                <a:spLocks/>
              </p:cNvSpPr>
              <p:nvPr/>
            </p:nvSpPr>
            <p:spPr bwMode="auto">
              <a:xfrm>
                <a:off x="2847" y="3032"/>
                <a:ext cx="288" cy="309"/>
              </a:xfrm>
              <a:custGeom>
                <a:avLst/>
                <a:gdLst>
                  <a:gd name="T0" fmla="*/ 21 w 288"/>
                  <a:gd name="T1" fmla="*/ 0 h 309"/>
                  <a:gd name="T2" fmla="*/ 0 w 288"/>
                  <a:gd name="T3" fmla="*/ 18 h 309"/>
                  <a:gd name="T4" fmla="*/ 284 w 288"/>
                  <a:gd name="T5" fmla="*/ 309 h 309"/>
                  <a:gd name="T6" fmla="*/ 288 w 288"/>
                  <a:gd name="T7" fmla="*/ 252 h 309"/>
                  <a:gd name="T8" fmla="*/ 21 w 288"/>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09">
                    <a:moveTo>
                      <a:pt x="21" y="0"/>
                    </a:moveTo>
                    <a:lnTo>
                      <a:pt x="0" y="18"/>
                    </a:lnTo>
                    <a:lnTo>
                      <a:pt x="284" y="309"/>
                    </a:lnTo>
                    <a:lnTo>
                      <a:pt x="288" y="252"/>
                    </a:lnTo>
                    <a:lnTo>
                      <a:pt x="2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4" name="Freeform 146"/>
              <p:cNvSpPr>
                <a:spLocks/>
              </p:cNvSpPr>
              <p:nvPr/>
            </p:nvSpPr>
            <p:spPr bwMode="auto">
              <a:xfrm>
                <a:off x="3714" y="3039"/>
                <a:ext cx="302" cy="302"/>
              </a:xfrm>
              <a:custGeom>
                <a:avLst/>
                <a:gdLst>
                  <a:gd name="T0" fmla="*/ 0 w 302"/>
                  <a:gd name="T1" fmla="*/ 245 h 302"/>
                  <a:gd name="T2" fmla="*/ 6 w 302"/>
                  <a:gd name="T3" fmla="*/ 302 h 302"/>
                  <a:gd name="T4" fmla="*/ 302 w 302"/>
                  <a:gd name="T5" fmla="*/ 11 h 302"/>
                  <a:gd name="T6" fmla="*/ 282 w 302"/>
                  <a:gd name="T7" fmla="*/ 0 h 302"/>
                  <a:gd name="T8" fmla="*/ 0 w 302"/>
                  <a:gd name="T9" fmla="*/ 245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02">
                    <a:moveTo>
                      <a:pt x="0" y="245"/>
                    </a:moveTo>
                    <a:lnTo>
                      <a:pt x="6" y="302"/>
                    </a:lnTo>
                    <a:lnTo>
                      <a:pt x="302" y="11"/>
                    </a:lnTo>
                    <a:lnTo>
                      <a:pt x="282" y="0"/>
                    </a:lnTo>
                    <a:lnTo>
                      <a:pt x="0" y="245"/>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5" name="Freeform 147"/>
              <p:cNvSpPr>
                <a:spLocks/>
              </p:cNvSpPr>
              <p:nvPr/>
            </p:nvSpPr>
            <p:spPr bwMode="auto">
              <a:xfrm>
                <a:off x="3131" y="2790"/>
                <a:ext cx="590" cy="12"/>
              </a:xfrm>
              <a:custGeom>
                <a:avLst/>
                <a:gdLst>
                  <a:gd name="T0" fmla="*/ 0 w 590"/>
                  <a:gd name="T1" fmla="*/ 0 h 12"/>
                  <a:gd name="T2" fmla="*/ 1 w 590"/>
                  <a:gd name="T3" fmla="*/ 12 h 12"/>
                  <a:gd name="T4" fmla="*/ 589 w 590"/>
                  <a:gd name="T5" fmla="*/ 12 h 12"/>
                  <a:gd name="T6" fmla="*/ 590 w 590"/>
                  <a:gd name="T7" fmla="*/ 0 h 12"/>
                  <a:gd name="T8" fmla="*/ 0 w 59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
                    <a:moveTo>
                      <a:pt x="0" y="0"/>
                    </a:moveTo>
                    <a:lnTo>
                      <a:pt x="1" y="12"/>
                    </a:lnTo>
                    <a:lnTo>
                      <a:pt x="589" y="12"/>
                    </a:lnTo>
                    <a:lnTo>
                      <a:pt x="590"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6" name="Freeform 148"/>
              <p:cNvSpPr>
                <a:spLocks/>
              </p:cNvSpPr>
              <p:nvPr/>
            </p:nvSpPr>
            <p:spPr bwMode="auto">
              <a:xfrm>
                <a:off x="2843" y="2789"/>
                <a:ext cx="292" cy="261"/>
              </a:xfrm>
              <a:custGeom>
                <a:avLst/>
                <a:gdLst>
                  <a:gd name="T0" fmla="*/ 291 w 292"/>
                  <a:gd name="T1" fmla="*/ 0 h 261"/>
                  <a:gd name="T2" fmla="*/ 0 w 292"/>
                  <a:gd name="T3" fmla="*/ 261 h 261"/>
                  <a:gd name="T4" fmla="*/ 31 w 292"/>
                  <a:gd name="T5" fmla="*/ 250 h 261"/>
                  <a:gd name="T6" fmla="*/ 292 w 292"/>
                  <a:gd name="T7" fmla="*/ 12 h 261"/>
                  <a:gd name="T8" fmla="*/ 291 w 292"/>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261">
                    <a:moveTo>
                      <a:pt x="291" y="0"/>
                    </a:moveTo>
                    <a:lnTo>
                      <a:pt x="0" y="261"/>
                    </a:lnTo>
                    <a:lnTo>
                      <a:pt x="31" y="250"/>
                    </a:lnTo>
                    <a:lnTo>
                      <a:pt x="292" y="12"/>
                    </a:lnTo>
                    <a:lnTo>
                      <a:pt x="29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7" name="Freeform 149"/>
              <p:cNvSpPr>
                <a:spLocks/>
              </p:cNvSpPr>
              <p:nvPr/>
            </p:nvSpPr>
            <p:spPr bwMode="auto">
              <a:xfrm>
                <a:off x="3710" y="2789"/>
                <a:ext cx="304" cy="262"/>
              </a:xfrm>
              <a:custGeom>
                <a:avLst/>
                <a:gdLst>
                  <a:gd name="T0" fmla="*/ 0 w 304"/>
                  <a:gd name="T1" fmla="*/ 10 h 262"/>
                  <a:gd name="T2" fmla="*/ 273 w 304"/>
                  <a:gd name="T3" fmla="*/ 262 h 262"/>
                  <a:gd name="T4" fmla="*/ 304 w 304"/>
                  <a:gd name="T5" fmla="*/ 261 h 262"/>
                  <a:gd name="T6" fmla="*/ 9 w 304"/>
                  <a:gd name="T7" fmla="*/ 0 h 262"/>
                  <a:gd name="T8" fmla="*/ 0 w 304"/>
                  <a:gd name="T9" fmla="*/ 1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62">
                    <a:moveTo>
                      <a:pt x="0" y="10"/>
                    </a:moveTo>
                    <a:lnTo>
                      <a:pt x="273" y="262"/>
                    </a:lnTo>
                    <a:lnTo>
                      <a:pt x="304" y="261"/>
                    </a:lnTo>
                    <a:lnTo>
                      <a:pt x="9" y="0"/>
                    </a:lnTo>
                    <a:lnTo>
                      <a:pt x="0" y="1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46" name="Oval 150"/>
            <p:cNvSpPr>
              <a:spLocks noChangeArrowheads="1"/>
            </p:cNvSpPr>
            <p:nvPr/>
          </p:nvSpPr>
          <p:spPr bwMode="auto">
            <a:xfrm>
              <a:off x="2795" y="2750"/>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5" name="Oval 151"/>
            <p:cNvSpPr>
              <a:spLocks noChangeArrowheads="1"/>
            </p:cNvSpPr>
            <p:nvPr/>
          </p:nvSpPr>
          <p:spPr bwMode="auto">
            <a:xfrm>
              <a:off x="3333" y="2762"/>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6" name="Oval 152"/>
            <p:cNvSpPr>
              <a:spLocks noChangeArrowheads="1"/>
            </p:cNvSpPr>
            <p:nvPr/>
          </p:nvSpPr>
          <p:spPr bwMode="auto">
            <a:xfrm>
              <a:off x="2523"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sp>
          <p:nvSpPr>
            <p:cNvPr id="7" name="Oval 153"/>
            <p:cNvSpPr>
              <a:spLocks noChangeArrowheads="1"/>
            </p:cNvSpPr>
            <p:nvPr/>
          </p:nvSpPr>
          <p:spPr bwMode="auto">
            <a:xfrm>
              <a:off x="2852" y="2320"/>
              <a:ext cx="137" cy="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C</a:t>
              </a:r>
            </a:p>
          </p:txBody>
        </p:sp>
        <p:sp>
          <p:nvSpPr>
            <p:cNvPr id="8" name="Oval 154"/>
            <p:cNvSpPr>
              <a:spLocks noChangeArrowheads="1"/>
            </p:cNvSpPr>
            <p:nvPr/>
          </p:nvSpPr>
          <p:spPr bwMode="auto">
            <a:xfrm>
              <a:off x="3351" y="2320"/>
              <a:ext cx="137" cy="137"/>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O</a:t>
              </a:r>
            </a:p>
          </p:txBody>
        </p:sp>
        <p:sp>
          <p:nvSpPr>
            <p:cNvPr id="9" name="Oval 155"/>
            <p:cNvSpPr>
              <a:spLocks noChangeArrowheads="1"/>
            </p:cNvSpPr>
            <p:nvPr/>
          </p:nvSpPr>
          <p:spPr bwMode="auto">
            <a:xfrm>
              <a:off x="3696"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grpSp>
      <p:sp>
        <p:nvSpPr>
          <p:cNvPr id="9242" name="Oval 156"/>
          <p:cNvSpPr>
            <a:spLocks noChangeArrowheads="1"/>
          </p:cNvSpPr>
          <p:nvPr/>
        </p:nvSpPr>
        <p:spPr bwMode="auto">
          <a:xfrm>
            <a:off x="2120900" y="1731963"/>
            <a:ext cx="144463"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243" name="Oval 157"/>
          <p:cNvSpPr>
            <a:spLocks noChangeArrowheads="1"/>
          </p:cNvSpPr>
          <p:nvPr/>
        </p:nvSpPr>
        <p:spPr bwMode="auto">
          <a:xfrm>
            <a:off x="1557339" y="2743200"/>
            <a:ext cx="234950" cy="23495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244" name="Oval 158"/>
          <p:cNvSpPr>
            <a:spLocks noChangeArrowheads="1"/>
          </p:cNvSpPr>
          <p:nvPr/>
        </p:nvSpPr>
        <p:spPr bwMode="auto">
          <a:xfrm>
            <a:off x="279400" y="2273300"/>
            <a:ext cx="217488" cy="2174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245" name="Oval 159"/>
          <p:cNvSpPr>
            <a:spLocks noChangeArrowheads="1"/>
          </p:cNvSpPr>
          <p:nvPr/>
        </p:nvSpPr>
        <p:spPr bwMode="auto">
          <a:xfrm>
            <a:off x="736600" y="2036763"/>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246" name="Oval 160"/>
          <p:cNvSpPr>
            <a:spLocks noChangeArrowheads="1"/>
          </p:cNvSpPr>
          <p:nvPr/>
        </p:nvSpPr>
        <p:spPr bwMode="auto">
          <a:xfrm>
            <a:off x="322264" y="1722439"/>
            <a:ext cx="144462"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247" name="Oval 161"/>
          <p:cNvSpPr>
            <a:spLocks noChangeArrowheads="1"/>
          </p:cNvSpPr>
          <p:nvPr/>
        </p:nvSpPr>
        <p:spPr bwMode="auto">
          <a:xfrm>
            <a:off x="788988" y="1860551"/>
            <a:ext cx="144462"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248" name="AutoShape 162"/>
          <p:cNvSpPr>
            <a:spLocks noChangeArrowheads="1"/>
          </p:cNvSpPr>
          <p:nvPr/>
        </p:nvSpPr>
        <p:spPr bwMode="auto">
          <a:xfrm>
            <a:off x="539751" y="1238250"/>
            <a:ext cx="647700" cy="288925"/>
          </a:xfrm>
          <a:prstGeom prst="roundRect">
            <a:avLst>
              <a:gd name="adj" fmla="val 16667"/>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b="1">
                <a:solidFill>
                  <a:schemeClr val="bg1"/>
                </a:solidFill>
                <a:latin typeface="Arial" charset="0"/>
              </a:rPr>
              <a:t>CH</a:t>
            </a:r>
            <a:r>
              <a:rPr lang="en-GB" sz="1000" b="1" baseline="-25000">
                <a:solidFill>
                  <a:schemeClr val="bg1"/>
                </a:solidFill>
                <a:latin typeface="Arial" charset="0"/>
              </a:rPr>
              <a:t>2</a:t>
            </a:r>
            <a:r>
              <a:rPr lang="en-GB" sz="1000" b="1">
                <a:solidFill>
                  <a:schemeClr val="bg1"/>
                </a:solidFill>
                <a:latin typeface="Arial" charset="0"/>
              </a:rPr>
              <a:t>OH</a:t>
            </a:r>
          </a:p>
        </p:txBody>
      </p:sp>
      <p:sp>
        <p:nvSpPr>
          <p:cNvPr id="9249" name="Oval 163"/>
          <p:cNvSpPr>
            <a:spLocks noChangeArrowheads="1"/>
          </p:cNvSpPr>
          <p:nvPr/>
        </p:nvSpPr>
        <p:spPr bwMode="auto">
          <a:xfrm>
            <a:off x="736600" y="27559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200">
                <a:solidFill>
                  <a:schemeClr val="bg1"/>
                </a:solidFill>
                <a:latin typeface="Arial" charset="0"/>
              </a:rPr>
              <a:t>H</a:t>
            </a:r>
          </a:p>
        </p:txBody>
      </p:sp>
      <p:sp>
        <p:nvSpPr>
          <p:cNvPr id="9250" name="Oval 164"/>
          <p:cNvSpPr>
            <a:spLocks noChangeArrowheads="1"/>
          </p:cNvSpPr>
          <p:nvPr/>
        </p:nvSpPr>
        <p:spPr bwMode="auto">
          <a:xfrm>
            <a:off x="1566863" y="2039938"/>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200">
                <a:solidFill>
                  <a:schemeClr val="bg1"/>
                </a:solidFill>
                <a:latin typeface="Arial" charset="0"/>
              </a:rPr>
              <a:t>H</a:t>
            </a:r>
          </a:p>
        </p:txBody>
      </p:sp>
      <p:grpSp>
        <p:nvGrpSpPr>
          <p:cNvPr id="9381" name="Group 165"/>
          <p:cNvGrpSpPr>
            <a:grpSpLocks/>
          </p:cNvGrpSpPr>
          <p:nvPr/>
        </p:nvGrpSpPr>
        <p:grpSpPr bwMode="auto">
          <a:xfrm>
            <a:off x="2124076" y="2349500"/>
            <a:ext cx="619125" cy="509588"/>
            <a:chOff x="2626" y="3657"/>
            <a:chExt cx="390" cy="321"/>
          </a:xfrm>
        </p:grpSpPr>
        <p:grpSp>
          <p:nvGrpSpPr>
            <p:cNvPr id="9340" name="Group 166"/>
            <p:cNvGrpSpPr>
              <a:grpSpLocks/>
            </p:cNvGrpSpPr>
            <p:nvPr/>
          </p:nvGrpSpPr>
          <p:grpSpPr bwMode="auto">
            <a:xfrm rot="-10512041">
              <a:off x="2699" y="3657"/>
              <a:ext cx="253" cy="263"/>
              <a:chOff x="2287" y="3393"/>
              <a:chExt cx="253" cy="263"/>
            </a:xfrm>
          </p:grpSpPr>
          <p:sp>
            <p:nvSpPr>
              <p:cNvPr id="9343" name="Freeform 167"/>
              <p:cNvSpPr>
                <a:spLocks/>
              </p:cNvSpPr>
              <p:nvPr/>
            </p:nvSpPr>
            <p:spPr bwMode="auto">
              <a:xfrm>
                <a:off x="2287" y="3393"/>
                <a:ext cx="253" cy="173"/>
              </a:xfrm>
              <a:custGeom>
                <a:avLst/>
                <a:gdLst>
                  <a:gd name="T0" fmla="*/ 0 w 253"/>
                  <a:gd name="T1" fmla="*/ 11 h 173"/>
                  <a:gd name="T2" fmla="*/ 139 w 253"/>
                  <a:gd name="T3" fmla="*/ 173 h 173"/>
                  <a:gd name="T4" fmla="*/ 253 w 253"/>
                  <a:gd name="T5" fmla="*/ 0 h 173"/>
                  <a:gd name="T6" fmla="*/ 0 60000 65536"/>
                  <a:gd name="T7" fmla="*/ 0 60000 65536"/>
                  <a:gd name="T8" fmla="*/ 0 60000 65536"/>
                </a:gdLst>
                <a:ahLst/>
                <a:cxnLst>
                  <a:cxn ang="T6">
                    <a:pos x="T0" y="T1"/>
                  </a:cxn>
                  <a:cxn ang="T7">
                    <a:pos x="T2" y="T3"/>
                  </a:cxn>
                  <a:cxn ang="T8">
                    <a:pos x="T4" y="T5"/>
                  </a:cxn>
                </a:cxnLst>
                <a:rect l="0" t="0" r="r" b="b"/>
                <a:pathLst>
                  <a:path w="253" h="173">
                    <a:moveTo>
                      <a:pt x="0" y="11"/>
                    </a:moveTo>
                    <a:lnTo>
                      <a:pt x="139" y="173"/>
                    </a:lnTo>
                    <a:lnTo>
                      <a:pt x="253"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Oval 168"/>
              <p:cNvSpPr>
                <a:spLocks noChangeArrowheads="1"/>
              </p:cNvSpPr>
              <p:nvPr/>
            </p:nvSpPr>
            <p:spPr bwMode="auto">
              <a:xfrm>
                <a:off x="2336" y="3475"/>
                <a:ext cx="181" cy="181"/>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O</a:t>
                </a:r>
              </a:p>
            </p:txBody>
          </p:sp>
        </p:grpSp>
        <p:sp>
          <p:nvSpPr>
            <p:cNvPr id="9341" name="Oval 169"/>
            <p:cNvSpPr>
              <a:spLocks noChangeArrowheads="1"/>
            </p:cNvSpPr>
            <p:nvPr/>
          </p:nvSpPr>
          <p:spPr bwMode="auto">
            <a:xfrm>
              <a:off x="2626" y="3842"/>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sp>
          <p:nvSpPr>
            <p:cNvPr id="9342" name="Oval 170"/>
            <p:cNvSpPr>
              <a:spLocks noChangeArrowheads="1"/>
            </p:cNvSpPr>
            <p:nvPr/>
          </p:nvSpPr>
          <p:spPr bwMode="auto">
            <a:xfrm>
              <a:off x="2880" y="3842"/>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grpSp>
      <p:sp>
        <p:nvSpPr>
          <p:cNvPr id="9391" name="Text Box 175"/>
          <p:cNvSpPr txBox="1">
            <a:spLocks noChangeArrowheads="1"/>
          </p:cNvSpPr>
          <p:nvPr/>
        </p:nvSpPr>
        <p:spPr bwMode="auto">
          <a:xfrm>
            <a:off x="1547814" y="4076700"/>
            <a:ext cx="6840537" cy="59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eaLnBrk="1" hangingPunct="1">
              <a:spcBef>
                <a:spcPct val="50000"/>
              </a:spcBef>
            </a:pPr>
            <a:r>
              <a:rPr lang="en-GB" sz="1600" b="1">
                <a:latin typeface="Arial" charset="0"/>
              </a:rPr>
              <a:t>In this example, 3 condensation reactions have produced 3 water molecules to produce the polysaccharide. </a:t>
            </a:r>
          </a:p>
        </p:txBody>
      </p:sp>
      <p:grpSp>
        <p:nvGrpSpPr>
          <p:cNvPr id="9460" name="Group 244"/>
          <p:cNvGrpSpPr>
            <a:grpSpLocks/>
          </p:cNvGrpSpPr>
          <p:nvPr/>
        </p:nvGrpSpPr>
        <p:grpSpPr bwMode="auto">
          <a:xfrm>
            <a:off x="4356101" y="2349500"/>
            <a:ext cx="619125" cy="509588"/>
            <a:chOff x="2626" y="3657"/>
            <a:chExt cx="390" cy="321"/>
          </a:xfrm>
        </p:grpSpPr>
        <p:grpSp>
          <p:nvGrpSpPr>
            <p:cNvPr id="9335" name="Group 245"/>
            <p:cNvGrpSpPr>
              <a:grpSpLocks/>
            </p:cNvGrpSpPr>
            <p:nvPr/>
          </p:nvGrpSpPr>
          <p:grpSpPr bwMode="auto">
            <a:xfrm rot="-10512041">
              <a:off x="2699" y="3657"/>
              <a:ext cx="253" cy="263"/>
              <a:chOff x="2287" y="3393"/>
              <a:chExt cx="253" cy="263"/>
            </a:xfrm>
          </p:grpSpPr>
          <p:sp>
            <p:nvSpPr>
              <p:cNvPr id="9338" name="Freeform 246"/>
              <p:cNvSpPr>
                <a:spLocks/>
              </p:cNvSpPr>
              <p:nvPr/>
            </p:nvSpPr>
            <p:spPr bwMode="auto">
              <a:xfrm>
                <a:off x="2287" y="3393"/>
                <a:ext cx="253" cy="173"/>
              </a:xfrm>
              <a:custGeom>
                <a:avLst/>
                <a:gdLst>
                  <a:gd name="T0" fmla="*/ 0 w 253"/>
                  <a:gd name="T1" fmla="*/ 11 h 173"/>
                  <a:gd name="T2" fmla="*/ 139 w 253"/>
                  <a:gd name="T3" fmla="*/ 173 h 173"/>
                  <a:gd name="T4" fmla="*/ 253 w 253"/>
                  <a:gd name="T5" fmla="*/ 0 h 173"/>
                  <a:gd name="T6" fmla="*/ 0 60000 65536"/>
                  <a:gd name="T7" fmla="*/ 0 60000 65536"/>
                  <a:gd name="T8" fmla="*/ 0 60000 65536"/>
                </a:gdLst>
                <a:ahLst/>
                <a:cxnLst>
                  <a:cxn ang="T6">
                    <a:pos x="T0" y="T1"/>
                  </a:cxn>
                  <a:cxn ang="T7">
                    <a:pos x="T2" y="T3"/>
                  </a:cxn>
                  <a:cxn ang="T8">
                    <a:pos x="T4" y="T5"/>
                  </a:cxn>
                </a:cxnLst>
                <a:rect l="0" t="0" r="r" b="b"/>
                <a:pathLst>
                  <a:path w="253" h="173">
                    <a:moveTo>
                      <a:pt x="0" y="11"/>
                    </a:moveTo>
                    <a:lnTo>
                      <a:pt x="139" y="173"/>
                    </a:lnTo>
                    <a:lnTo>
                      <a:pt x="253"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9" name="Oval 247"/>
              <p:cNvSpPr>
                <a:spLocks noChangeArrowheads="1"/>
              </p:cNvSpPr>
              <p:nvPr/>
            </p:nvSpPr>
            <p:spPr bwMode="auto">
              <a:xfrm>
                <a:off x="2336" y="3475"/>
                <a:ext cx="181" cy="181"/>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O</a:t>
                </a:r>
              </a:p>
            </p:txBody>
          </p:sp>
        </p:grpSp>
        <p:sp>
          <p:nvSpPr>
            <p:cNvPr id="9336" name="Oval 248"/>
            <p:cNvSpPr>
              <a:spLocks noChangeArrowheads="1"/>
            </p:cNvSpPr>
            <p:nvPr/>
          </p:nvSpPr>
          <p:spPr bwMode="auto">
            <a:xfrm>
              <a:off x="2626" y="3842"/>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sp>
          <p:nvSpPr>
            <p:cNvPr id="9337" name="Oval 249"/>
            <p:cNvSpPr>
              <a:spLocks noChangeArrowheads="1"/>
            </p:cNvSpPr>
            <p:nvPr/>
          </p:nvSpPr>
          <p:spPr bwMode="auto">
            <a:xfrm>
              <a:off x="2880" y="3842"/>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grpSp>
      <p:sp>
        <p:nvSpPr>
          <p:cNvPr id="9471" name="Line 255"/>
          <p:cNvSpPr>
            <a:spLocks noChangeShapeType="1"/>
          </p:cNvSpPr>
          <p:nvPr/>
        </p:nvSpPr>
        <p:spPr bwMode="auto">
          <a:xfrm>
            <a:off x="7519988" y="2179639"/>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472" name="Line 256"/>
          <p:cNvSpPr>
            <a:spLocks noChangeShapeType="1"/>
          </p:cNvSpPr>
          <p:nvPr/>
        </p:nvSpPr>
        <p:spPr bwMode="auto">
          <a:xfrm>
            <a:off x="7529513" y="15319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473" name="Line 257"/>
          <p:cNvSpPr>
            <a:spLocks noChangeShapeType="1"/>
          </p:cNvSpPr>
          <p:nvPr/>
        </p:nvSpPr>
        <p:spPr bwMode="auto">
          <a:xfrm>
            <a:off x="7070725" y="1752600"/>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474" name="Line 258"/>
          <p:cNvSpPr>
            <a:spLocks noChangeShapeType="1"/>
          </p:cNvSpPr>
          <p:nvPr/>
        </p:nvSpPr>
        <p:spPr bwMode="auto">
          <a:xfrm>
            <a:off x="8347075" y="2179639"/>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475" name="Line 259"/>
          <p:cNvSpPr>
            <a:spLocks noChangeShapeType="1"/>
          </p:cNvSpPr>
          <p:nvPr/>
        </p:nvSpPr>
        <p:spPr bwMode="auto">
          <a:xfrm>
            <a:off x="8869363" y="1820864"/>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grpSp>
        <p:nvGrpSpPr>
          <p:cNvPr id="9476" name="Group 260"/>
          <p:cNvGrpSpPr>
            <a:grpSpLocks/>
          </p:cNvGrpSpPr>
          <p:nvPr/>
        </p:nvGrpSpPr>
        <p:grpSpPr bwMode="auto">
          <a:xfrm>
            <a:off x="6924675" y="1604964"/>
            <a:ext cx="2089150" cy="1062037"/>
            <a:chOff x="2523" y="2320"/>
            <a:chExt cx="1355" cy="669"/>
          </a:xfrm>
        </p:grpSpPr>
        <p:grpSp>
          <p:nvGrpSpPr>
            <p:cNvPr id="9322" name="Group 261"/>
            <p:cNvGrpSpPr>
              <a:grpSpLocks/>
            </p:cNvGrpSpPr>
            <p:nvPr/>
          </p:nvGrpSpPr>
          <p:grpSpPr bwMode="auto">
            <a:xfrm>
              <a:off x="2653" y="2387"/>
              <a:ext cx="1089" cy="516"/>
              <a:chOff x="2843" y="2789"/>
              <a:chExt cx="1173" cy="552"/>
            </a:xfrm>
          </p:grpSpPr>
          <p:sp>
            <p:nvSpPr>
              <p:cNvPr id="11" name="Freeform 262"/>
              <p:cNvSpPr>
                <a:spLocks/>
              </p:cNvSpPr>
              <p:nvPr/>
            </p:nvSpPr>
            <p:spPr bwMode="auto">
              <a:xfrm>
                <a:off x="3131" y="3282"/>
                <a:ext cx="590" cy="58"/>
              </a:xfrm>
              <a:custGeom>
                <a:avLst/>
                <a:gdLst>
                  <a:gd name="T0" fmla="*/ 1 w 590"/>
                  <a:gd name="T1" fmla="*/ 0 h 58"/>
                  <a:gd name="T2" fmla="*/ 0 w 590"/>
                  <a:gd name="T3" fmla="*/ 58 h 58"/>
                  <a:gd name="T4" fmla="*/ 590 w 590"/>
                  <a:gd name="T5" fmla="*/ 58 h 58"/>
                  <a:gd name="T6" fmla="*/ 585 w 590"/>
                  <a:gd name="T7" fmla="*/ 0 h 58"/>
                  <a:gd name="T8" fmla="*/ 1 w 59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58">
                    <a:moveTo>
                      <a:pt x="1" y="0"/>
                    </a:moveTo>
                    <a:lnTo>
                      <a:pt x="0" y="58"/>
                    </a:lnTo>
                    <a:lnTo>
                      <a:pt x="590" y="58"/>
                    </a:lnTo>
                    <a:lnTo>
                      <a:pt x="585" y="0"/>
                    </a:lnTo>
                    <a:lnTo>
                      <a:pt x="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263"/>
              <p:cNvSpPr>
                <a:spLocks/>
              </p:cNvSpPr>
              <p:nvPr/>
            </p:nvSpPr>
            <p:spPr bwMode="auto">
              <a:xfrm>
                <a:off x="2847" y="3032"/>
                <a:ext cx="288" cy="309"/>
              </a:xfrm>
              <a:custGeom>
                <a:avLst/>
                <a:gdLst>
                  <a:gd name="T0" fmla="*/ 21 w 288"/>
                  <a:gd name="T1" fmla="*/ 0 h 309"/>
                  <a:gd name="T2" fmla="*/ 0 w 288"/>
                  <a:gd name="T3" fmla="*/ 18 h 309"/>
                  <a:gd name="T4" fmla="*/ 284 w 288"/>
                  <a:gd name="T5" fmla="*/ 309 h 309"/>
                  <a:gd name="T6" fmla="*/ 288 w 288"/>
                  <a:gd name="T7" fmla="*/ 252 h 309"/>
                  <a:gd name="T8" fmla="*/ 21 w 288"/>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09">
                    <a:moveTo>
                      <a:pt x="21" y="0"/>
                    </a:moveTo>
                    <a:lnTo>
                      <a:pt x="0" y="18"/>
                    </a:lnTo>
                    <a:lnTo>
                      <a:pt x="284" y="309"/>
                    </a:lnTo>
                    <a:lnTo>
                      <a:pt x="288" y="252"/>
                    </a:lnTo>
                    <a:lnTo>
                      <a:pt x="2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1" name="Freeform 264"/>
              <p:cNvSpPr>
                <a:spLocks/>
              </p:cNvSpPr>
              <p:nvPr/>
            </p:nvSpPr>
            <p:spPr bwMode="auto">
              <a:xfrm>
                <a:off x="3714" y="3039"/>
                <a:ext cx="302" cy="302"/>
              </a:xfrm>
              <a:custGeom>
                <a:avLst/>
                <a:gdLst>
                  <a:gd name="T0" fmla="*/ 0 w 302"/>
                  <a:gd name="T1" fmla="*/ 245 h 302"/>
                  <a:gd name="T2" fmla="*/ 6 w 302"/>
                  <a:gd name="T3" fmla="*/ 302 h 302"/>
                  <a:gd name="T4" fmla="*/ 302 w 302"/>
                  <a:gd name="T5" fmla="*/ 11 h 302"/>
                  <a:gd name="T6" fmla="*/ 282 w 302"/>
                  <a:gd name="T7" fmla="*/ 0 h 302"/>
                  <a:gd name="T8" fmla="*/ 0 w 302"/>
                  <a:gd name="T9" fmla="*/ 245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02">
                    <a:moveTo>
                      <a:pt x="0" y="245"/>
                    </a:moveTo>
                    <a:lnTo>
                      <a:pt x="6" y="302"/>
                    </a:lnTo>
                    <a:lnTo>
                      <a:pt x="302" y="11"/>
                    </a:lnTo>
                    <a:lnTo>
                      <a:pt x="282" y="0"/>
                    </a:lnTo>
                    <a:lnTo>
                      <a:pt x="0" y="245"/>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2" name="Freeform 265"/>
              <p:cNvSpPr>
                <a:spLocks/>
              </p:cNvSpPr>
              <p:nvPr/>
            </p:nvSpPr>
            <p:spPr bwMode="auto">
              <a:xfrm>
                <a:off x="3131" y="2790"/>
                <a:ext cx="590" cy="12"/>
              </a:xfrm>
              <a:custGeom>
                <a:avLst/>
                <a:gdLst>
                  <a:gd name="T0" fmla="*/ 0 w 590"/>
                  <a:gd name="T1" fmla="*/ 0 h 12"/>
                  <a:gd name="T2" fmla="*/ 1 w 590"/>
                  <a:gd name="T3" fmla="*/ 12 h 12"/>
                  <a:gd name="T4" fmla="*/ 589 w 590"/>
                  <a:gd name="T5" fmla="*/ 12 h 12"/>
                  <a:gd name="T6" fmla="*/ 590 w 590"/>
                  <a:gd name="T7" fmla="*/ 0 h 12"/>
                  <a:gd name="T8" fmla="*/ 0 w 59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
                    <a:moveTo>
                      <a:pt x="0" y="0"/>
                    </a:moveTo>
                    <a:lnTo>
                      <a:pt x="1" y="12"/>
                    </a:lnTo>
                    <a:lnTo>
                      <a:pt x="589" y="12"/>
                    </a:lnTo>
                    <a:lnTo>
                      <a:pt x="590"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3" name="Freeform 266"/>
              <p:cNvSpPr>
                <a:spLocks/>
              </p:cNvSpPr>
              <p:nvPr/>
            </p:nvSpPr>
            <p:spPr bwMode="auto">
              <a:xfrm>
                <a:off x="2843" y="2789"/>
                <a:ext cx="292" cy="261"/>
              </a:xfrm>
              <a:custGeom>
                <a:avLst/>
                <a:gdLst>
                  <a:gd name="T0" fmla="*/ 291 w 292"/>
                  <a:gd name="T1" fmla="*/ 0 h 261"/>
                  <a:gd name="T2" fmla="*/ 0 w 292"/>
                  <a:gd name="T3" fmla="*/ 261 h 261"/>
                  <a:gd name="T4" fmla="*/ 31 w 292"/>
                  <a:gd name="T5" fmla="*/ 250 h 261"/>
                  <a:gd name="T6" fmla="*/ 292 w 292"/>
                  <a:gd name="T7" fmla="*/ 12 h 261"/>
                  <a:gd name="T8" fmla="*/ 291 w 292"/>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261">
                    <a:moveTo>
                      <a:pt x="291" y="0"/>
                    </a:moveTo>
                    <a:lnTo>
                      <a:pt x="0" y="261"/>
                    </a:lnTo>
                    <a:lnTo>
                      <a:pt x="31" y="250"/>
                    </a:lnTo>
                    <a:lnTo>
                      <a:pt x="292" y="12"/>
                    </a:lnTo>
                    <a:lnTo>
                      <a:pt x="29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4" name="Freeform 267"/>
              <p:cNvSpPr>
                <a:spLocks/>
              </p:cNvSpPr>
              <p:nvPr/>
            </p:nvSpPr>
            <p:spPr bwMode="auto">
              <a:xfrm>
                <a:off x="3710" y="2789"/>
                <a:ext cx="304" cy="262"/>
              </a:xfrm>
              <a:custGeom>
                <a:avLst/>
                <a:gdLst>
                  <a:gd name="T0" fmla="*/ 0 w 304"/>
                  <a:gd name="T1" fmla="*/ 10 h 262"/>
                  <a:gd name="T2" fmla="*/ 273 w 304"/>
                  <a:gd name="T3" fmla="*/ 262 h 262"/>
                  <a:gd name="T4" fmla="*/ 304 w 304"/>
                  <a:gd name="T5" fmla="*/ 261 h 262"/>
                  <a:gd name="T6" fmla="*/ 9 w 304"/>
                  <a:gd name="T7" fmla="*/ 0 h 262"/>
                  <a:gd name="T8" fmla="*/ 0 w 304"/>
                  <a:gd name="T9" fmla="*/ 1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62">
                    <a:moveTo>
                      <a:pt x="0" y="10"/>
                    </a:moveTo>
                    <a:lnTo>
                      <a:pt x="273" y="262"/>
                    </a:lnTo>
                    <a:lnTo>
                      <a:pt x="304" y="261"/>
                    </a:lnTo>
                    <a:lnTo>
                      <a:pt x="9" y="0"/>
                    </a:lnTo>
                    <a:lnTo>
                      <a:pt x="0" y="1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23" name="Oval 268"/>
            <p:cNvSpPr>
              <a:spLocks noChangeArrowheads="1"/>
            </p:cNvSpPr>
            <p:nvPr/>
          </p:nvSpPr>
          <p:spPr bwMode="auto">
            <a:xfrm>
              <a:off x="2795" y="2750"/>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9324" name="Oval 269"/>
            <p:cNvSpPr>
              <a:spLocks noChangeArrowheads="1"/>
            </p:cNvSpPr>
            <p:nvPr/>
          </p:nvSpPr>
          <p:spPr bwMode="auto">
            <a:xfrm>
              <a:off x="3333" y="2762"/>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13" name="Oval 270"/>
            <p:cNvSpPr>
              <a:spLocks noChangeArrowheads="1"/>
            </p:cNvSpPr>
            <p:nvPr/>
          </p:nvSpPr>
          <p:spPr bwMode="auto">
            <a:xfrm>
              <a:off x="2523"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sp>
          <p:nvSpPr>
            <p:cNvPr id="14" name="Oval 271"/>
            <p:cNvSpPr>
              <a:spLocks noChangeArrowheads="1"/>
            </p:cNvSpPr>
            <p:nvPr/>
          </p:nvSpPr>
          <p:spPr bwMode="auto">
            <a:xfrm>
              <a:off x="2852" y="2320"/>
              <a:ext cx="137" cy="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C</a:t>
              </a:r>
            </a:p>
          </p:txBody>
        </p:sp>
        <p:sp>
          <p:nvSpPr>
            <p:cNvPr id="15" name="Oval 272"/>
            <p:cNvSpPr>
              <a:spLocks noChangeArrowheads="1"/>
            </p:cNvSpPr>
            <p:nvPr/>
          </p:nvSpPr>
          <p:spPr bwMode="auto">
            <a:xfrm>
              <a:off x="3351" y="2320"/>
              <a:ext cx="137" cy="137"/>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O</a:t>
              </a:r>
            </a:p>
          </p:txBody>
        </p:sp>
        <p:sp>
          <p:nvSpPr>
            <p:cNvPr id="16" name="Oval 273"/>
            <p:cNvSpPr>
              <a:spLocks noChangeArrowheads="1"/>
            </p:cNvSpPr>
            <p:nvPr/>
          </p:nvSpPr>
          <p:spPr bwMode="auto">
            <a:xfrm>
              <a:off x="3696"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grpSp>
      <p:sp>
        <p:nvSpPr>
          <p:cNvPr id="9490" name="Oval 274"/>
          <p:cNvSpPr>
            <a:spLocks noChangeArrowheads="1"/>
          </p:cNvSpPr>
          <p:nvPr/>
        </p:nvSpPr>
        <p:spPr bwMode="auto">
          <a:xfrm>
            <a:off x="8794751" y="1731963"/>
            <a:ext cx="144463"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491" name="Oval 275"/>
          <p:cNvSpPr>
            <a:spLocks noChangeArrowheads="1"/>
          </p:cNvSpPr>
          <p:nvPr/>
        </p:nvSpPr>
        <p:spPr bwMode="auto">
          <a:xfrm>
            <a:off x="8231189" y="2743200"/>
            <a:ext cx="234950" cy="23495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492" name="Oval 276"/>
          <p:cNvSpPr>
            <a:spLocks noChangeArrowheads="1"/>
          </p:cNvSpPr>
          <p:nvPr/>
        </p:nvSpPr>
        <p:spPr bwMode="auto">
          <a:xfrm>
            <a:off x="8759825" y="2270125"/>
            <a:ext cx="217488" cy="2174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493" name="Oval 277"/>
          <p:cNvSpPr>
            <a:spLocks noChangeArrowheads="1"/>
          </p:cNvSpPr>
          <p:nvPr/>
        </p:nvSpPr>
        <p:spPr bwMode="auto">
          <a:xfrm>
            <a:off x="7410450" y="2036763"/>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494" name="Oval 278"/>
          <p:cNvSpPr>
            <a:spLocks noChangeArrowheads="1"/>
          </p:cNvSpPr>
          <p:nvPr/>
        </p:nvSpPr>
        <p:spPr bwMode="auto">
          <a:xfrm>
            <a:off x="6996113" y="1722439"/>
            <a:ext cx="144462"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495" name="Oval 279"/>
          <p:cNvSpPr>
            <a:spLocks noChangeArrowheads="1"/>
          </p:cNvSpPr>
          <p:nvPr/>
        </p:nvSpPr>
        <p:spPr bwMode="auto">
          <a:xfrm>
            <a:off x="7462838" y="1860551"/>
            <a:ext cx="144462"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496" name="AutoShape 280"/>
          <p:cNvSpPr>
            <a:spLocks noChangeArrowheads="1"/>
          </p:cNvSpPr>
          <p:nvPr/>
        </p:nvSpPr>
        <p:spPr bwMode="auto">
          <a:xfrm>
            <a:off x="7213600" y="1238250"/>
            <a:ext cx="647700" cy="288925"/>
          </a:xfrm>
          <a:prstGeom prst="roundRect">
            <a:avLst>
              <a:gd name="adj" fmla="val 16667"/>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b="1">
                <a:solidFill>
                  <a:schemeClr val="bg1"/>
                </a:solidFill>
                <a:latin typeface="Arial" charset="0"/>
              </a:rPr>
              <a:t>CH</a:t>
            </a:r>
            <a:r>
              <a:rPr lang="en-GB" sz="1000" b="1" baseline="-25000">
                <a:solidFill>
                  <a:schemeClr val="bg1"/>
                </a:solidFill>
                <a:latin typeface="Arial" charset="0"/>
              </a:rPr>
              <a:t>2</a:t>
            </a:r>
            <a:r>
              <a:rPr lang="en-GB" sz="1000" b="1">
                <a:solidFill>
                  <a:schemeClr val="bg1"/>
                </a:solidFill>
                <a:latin typeface="Arial" charset="0"/>
              </a:rPr>
              <a:t>OH</a:t>
            </a:r>
          </a:p>
        </p:txBody>
      </p:sp>
      <p:sp>
        <p:nvSpPr>
          <p:cNvPr id="9497" name="Oval 281"/>
          <p:cNvSpPr>
            <a:spLocks noChangeArrowheads="1"/>
          </p:cNvSpPr>
          <p:nvPr/>
        </p:nvSpPr>
        <p:spPr bwMode="auto">
          <a:xfrm>
            <a:off x="7410450" y="27559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200">
                <a:solidFill>
                  <a:schemeClr val="bg1"/>
                </a:solidFill>
                <a:latin typeface="Arial" charset="0"/>
              </a:rPr>
              <a:t>H</a:t>
            </a:r>
          </a:p>
        </p:txBody>
      </p:sp>
      <p:sp>
        <p:nvSpPr>
          <p:cNvPr id="9498" name="Oval 282"/>
          <p:cNvSpPr>
            <a:spLocks noChangeArrowheads="1"/>
          </p:cNvSpPr>
          <p:nvPr/>
        </p:nvSpPr>
        <p:spPr bwMode="auto">
          <a:xfrm>
            <a:off x="8240713" y="2039938"/>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200">
                <a:solidFill>
                  <a:schemeClr val="bg1"/>
                </a:solidFill>
                <a:latin typeface="Arial" charset="0"/>
              </a:rPr>
              <a:t>H</a:t>
            </a:r>
          </a:p>
        </p:txBody>
      </p:sp>
      <p:sp>
        <p:nvSpPr>
          <p:cNvPr id="9499" name="Line 283"/>
          <p:cNvSpPr>
            <a:spLocks noChangeShapeType="1"/>
          </p:cNvSpPr>
          <p:nvPr/>
        </p:nvSpPr>
        <p:spPr bwMode="auto">
          <a:xfrm>
            <a:off x="5286375" y="2179639"/>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500" name="Line 284"/>
          <p:cNvSpPr>
            <a:spLocks noChangeShapeType="1"/>
          </p:cNvSpPr>
          <p:nvPr/>
        </p:nvSpPr>
        <p:spPr bwMode="auto">
          <a:xfrm>
            <a:off x="5295900" y="15319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501" name="Line 285"/>
          <p:cNvSpPr>
            <a:spLocks noChangeShapeType="1"/>
          </p:cNvSpPr>
          <p:nvPr/>
        </p:nvSpPr>
        <p:spPr bwMode="auto">
          <a:xfrm>
            <a:off x="4830763" y="1719264"/>
            <a:ext cx="0"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502" name="Line 286"/>
          <p:cNvSpPr>
            <a:spLocks noChangeShapeType="1"/>
          </p:cNvSpPr>
          <p:nvPr/>
        </p:nvSpPr>
        <p:spPr bwMode="auto">
          <a:xfrm>
            <a:off x="6113463" y="2179639"/>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sp>
        <p:nvSpPr>
          <p:cNvPr id="9503" name="Line 287"/>
          <p:cNvSpPr>
            <a:spLocks noChangeShapeType="1"/>
          </p:cNvSpPr>
          <p:nvPr/>
        </p:nvSpPr>
        <p:spPr bwMode="auto">
          <a:xfrm flipH="1">
            <a:off x="6638925" y="18240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endParaRPr lang="en-US"/>
          </a:p>
        </p:txBody>
      </p:sp>
      <p:grpSp>
        <p:nvGrpSpPr>
          <p:cNvPr id="9504" name="Group 288"/>
          <p:cNvGrpSpPr>
            <a:grpSpLocks/>
          </p:cNvGrpSpPr>
          <p:nvPr/>
        </p:nvGrpSpPr>
        <p:grpSpPr bwMode="auto">
          <a:xfrm>
            <a:off x="4691063" y="1604964"/>
            <a:ext cx="2089150" cy="1062037"/>
            <a:chOff x="2523" y="2320"/>
            <a:chExt cx="1355" cy="669"/>
          </a:xfrm>
        </p:grpSpPr>
        <p:grpSp>
          <p:nvGrpSpPr>
            <p:cNvPr id="9309" name="Group 289"/>
            <p:cNvGrpSpPr>
              <a:grpSpLocks/>
            </p:cNvGrpSpPr>
            <p:nvPr/>
          </p:nvGrpSpPr>
          <p:grpSpPr bwMode="auto">
            <a:xfrm>
              <a:off x="2653" y="2387"/>
              <a:ext cx="1089" cy="516"/>
              <a:chOff x="2843" y="2789"/>
              <a:chExt cx="1173" cy="552"/>
            </a:xfrm>
          </p:grpSpPr>
          <p:sp>
            <p:nvSpPr>
              <p:cNvPr id="9316" name="Freeform 290"/>
              <p:cNvSpPr>
                <a:spLocks/>
              </p:cNvSpPr>
              <p:nvPr/>
            </p:nvSpPr>
            <p:spPr bwMode="auto">
              <a:xfrm>
                <a:off x="3131" y="3282"/>
                <a:ext cx="590" cy="58"/>
              </a:xfrm>
              <a:custGeom>
                <a:avLst/>
                <a:gdLst>
                  <a:gd name="T0" fmla="*/ 1 w 590"/>
                  <a:gd name="T1" fmla="*/ 0 h 58"/>
                  <a:gd name="T2" fmla="*/ 0 w 590"/>
                  <a:gd name="T3" fmla="*/ 58 h 58"/>
                  <a:gd name="T4" fmla="*/ 590 w 590"/>
                  <a:gd name="T5" fmla="*/ 58 h 58"/>
                  <a:gd name="T6" fmla="*/ 585 w 590"/>
                  <a:gd name="T7" fmla="*/ 0 h 58"/>
                  <a:gd name="T8" fmla="*/ 1 w 59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58">
                    <a:moveTo>
                      <a:pt x="1" y="0"/>
                    </a:moveTo>
                    <a:lnTo>
                      <a:pt x="0" y="58"/>
                    </a:lnTo>
                    <a:lnTo>
                      <a:pt x="590" y="58"/>
                    </a:lnTo>
                    <a:lnTo>
                      <a:pt x="585" y="0"/>
                    </a:lnTo>
                    <a:lnTo>
                      <a:pt x="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7" name="Freeform 291"/>
              <p:cNvSpPr>
                <a:spLocks/>
              </p:cNvSpPr>
              <p:nvPr/>
            </p:nvSpPr>
            <p:spPr bwMode="auto">
              <a:xfrm>
                <a:off x="2847" y="3032"/>
                <a:ext cx="288" cy="309"/>
              </a:xfrm>
              <a:custGeom>
                <a:avLst/>
                <a:gdLst>
                  <a:gd name="T0" fmla="*/ 21 w 288"/>
                  <a:gd name="T1" fmla="*/ 0 h 309"/>
                  <a:gd name="T2" fmla="*/ 0 w 288"/>
                  <a:gd name="T3" fmla="*/ 18 h 309"/>
                  <a:gd name="T4" fmla="*/ 284 w 288"/>
                  <a:gd name="T5" fmla="*/ 309 h 309"/>
                  <a:gd name="T6" fmla="*/ 288 w 288"/>
                  <a:gd name="T7" fmla="*/ 252 h 309"/>
                  <a:gd name="T8" fmla="*/ 21 w 288"/>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09">
                    <a:moveTo>
                      <a:pt x="21" y="0"/>
                    </a:moveTo>
                    <a:lnTo>
                      <a:pt x="0" y="18"/>
                    </a:lnTo>
                    <a:lnTo>
                      <a:pt x="284" y="309"/>
                    </a:lnTo>
                    <a:lnTo>
                      <a:pt x="288" y="252"/>
                    </a:lnTo>
                    <a:lnTo>
                      <a:pt x="2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 name="Freeform 292"/>
              <p:cNvSpPr>
                <a:spLocks/>
              </p:cNvSpPr>
              <p:nvPr/>
            </p:nvSpPr>
            <p:spPr bwMode="auto">
              <a:xfrm>
                <a:off x="3714" y="3039"/>
                <a:ext cx="302" cy="302"/>
              </a:xfrm>
              <a:custGeom>
                <a:avLst/>
                <a:gdLst>
                  <a:gd name="T0" fmla="*/ 0 w 302"/>
                  <a:gd name="T1" fmla="*/ 245 h 302"/>
                  <a:gd name="T2" fmla="*/ 6 w 302"/>
                  <a:gd name="T3" fmla="*/ 302 h 302"/>
                  <a:gd name="T4" fmla="*/ 302 w 302"/>
                  <a:gd name="T5" fmla="*/ 11 h 302"/>
                  <a:gd name="T6" fmla="*/ 282 w 302"/>
                  <a:gd name="T7" fmla="*/ 0 h 302"/>
                  <a:gd name="T8" fmla="*/ 0 w 302"/>
                  <a:gd name="T9" fmla="*/ 245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302">
                    <a:moveTo>
                      <a:pt x="0" y="245"/>
                    </a:moveTo>
                    <a:lnTo>
                      <a:pt x="6" y="302"/>
                    </a:lnTo>
                    <a:lnTo>
                      <a:pt x="302" y="11"/>
                    </a:lnTo>
                    <a:lnTo>
                      <a:pt x="282" y="0"/>
                    </a:lnTo>
                    <a:lnTo>
                      <a:pt x="0" y="245"/>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 name="Freeform 293"/>
              <p:cNvSpPr>
                <a:spLocks/>
              </p:cNvSpPr>
              <p:nvPr/>
            </p:nvSpPr>
            <p:spPr bwMode="auto">
              <a:xfrm>
                <a:off x="3131" y="2790"/>
                <a:ext cx="590" cy="12"/>
              </a:xfrm>
              <a:custGeom>
                <a:avLst/>
                <a:gdLst>
                  <a:gd name="T0" fmla="*/ 0 w 590"/>
                  <a:gd name="T1" fmla="*/ 0 h 12"/>
                  <a:gd name="T2" fmla="*/ 1 w 590"/>
                  <a:gd name="T3" fmla="*/ 12 h 12"/>
                  <a:gd name="T4" fmla="*/ 589 w 590"/>
                  <a:gd name="T5" fmla="*/ 12 h 12"/>
                  <a:gd name="T6" fmla="*/ 590 w 590"/>
                  <a:gd name="T7" fmla="*/ 0 h 12"/>
                  <a:gd name="T8" fmla="*/ 0 w 59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2">
                    <a:moveTo>
                      <a:pt x="0" y="0"/>
                    </a:moveTo>
                    <a:lnTo>
                      <a:pt x="1" y="12"/>
                    </a:lnTo>
                    <a:lnTo>
                      <a:pt x="589" y="12"/>
                    </a:lnTo>
                    <a:lnTo>
                      <a:pt x="590" y="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 name="Freeform 294"/>
              <p:cNvSpPr>
                <a:spLocks/>
              </p:cNvSpPr>
              <p:nvPr/>
            </p:nvSpPr>
            <p:spPr bwMode="auto">
              <a:xfrm>
                <a:off x="2843" y="2789"/>
                <a:ext cx="292" cy="261"/>
              </a:xfrm>
              <a:custGeom>
                <a:avLst/>
                <a:gdLst>
                  <a:gd name="T0" fmla="*/ 291 w 292"/>
                  <a:gd name="T1" fmla="*/ 0 h 261"/>
                  <a:gd name="T2" fmla="*/ 0 w 292"/>
                  <a:gd name="T3" fmla="*/ 261 h 261"/>
                  <a:gd name="T4" fmla="*/ 31 w 292"/>
                  <a:gd name="T5" fmla="*/ 250 h 261"/>
                  <a:gd name="T6" fmla="*/ 292 w 292"/>
                  <a:gd name="T7" fmla="*/ 12 h 261"/>
                  <a:gd name="T8" fmla="*/ 291 w 292"/>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261">
                    <a:moveTo>
                      <a:pt x="291" y="0"/>
                    </a:moveTo>
                    <a:lnTo>
                      <a:pt x="0" y="261"/>
                    </a:lnTo>
                    <a:lnTo>
                      <a:pt x="31" y="250"/>
                    </a:lnTo>
                    <a:lnTo>
                      <a:pt x="292" y="12"/>
                    </a:lnTo>
                    <a:lnTo>
                      <a:pt x="291"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1" name="Freeform 295"/>
              <p:cNvSpPr>
                <a:spLocks/>
              </p:cNvSpPr>
              <p:nvPr/>
            </p:nvSpPr>
            <p:spPr bwMode="auto">
              <a:xfrm>
                <a:off x="3710" y="2789"/>
                <a:ext cx="304" cy="262"/>
              </a:xfrm>
              <a:custGeom>
                <a:avLst/>
                <a:gdLst>
                  <a:gd name="T0" fmla="*/ 0 w 304"/>
                  <a:gd name="T1" fmla="*/ 10 h 262"/>
                  <a:gd name="T2" fmla="*/ 273 w 304"/>
                  <a:gd name="T3" fmla="*/ 262 h 262"/>
                  <a:gd name="T4" fmla="*/ 304 w 304"/>
                  <a:gd name="T5" fmla="*/ 261 h 262"/>
                  <a:gd name="T6" fmla="*/ 9 w 304"/>
                  <a:gd name="T7" fmla="*/ 0 h 262"/>
                  <a:gd name="T8" fmla="*/ 0 w 304"/>
                  <a:gd name="T9" fmla="*/ 1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62">
                    <a:moveTo>
                      <a:pt x="0" y="10"/>
                    </a:moveTo>
                    <a:lnTo>
                      <a:pt x="273" y="262"/>
                    </a:lnTo>
                    <a:lnTo>
                      <a:pt x="304" y="261"/>
                    </a:lnTo>
                    <a:lnTo>
                      <a:pt x="9" y="0"/>
                    </a:lnTo>
                    <a:lnTo>
                      <a:pt x="0" y="1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10" name="Oval 296"/>
            <p:cNvSpPr>
              <a:spLocks noChangeArrowheads="1"/>
            </p:cNvSpPr>
            <p:nvPr/>
          </p:nvSpPr>
          <p:spPr bwMode="auto">
            <a:xfrm>
              <a:off x="2795" y="2750"/>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9311" name="Oval 297"/>
            <p:cNvSpPr>
              <a:spLocks noChangeArrowheads="1"/>
            </p:cNvSpPr>
            <p:nvPr/>
          </p:nvSpPr>
          <p:spPr bwMode="auto">
            <a:xfrm>
              <a:off x="3333" y="2762"/>
              <a:ext cx="227"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C</a:t>
              </a:r>
            </a:p>
          </p:txBody>
        </p:sp>
        <p:sp>
          <p:nvSpPr>
            <p:cNvPr id="9312" name="Oval 298"/>
            <p:cNvSpPr>
              <a:spLocks noChangeArrowheads="1"/>
            </p:cNvSpPr>
            <p:nvPr/>
          </p:nvSpPr>
          <p:spPr bwMode="auto">
            <a:xfrm>
              <a:off x="2523"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sp>
          <p:nvSpPr>
            <p:cNvPr id="9313" name="Oval 299"/>
            <p:cNvSpPr>
              <a:spLocks noChangeArrowheads="1"/>
            </p:cNvSpPr>
            <p:nvPr/>
          </p:nvSpPr>
          <p:spPr bwMode="auto">
            <a:xfrm>
              <a:off x="2852" y="2320"/>
              <a:ext cx="137" cy="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C</a:t>
              </a:r>
            </a:p>
          </p:txBody>
        </p:sp>
        <p:sp>
          <p:nvSpPr>
            <p:cNvPr id="9314" name="Oval 300"/>
            <p:cNvSpPr>
              <a:spLocks noChangeArrowheads="1"/>
            </p:cNvSpPr>
            <p:nvPr/>
          </p:nvSpPr>
          <p:spPr bwMode="auto">
            <a:xfrm>
              <a:off x="3351" y="2320"/>
              <a:ext cx="137" cy="137"/>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400">
                  <a:solidFill>
                    <a:schemeClr val="bg1"/>
                  </a:solidFill>
                  <a:latin typeface="Arial" charset="0"/>
                </a:rPr>
                <a:t>O</a:t>
              </a:r>
            </a:p>
          </p:txBody>
        </p:sp>
        <p:sp>
          <p:nvSpPr>
            <p:cNvPr id="9315" name="Oval 301"/>
            <p:cNvSpPr>
              <a:spLocks noChangeArrowheads="1"/>
            </p:cNvSpPr>
            <p:nvPr/>
          </p:nvSpPr>
          <p:spPr bwMode="auto">
            <a:xfrm>
              <a:off x="3696" y="2523"/>
              <a:ext cx="182" cy="18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600">
                  <a:solidFill>
                    <a:schemeClr val="bg1"/>
                  </a:solidFill>
                  <a:latin typeface="Arial" charset="0"/>
                </a:rPr>
                <a:t>C</a:t>
              </a:r>
            </a:p>
          </p:txBody>
        </p:sp>
      </p:grpSp>
      <p:sp>
        <p:nvSpPr>
          <p:cNvPr id="9518" name="Oval 302"/>
          <p:cNvSpPr>
            <a:spLocks noChangeArrowheads="1"/>
          </p:cNvSpPr>
          <p:nvPr/>
        </p:nvSpPr>
        <p:spPr bwMode="auto">
          <a:xfrm>
            <a:off x="6561138" y="1731963"/>
            <a:ext cx="144462"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519" name="Oval 303"/>
          <p:cNvSpPr>
            <a:spLocks noChangeArrowheads="1"/>
          </p:cNvSpPr>
          <p:nvPr/>
        </p:nvSpPr>
        <p:spPr bwMode="auto">
          <a:xfrm>
            <a:off x="5997576" y="2743200"/>
            <a:ext cx="234950" cy="23495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521" name="Oval 305"/>
          <p:cNvSpPr>
            <a:spLocks noChangeArrowheads="1"/>
          </p:cNvSpPr>
          <p:nvPr/>
        </p:nvSpPr>
        <p:spPr bwMode="auto">
          <a:xfrm>
            <a:off x="5176838" y="2036763"/>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latin typeface="Arial" charset="0"/>
              </a:rPr>
              <a:t>OH</a:t>
            </a:r>
          </a:p>
        </p:txBody>
      </p:sp>
      <p:sp>
        <p:nvSpPr>
          <p:cNvPr id="9522" name="Oval 306"/>
          <p:cNvSpPr>
            <a:spLocks noChangeArrowheads="1"/>
          </p:cNvSpPr>
          <p:nvPr/>
        </p:nvSpPr>
        <p:spPr bwMode="auto">
          <a:xfrm>
            <a:off x="4762500" y="1722439"/>
            <a:ext cx="144463"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523" name="Oval 307"/>
          <p:cNvSpPr>
            <a:spLocks noChangeArrowheads="1"/>
          </p:cNvSpPr>
          <p:nvPr/>
        </p:nvSpPr>
        <p:spPr bwMode="auto">
          <a:xfrm>
            <a:off x="5229226" y="1860551"/>
            <a:ext cx="144463"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a:solidFill>
                  <a:schemeClr val="bg1"/>
                </a:solidFill>
                <a:latin typeface="Arial" charset="0"/>
              </a:rPr>
              <a:t>H</a:t>
            </a:r>
          </a:p>
        </p:txBody>
      </p:sp>
      <p:sp>
        <p:nvSpPr>
          <p:cNvPr id="9524" name="AutoShape 308"/>
          <p:cNvSpPr>
            <a:spLocks noChangeArrowheads="1"/>
          </p:cNvSpPr>
          <p:nvPr/>
        </p:nvSpPr>
        <p:spPr bwMode="auto">
          <a:xfrm>
            <a:off x="4979989" y="1238250"/>
            <a:ext cx="647700" cy="288925"/>
          </a:xfrm>
          <a:prstGeom prst="roundRect">
            <a:avLst>
              <a:gd name="adj" fmla="val 16667"/>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000" b="1">
                <a:solidFill>
                  <a:schemeClr val="bg1"/>
                </a:solidFill>
                <a:latin typeface="Arial" charset="0"/>
              </a:rPr>
              <a:t>CH</a:t>
            </a:r>
            <a:r>
              <a:rPr lang="en-GB" sz="1000" b="1" baseline="-25000">
                <a:solidFill>
                  <a:schemeClr val="bg1"/>
                </a:solidFill>
                <a:latin typeface="Arial" charset="0"/>
              </a:rPr>
              <a:t>2</a:t>
            </a:r>
            <a:r>
              <a:rPr lang="en-GB" sz="1000" b="1">
                <a:solidFill>
                  <a:schemeClr val="bg1"/>
                </a:solidFill>
                <a:latin typeface="Arial" charset="0"/>
              </a:rPr>
              <a:t>OH</a:t>
            </a:r>
          </a:p>
        </p:txBody>
      </p:sp>
      <p:sp>
        <p:nvSpPr>
          <p:cNvPr id="9525" name="Oval 309"/>
          <p:cNvSpPr>
            <a:spLocks noChangeArrowheads="1"/>
          </p:cNvSpPr>
          <p:nvPr/>
        </p:nvSpPr>
        <p:spPr bwMode="auto">
          <a:xfrm>
            <a:off x="5176838" y="275590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200">
                <a:solidFill>
                  <a:schemeClr val="bg1"/>
                </a:solidFill>
                <a:latin typeface="Arial" charset="0"/>
              </a:rPr>
              <a:t>H</a:t>
            </a:r>
          </a:p>
        </p:txBody>
      </p:sp>
      <p:sp>
        <p:nvSpPr>
          <p:cNvPr id="9526" name="Oval 310"/>
          <p:cNvSpPr>
            <a:spLocks noChangeArrowheads="1"/>
          </p:cNvSpPr>
          <p:nvPr/>
        </p:nvSpPr>
        <p:spPr bwMode="auto">
          <a:xfrm>
            <a:off x="6007100" y="2039938"/>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nchor="ctr"/>
          <a:lstStyle/>
          <a:p>
            <a:pPr algn="ctr"/>
            <a:r>
              <a:rPr lang="en-GB" sz="1200">
                <a:solidFill>
                  <a:schemeClr val="bg1"/>
                </a:solidFill>
                <a:latin typeface="Arial" charset="0"/>
              </a:rPr>
              <a:t>H</a:t>
            </a:r>
          </a:p>
        </p:txBody>
      </p:sp>
      <p:grpSp>
        <p:nvGrpSpPr>
          <p:cNvPr id="9527" name="Group 311"/>
          <p:cNvGrpSpPr>
            <a:grpSpLocks/>
          </p:cNvGrpSpPr>
          <p:nvPr/>
        </p:nvGrpSpPr>
        <p:grpSpPr bwMode="auto">
          <a:xfrm>
            <a:off x="4748214" y="2109789"/>
            <a:ext cx="217487" cy="385762"/>
            <a:chOff x="2198" y="3006"/>
            <a:chExt cx="137" cy="243"/>
          </a:xfrm>
        </p:grpSpPr>
        <p:sp>
          <p:nvSpPr>
            <p:cNvPr id="9307" name="Line 312"/>
            <p:cNvSpPr>
              <a:spLocks noChangeShapeType="1"/>
            </p:cNvSpPr>
            <p:nvPr/>
          </p:nvSpPr>
          <p:spPr bwMode="auto">
            <a:xfrm flipH="1">
              <a:off x="2269" y="300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08" name="Oval 313"/>
            <p:cNvSpPr>
              <a:spLocks noChangeArrowheads="1"/>
            </p:cNvSpPr>
            <p:nvPr/>
          </p:nvSpPr>
          <p:spPr bwMode="auto">
            <a:xfrm>
              <a:off x="2198" y="3112"/>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grpSp>
      <p:grpSp>
        <p:nvGrpSpPr>
          <p:cNvPr id="9530" name="Group 314"/>
          <p:cNvGrpSpPr>
            <a:grpSpLocks/>
          </p:cNvGrpSpPr>
          <p:nvPr/>
        </p:nvGrpSpPr>
        <p:grpSpPr bwMode="auto">
          <a:xfrm>
            <a:off x="4314825" y="2109789"/>
            <a:ext cx="217488" cy="385762"/>
            <a:chOff x="2198" y="3006"/>
            <a:chExt cx="137" cy="243"/>
          </a:xfrm>
        </p:grpSpPr>
        <p:sp>
          <p:nvSpPr>
            <p:cNvPr id="9305" name="Line 315"/>
            <p:cNvSpPr>
              <a:spLocks noChangeShapeType="1"/>
            </p:cNvSpPr>
            <p:nvPr/>
          </p:nvSpPr>
          <p:spPr bwMode="auto">
            <a:xfrm flipH="1">
              <a:off x="2269" y="300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06" name="Oval 316"/>
            <p:cNvSpPr>
              <a:spLocks noChangeArrowheads="1"/>
            </p:cNvSpPr>
            <p:nvPr/>
          </p:nvSpPr>
          <p:spPr bwMode="auto">
            <a:xfrm>
              <a:off x="2198" y="3112"/>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grpSp>
      <p:grpSp>
        <p:nvGrpSpPr>
          <p:cNvPr id="9533" name="Group 317"/>
          <p:cNvGrpSpPr>
            <a:grpSpLocks/>
          </p:cNvGrpSpPr>
          <p:nvPr/>
        </p:nvGrpSpPr>
        <p:grpSpPr bwMode="auto">
          <a:xfrm>
            <a:off x="6956425" y="2114551"/>
            <a:ext cx="217488" cy="385763"/>
            <a:chOff x="2198" y="3006"/>
            <a:chExt cx="137" cy="243"/>
          </a:xfrm>
        </p:grpSpPr>
        <p:sp>
          <p:nvSpPr>
            <p:cNvPr id="9303" name="Line 318"/>
            <p:cNvSpPr>
              <a:spLocks noChangeShapeType="1"/>
            </p:cNvSpPr>
            <p:nvPr/>
          </p:nvSpPr>
          <p:spPr bwMode="auto">
            <a:xfrm flipH="1">
              <a:off x="2269" y="300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04" name="Oval 319"/>
            <p:cNvSpPr>
              <a:spLocks noChangeArrowheads="1"/>
            </p:cNvSpPr>
            <p:nvPr/>
          </p:nvSpPr>
          <p:spPr bwMode="auto">
            <a:xfrm>
              <a:off x="2198" y="3112"/>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grpSp>
      <p:grpSp>
        <p:nvGrpSpPr>
          <p:cNvPr id="9536" name="Group 320"/>
          <p:cNvGrpSpPr>
            <a:grpSpLocks/>
          </p:cNvGrpSpPr>
          <p:nvPr/>
        </p:nvGrpSpPr>
        <p:grpSpPr bwMode="auto">
          <a:xfrm>
            <a:off x="6523039" y="2114551"/>
            <a:ext cx="217487" cy="385763"/>
            <a:chOff x="2198" y="3006"/>
            <a:chExt cx="137" cy="243"/>
          </a:xfrm>
        </p:grpSpPr>
        <p:sp>
          <p:nvSpPr>
            <p:cNvPr id="9301" name="Line 321"/>
            <p:cNvSpPr>
              <a:spLocks noChangeShapeType="1"/>
            </p:cNvSpPr>
            <p:nvPr/>
          </p:nvSpPr>
          <p:spPr bwMode="auto">
            <a:xfrm flipH="1">
              <a:off x="2269" y="300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302" name="Oval 322"/>
            <p:cNvSpPr>
              <a:spLocks noChangeArrowheads="1"/>
            </p:cNvSpPr>
            <p:nvPr/>
          </p:nvSpPr>
          <p:spPr bwMode="auto">
            <a:xfrm>
              <a:off x="2198" y="3112"/>
              <a:ext cx="137" cy="1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000">
                  <a:latin typeface="Arial" charset="0"/>
                </a:rPr>
                <a:t>OH</a:t>
              </a:r>
            </a:p>
          </p:txBody>
        </p:sp>
      </p:grpSp>
      <p:sp>
        <p:nvSpPr>
          <p:cNvPr id="9539" name="Text Box 323"/>
          <p:cNvSpPr txBox="1">
            <a:spLocks noChangeArrowheads="1"/>
          </p:cNvSpPr>
          <p:nvPr/>
        </p:nvSpPr>
        <p:spPr bwMode="auto">
          <a:xfrm>
            <a:off x="1042989" y="836613"/>
            <a:ext cx="12954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eaLnBrk="1" hangingPunct="1">
              <a:spcBef>
                <a:spcPct val="50000"/>
              </a:spcBef>
            </a:pPr>
            <a:r>
              <a:rPr lang="en-GB">
                <a:latin typeface="Arial" charset="0"/>
              </a:rPr>
              <a:t>Glucose</a:t>
            </a:r>
          </a:p>
        </p:txBody>
      </p:sp>
      <p:grpSp>
        <p:nvGrpSpPr>
          <p:cNvPr id="9540" name="Group 324"/>
          <p:cNvGrpSpPr>
            <a:grpSpLocks/>
          </p:cNvGrpSpPr>
          <p:nvPr/>
        </p:nvGrpSpPr>
        <p:grpSpPr bwMode="auto">
          <a:xfrm>
            <a:off x="4427539" y="2205038"/>
            <a:ext cx="401637" cy="417512"/>
            <a:chOff x="2287" y="3393"/>
            <a:chExt cx="253" cy="263"/>
          </a:xfrm>
        </p:grpSpPr>
        <p:sp>
          <p:nvSpPr>
            <p:cNvPr id="9299" name="Freeform 325"/>
            <p:cNvSpPr>
              <a:spLocks/>
            </p:cNvSpPr>
            <p:nvPr/>
          </p:nvSpPr>
          <p:spPr bwMode="auto">
            <a:xfrm>
              <a:off x="2287" y="3393"/>
              <a:ext cx="253" cy="173"/>
            </a:xfrm>
            <a:custGeom>
              <a:avLst/>
              <a:gdLst>
                <a:gd name="T0" fmla="*/ 0 w 253"/>
                <a:gd name="T1" fmla="*/ 11 h 173"/>
                <a:gd name="T2" fmla="*/ 139 w 253"/>
                <a:gd name="T3" fmla="*/ 173 h 173"/>
                <a:gd name="T4" fmla="*/ 253 w 253"/>
                <a:gd name="T5" fmla="*/ 0 h 173"/>
                <a:gd name="T6" fmla="*/ 0 60000 65536"/>
                <a:gd name="T7" fmla="*/ 0 60000 65536"/>
                <a:gd name="T8" fmla="*/ 0 60000 65536"/>
              </a:gdLst>
              <a:ahLst/>
              <a:cxnLst>
                <a:cxn ang="T6">
                  <a:pos x="T0" y="T1"/>
                </a:cxn>
                <a:cxn ang="T7">
                  <a:pos x="T2" y="T3"/>
                </a:cxn>
                <a:cxn ang="T8">
                  <a:pos x="T4" y="T5"/>
                </a:cxn>
              </a:cxnLst>
              <a:rect l="0" t="0" r="r" b="b"/>
              <a:pathLst>
                <a:path w="253" h="173">
                  <a:moveTo>
                    <a:pt x="0" y="11"/>
                  </a:moveTo>
                  <a:lnTo>
                    <a:pt x="139" y="173"/>
                  </a:lnTo>
                  <a:lnTo>
                    <a:pt x="253"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0" name="Oval 326"/>
            <p:cNvSpPr>
              <a:spLocks noChangeArrowheads="1"/>
            </p:cNvSpPr>
            <p:nvPr/>
          </p:nvSpPr>
          <p:spPr bwMode="auto">
            <a:xfrm>
              <a:off x="2336" y="3475"/>
              <a:ext cx="181" cy="181"/>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O</a:t>
              </a:r>
            </a:p>
          </p:txBody>
        </p:sp>
      </p:grpSp>
      <p:grpSp>
        <p:nvGrpSpPr>
          <p:cNvPr id="9543" name="Group 327"/>
          <p:cNvGrpSpPr>
            <a:grpSpLocks/>
          </p:cNvGrpSpPr>
          <p:nvPr/>
        </p:nvGrpSpPr>
        <p:grpSpPr bwMode="auto">
          <a:xfrm>
            <a:off x="6588126" y="2349500"/>
            <a:ext cx="619125" cy="509588"/>
            <a:chOff x="2626" y="3657"/>
            <a:chExt cx="390" cy="321"/>
          </a:xfrm>
        </p:grpSpPr>
        <p:grpSp>
          <p:nvGrpSpPr>
            <p:cNvPr id="9294" name="Group 328"/>
            <p:cNvGrpSpPr>
              <a:grpSpLocks/>
            </p:cNvGrpSpPr>
            <p:nvPr/>
          </p:nvGrpSpPr>
          <p:grpSpPr bwMode="auto">
            <a:xfrm rot="-10512041">
              <a:off x="2699" y="3657"/>
              <a:ext cx="253" cy="263"/>
              <a:chOff x="2287" y="3393"/>
              <a:chExt cx="253" cy="263"/>
            </a:xfrm>
          </p:grpSpPr>
          <p:sp>
            <p:nvSpPr>
              <p:cNvPr id="9297" name="Freeform 329"/>
              <p:cNvSpPr>
                <a:spLocks/>
              </p:cNvSpPr>
              <p:nvPr/>
            </p:nvSpPr>
            <p:spPr bwMode="auto">
              <a:xfrm>
                <a:off x="2287" y="3393"/>
                <a:ext cx="253" cy="173"/>
              </a:xfrm>
              <a:custGeom>
                <a:avLst/>
                <a:gdLst>
                  <a:gd name="T0" fmla="*/ 0 w 253"/>
                  <a:gd name="T1" fmla="*/ 11 h 173"/>
                  <a:gd name="T2" fmla="*/ 139 w 253"/>
                  <a:gd name="T3" fmla="*/ 173 h 173"/>
                  <a:gd name="T4" fmla="*/ 253 w 253"/>
                  <a:gd name="T5" fmla="*/ 0 h 173"/>
                  <a:gd name="T6" fmla="*/ 0 60000 65536"/>
                  <a:gd name="T7" fmla="*/ 0 60000 65536"/>
                  <a:gd name="T8" fmla="*/ 0 60000 65536"/>
                </a:gdLst>
                <a:ahLst/>
                <a:cxnLst>
                  <a:cxn ang="T6">
                    <a:pos x="T0" y="T1"/>
                  </a:cxn>
                  <a:cxn ang="T7">
                    <a:pos x="T2" y="T3"/>
                  </a:cxn>
                  <a:cxn ang="T8">
                    <a:pos x="T4" y="T5"/>
                  </a:cxn>
                </a:cxnLst>
                <a:rect l="0" t="0" r="r" b="b"/>
                <a:pathLst>
                  <a:path w="253" h="173">
                    <a:moveTo>
                      <a:pt x="0" y="11"/>
                    </a:moveTo>
                    <a:lnTo>
                      <a:pt x="139" y="173"/>
                    </a:lnTo>
                    <a:lnTo>
                      <a:pt x="253"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 name="Oval 330"/>
              <p:cNvSpPr>
                <a:spLocks noChangeArrowheads="1"/>
              </p:cNvSpPr>
              <p:nvPr/>
            </p:nvSpPr>
            <p:spPr bwMode="auto">
              <a:xfrm>
                <a:off x="2336" y="3475"/>
                <a:ext cx="181" cy="181"/>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O</a:t>
                </a:r>
              </a:p>
            </p:txBody>
          </p:sp>
        </p:grpSp>
        <p:sp>
          <p:nvSpPr>
            <p:cNvPr id="9295" name="Oval 331"/>
            <p:cNvSpPr>
              <a:spLocks noChangeArrowheads="1"/>
            </p:cNvSpPr>
            <p:nvPr/>
          </p:nvSpPr>
          <p:spPr bwMode="auto">
            <a:xfrm>
              <a:off x="2626" y="3842"/>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sp>
          <p:nvSpPr>
            <p:cNvPr id="9296" name="Oval 332"/>
            <p:cNvSpPr>
              <a:spLocks noChangeArrowheads="1"/>
            </p:cNvSpPr>
            <p:nvPr/>
          </p:nvSpPr>
          <p:spPr bwMode="auto">
            <a:xfrm>
              <a:off x="2880" y="3842"/>
              <a:ext cx="136" cy="13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1200">
                  <a:solidFill>
                    <a:schemeClr val="bg1"/>
                  </a:solidFill>
                  <a:latin typeface="Arial" charset="0"/>
                </a:rPr>
                <a:t>H</a:t>
              </a:r>
            </a:p>
          </p:txBody>
        </p:sp>
      </p:grpSp>
      <p:grpSp>
        <p:nvGrpSpPr>
          <p:cNvPr id="9549" name="Group 333"/>
          <p:cNvGrpSpPr>
            <a:grpSpLocks/>
          </p:cNvGrpSpPr>
          <p:nvPr/>
        </p:nvGrpSpPr>
        <p:grpSpPr bwMode="auto">
          <a:xfrm>
            <a:off x="6659564" y="2205038"/>
            <a:ext cx="401637" cy="417512"/>
            <a:chOff x="2287" y="3393"/>
            <a:chExt cx="253" cy="263"/>
          </a:xfrm>
        </p:grpSpPr>
        <p:sp>
          <p:nvSpPr>
            <p:cNvPr id="9292" name="Freeform 334"/>
            <p:cNvSpPr>
              <a:spLocks/>
            </p:cNvSpPr>
            <p:nvPr/>
          </p:nvSpPr>
          <p:spPr bwMode="auto">
            <a:xfrm>
              <a:off x="2287" y="3393"/>
              <a:ext cx="253" cy="173"/>
            </a:xfrm>
            <a:custGeom>
              <a:avLst/>
              <a:gdLst>
                <a:gd name="T0" fmla="*/ 0 w 253"/>
                <a:gd name="T1" fmla="*/ 11 h 173"/>
                <a:gd name="T2" fmla="*/ 139 w 253"/>
                <a:gd name="T3" fmla="*/ 173 h 173"/>
                <a:gd name="T4" fmla="*/ 253 w 253"/>
                <a:gd name="T5" fmla="*/ 0 h 173"/>
                <a:gd name="T6" fmla="*/ 0 60000 65536"/>
                <a:gd name="T7" fmla="*/ 0 60000 65536"/>
                <a:gd name="T8" fmla="*/ 0 60000 65536"/>
              </a:gdLst>
              <a:ahLst/>
              <a:cxnLst>
                <a:cxn ang="T6">
                  <a:pos x="T0" y="T1"/>
                </a:cxn>
                <a:cxn ang="T7">
                  <a:pos x="T2" y="T3"/>
                </a:cxn>
                <a:cxn ang="T8">
                  <a:pos x="T4" y="T5"/>
                </a:cxn>
              </a:cxnLst>
              <a:rect l="0" t="0" r="r" b="b"/>
              <a:pathLst>
                <a:path w="253" h="173">
                  <a:moveTo>
                    <a:pt x="0" y="11"/>
                  </a:moveTo>
                  <a:lnTo>
                    <a:pt x="139" y="173"/>
                  </a:lnTo>
                  <a:lnTo>
                    <a:pt x="253"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3" name="Oval 335"/>
            <p:cNvSpPr>
              <a:spLocks noChangeArrowheads="1"/>
            </p:cNvSpPr>
            <p:nvPr/>
          </p:nvSpPr>
          <p:spPr bwMode="auto">
            <a:xfrm>
              <a:off x="2336" y="3475"/>
              <a:ext cx="181" cy="181"/>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a:solidFill>
                    <a:schemeClr val="bg1"/>
                  </a:solidFill>
                  <a:latin typeface="Arial" charset="0"/>
                </a:rPr>
                <a:t>O</a:t>
              </a:r>
            </a:p>
          </p:txBody>
        </p:sp>
      </p:grpSp>
      <p:sp>
        <p:nvSpPr>
          <p:cNvPr id="9552" name="Text Box 336"/>
          <p:cNvSpPr txBox="1">
            <a:spLocks noChangeArrowheads="1"/>
          </p:cNvSpPr>
          <p:nvPr/>
        </p:nvSpPr>
        <p:spPr bwMode="auto">
          <a:xfrm>
            <a:off x="1555751" y="4797426"/>
            <a:ext cx="6480175" cy="83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lvl1pPr eaLnBrk="0" hangingPunct="0">
              <a:defRPr>
                <a:solidFill>
                  <a:schemeClr val="tx1"/>
                </a:solidFill>
                <a:latin typeface="Afallon" charset="0"/>
                <a:ea typeface="ＭＳ Ｐゴシック" charset="0"/>
                <a:cs typeface="Arial" charset="0"/>
              </a:defRPr>
            </a:lvl1pPr>
            <a:lvl2pPr marL="742950" indent="-285750" eaLnBrk="0" hangingPunct="0">
              <a:defRPr>
                <a:solidFill>
                  <a:schemeClr val="tx1"/>
                </a:solidFill>
                <a:latin typeface="Afallon" charset="0"/>
                <a:ea typeface="Arial" charset="0"/>
                <a:cs typeface="Arial" charset="0"/>
              </a:defRPr>
            </a:lvl2pPr>
            <a:lvl3pPr marL="1143000" indent="-228600" eaLnBrk="0" hangingPunct="0">
              <a:defRPr>
                <a:solidFill>
                  <a:schemeClr val="tx1"/>
                </a:solidFill>
                <a:latin typeface="Afallon" charset="0"/>
                <a:ea typeface="Arial" charset="0"/>
                <a:cs typeface="Arial" charset="0"/>
              </a:defRPr>
            </a:lvl3pPr>
            <a:lvl4pPr marL="1600200" indent="-228600" eaLnBrk="0" hangingPunct="0">
              <a:defRPr>
                <a:solidFill>
                  <a:schemeClr val="tx1"/>
                </a:solidFill>
                <a:latin typeface="Afallon" charset="0"/>
                <a:ea typeface="Arial" charset="0"/>
                <a:cs typeface="Arial" charset="0"/>
              </a:defRPr>
            </a:lvl4pPr>
            <a:lvl5pPr marL="2057400" indent="-228600" eaLnBrk="0" hangingPunct="0">
              <a:defRPr>
                <a:solidFill>
                  <a:schemeClr val="tx1"/>
                </a:solidFill>
                <a:latin typeface="Afallon" charset="0"/>
                <a:ea typeface="Arial" charset="0"/>
                <a:cs typeface="Arial" charset="0"/>
              </a:defRPr>
            </a:lvl5pPr>
            <a:lvl6pPr marL="2514600" indent="-228600" eaLnBrk="0" fontAlgn="base" hangingPunct="0">
              <a:spcBef>
                <a:spcPct val="0"/>
              </a:spcBef>
              <a:spcAft>
                <a:spcPct val="0"/>
              </a:spcAft>
              <a:defRPr>
                <a:solidFill>
                  <a:schemeClr val="tx1"/>
                </a:solidFill>
                <a:latin typeface="Afallon" charset="0"/>
                <a:ea typeface="Arial" charset="0"/>
                <a:cs typeface="Arial" charset="0"/>
              </a:defRPr>
            </a:lvl6pPr>
            <a:lvl7pPr marL="2971800" indent="-228600" eaLnBrk="0" fontAlgn="base" hangingPunct="0">
              <a:spcBef>
                <a:spcPct val="0"/>
              </a:spcBef>
              <a:spcAft>
                <a:spcPct val="0"/>
              </a:spcAft>
              <a:defRPr>
                <a:solidFill>
                  <a:schemeClr val="tx1"/>
                </a:solidFill>
                <a:latin typeface="Afallon" charset="0"/>
                <a:ea typeface="Arial" charset="0"/>
                <a:cs typeface="Arial" charset="0"/>
              </a:defRPr>
            </a:lvl7pPr>
            <a:lvl8pPr marL="3429000" indent="-228600" eaLnBrk="0" fontAlgn="base" hangingPunct="0">
              <a:spcBef>
                <a:spcPct val="0"/>
              </a:spcBef>
              <a:spcAft>
                <a:spcPct val="0"/>
              </a:spcAft>
              <a:defRPr>
                <a:solidFill>
                  <a:schemeClr val="tx1"/>
                </a:solidFill>
                <a:latin typeface="Afallon" charset="0"/>
                <a:ea typeface="Arial" charset="0"/>
                <a:cs typeface="Arial" charset="0"/>
              </a:defRPr>
            </a:lvl8pPr>
            <a:lvl9pPr marL="3886200" indent="-228600" eaLnBrk="0" fontAlgn="base" hangingPunct="0">
              <a:spcBef>
                <a:spcPct val="0"/>
              </a:spcBef>
              <a:spcAft>
                <a:spcPct val="0"/>
              </a:spcAft>
              <a:defRPr>
                <a:solidFill>
                  <a:schemeClr val="tx1"/>
                </a:solidFill>
                <a:latin typeface="Afallon" charset="0"/>
                <a:ea typeface="Arial" charset="0"/>
                <a:cs typeface="Arial" charset="0"/>
              </a:defRPr>
            </a:lvl9pPr>
          </a:lstStyle>
          <a:p>
            <a:pPr eaLnBrk="1" hangingPunct="1">
              <a:spcBef>
                <a:spcPct val="50000"/>
              </a:spcBef>
            </a:pPr>
            <a:r>
              <a:rPr lang="en-GB" sz="1600" b="1">
                <a:latin typeface="Arial" charset="0"/>
              </a:rPr>
              <a:t>A HYDROLYSIS reaction (addition of water) reverses the reaction and splits the polysaccharide releasing 3 monosaccharide molecules. </a:t>
            </a:r>
          </a:p>
        </p:txBody>
      </p:sp>
    </p:spTree>
    <p:extLst>
      <p:ext uri="{BB962C8B-B14F-4D97-AF65-F5344CB8AC3E}">
        <p14:creationId xmlns:p14="http://schemas.microsoft.com/office/powerpoint/2010/main" val="115738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2000"/>
                                        <p:tgtEl>
                                          <p:spTgt spid="9221"/>
                                        </p:tgtEl>
                                      </p:cBhvr>
                                    </p:animEffect>
                                  </p:childTnLst>
                                </p:cTn>
                              </p:par>
                              <p:par>
                                <p:cTn id="8" presetID="10" presetClass="exit" presetSubtype="0" fill="hold" grpId="0" nodeType="withEffect">
                                  <p:stCondLst>
                                    <p:cond delay="0"/>
                                  </p:stCondLst>
                                  <p:childTnLst>
                                    <p:animEffect transition="out" filter="fade">
                                      <p:cBhvr>
                                        <p:cTn id="9" dur="2000"/>
                                        <p:tgtEl>
                                          <p:spTgt spid="9539"/>
                                        </p:tgtEl>
                                      </p:cBhvr>
                                    </p:animEffect>
                                    <p:set>
                                      <p:cBhvr>
                                        <p:cTn id="10" dur="1" fill="hold">
                                          <p:stCondLst>
                                            <p:cond delay="1999"/>
                                          </p:stCondLst>
                                        </p:cTn>
                                        <p:tgtEl>
                                          <p:spTgt spid="953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9325"/>
                                        </p:tgtEl>
                                        <p:attrNameLst>
                                          <p:attrName>style.visibility</p:attrName>
                                        </p:attrNameLst>
                                      </p:cBhvr>
                                      <p:to>
                                        <p:strVal val="visible"/>
                                      </p:to>
                                    </p:set>
                                    <p:animEffect transition="in" filter="fade">
                                      <p:cBhvr>
                                        <p:cTn id="13" dur="2000"/>
                                        <p:tgtEl>
                                          <p:spTgt spid="93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26"/>
                                        </p:tgtEl>
                                        <p:attrNameLst>
                                          <p:attrName>style.visibility</p:attrName>
                                        </p:attrNameLst>
                                      </p:cBhvr>
                                      <p:to>
                                        <p:strVal val="visible"/>
                                      </p:to>
                                    </p:set>
                                    <p:animEffect transition="in" filter="fade">
                                      <p:cBhvr>
                                        <p:cTn id="16" dur="2000"/>
                                        <p:tgtEl>
                                          <p:spTgt spid="93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327"/>
                                        </p:tgtEl>
                                        <p:attrNameLst>
                                          <p:attrName>style.visibility</p:attrName>
                                        </p:attrNameLst>
                                      </p:cBhvr>
                                      <p:to>
                                        <p:strVal val="visible"/>
                                      </p:to>
                                    </p:set>
                                    <p:animEffect transition="in" filter="fade">
                                      <p:cBhvr>
                                        <p:cTn id="19" dur="2000"/>
                                        <p:tgtEl>
                                          <p:spTgt spid="93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28"/>
                                        </p:tgtEl>
                                        <p:attrNameLst>
                                          <p:attrName>style.visibility</p:attrName>
                                        </p:attrNameLst>
                                      </p:cBhvr>
                                      <p:to>
                                        <p:strVal val="visible"/>
                                      </p:to>
                                    </p:set>
                                    <p:animEffect transition="in" filter="fade">
                                      <p:cBhvr>
                                        <p:cTn id="22" dur="2000"/>
                                        <p:tgtEl>
                                          <p:spTgt spid="93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329"/>
                                        </p:tgtEl>
                                        <p:attrNameLst>
                                          <p:attrName>style.visibility</p:attrName>
                                        </p:attrNameLst>
                                      </p:cBhvr>
                                      <p:to>
                                        <p:strVal val="visible"/>
                                      </p:to>
                                    </p:set>
                                    <p:animEffect transition="in" filter="fade">
                                      <p:cBhvr>
                                        <p:cTn id="25" dur="2000"/>
                                        <p:tgtEl>
                                          <p:spTgt spid="9329"/>
                                        </p:tgtEl>
                                      </p:cBhvr>
                                    </p:animEffect>
                                  </p:childTnLst>
                                </p:cTn>
                              </p:par>
                              <p:par>
                                <p:cTn id="26" presetID="10" presetClass="entr" presetSubtype="0" fill="hold" nodeType="withEffect">
                                  <p:stCondLst>
                                    <p:cond delay="0"/>
                                  </p:stCondLst>
                                  <p:childTnLst>
                                    <p:set>
                                      <p:cBhvr>
                                        <p:cTn id="27" dur="1" fill="hold">
                                          <p:stCondLst>
                                            <p:cond delay="0"/>
                                          </p:stCondLst>
                                        </p:cTn>
                                        <p:tgtEl>
                                          <p:spTgt spid="9330"/>
                                        </p:tgtEl>
                                        <p:attrNameLst>
                                          <p:attrName>style.visibility</p:attrName>
                                        </p:attrNameLst>
                                      </p:cBhvr>
                                      <p:to>
                                        <p:strVal val="visible"/>
                                      </p:to>
                                    </p:set>
                                    <p:animEffect transition="in" filter="fade">
                                      <p:cBhvr>
                                        <p:cTn id="28" dur="2000"/>
                                        <p:tgtEl>
                                          <p:spTgt spid="93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344"/>
                                        </p:tgtEl>
                                        <p:attrNameLst>
                                          <p:attrName>style.visibility</p:attrName>
                                        </p:attrNameLst>
                                      </p:cBhvr>
                                      <p:to>
                                        <p:strVal val="visible"/>
                                      </p:to>
                                    </p:set>
                                    <p:animEffect transition="in" filter="fade">
                                      <p:cBhvr>
                                        <p:cTn id="31" dur="2000"/>
                                        <p:tgtEl>
                                          <p:spTgt spid="93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345"/>
                                        </p:tgtEl>
                                        <p:attrNameLst>
                                          <p:attrName>style.visibility</p:attrName>
                                        </p:attrNameLst>
                                      </p:cBhvr>
                                      <p:to>
                                        <p:strVal val="visible"/>
                                      </p:to>
                                    </p:set>
                                    <p:animEffect transition="in" filter="fade">
                                      <p:cBhvr>
                                        <p:cTn id="34" dur="2000"/>
                                        <p:tgtEl>
                                          <p:spTgt spid="93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347"/>
                                        </p:tgtEl>
                                        <p:attrNameLst>
                                          <p:attrName>style.visibility</p:attrName>
                                        </p:attrNameLst>
                                      </p:cBhvr>
                                      <p:to>
                                        <p:strVal val="visible"/>
                                      </p:to>
                                    </p:set>
                                    <p:animEffect transition="in" filter="fade">
                                      <p:cBhvr>
                                        <p:cTn id="37" dur="2000"/>
                                        <p:tgtEl>
                                          <p:spTgt spid="93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348"/>
                                        </p:tgtEl>
                                        <p:attrNameLst>
                                          <p:attrName>style.visibility</p:attrName>
                                        </p:attrNameLst>
                                      </p:cBhvr>
                                      <p:to>
                                        <p:strVal val="visible"/>
                                      </p:to>
                                    </p:set>
                                    <p:animEffect transition="in" filter="fade">
                                      <p:cBhvr>
                                        <p:cTn id="40" dur="2000"/>
                                        <p:tgtEl>
                                          <p:spTgt spid="93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349"/>
                                        </p:tgtEl>
                                        <p:attrNameLst>
                                          <p:attrName>style.visibility</p:attrName>
                                        </p:attrNameLst>
                                      </p:cBhvr>
                                      <p:to>
                                        <p:strVal val="visible"/>
                                      </p:to>
                                    </p:set>
                                    <p:animEffect transition="in" filter="fade">
                                      <p:cBhvr>
                                        <p:cTn id="43" dur="2000"/>
                                        <p:tgtEl>
                                          <p:spTgt spid="93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350"/>
                                        </p:tgtEl>
                                        <p:attrNameLst>
                                          <p:attrName>style.visibility</p:attrName>
                                        </p:attrNameLst>
                                      </p:cBhvr>
                                      <p:to>
                                        <p:strVal val="visible"/>
                                      </p:to>
                                    </p:set>
                                    <p:animEffect transition="in" filter="fade">
                                      <p:cBhvr>
                                        <p:cTn id="46" dur="2000"/>
                                        <p:tgtEl>
                                          <p:spTgt spid="93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351"/>
                                        </p:tgtEl>
                                        <p:attrNameLst>
                                          <p:attrName>style.visibility</p:attrName>
                                        </p:attrNameLst>
                                      </p:cBhvr>
                                      <p:to>
                                        <p:strVal val="visible"/>
                                      </p:to>
                                    </p:set>
                                    <p:animEffect transition="in" filter="fade">
                                      <p:cBhvr>
                                        <p:cTn id="49" dur="2000"/>
                                        <p:tgtEl>
                                          <p:spTgt spid="93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352"/>
                                        </p:tgtEl>
                                        <p:attrNameLst>
                                          <p:attrName>style.visibility</p:attrName>
                                        </p:attrNameLst>
                                      </p:cBhvr>
                                      <p:to>
                                        <p:strVal val="visible"/>
                                      </p:to>
                                    </p:set>
                                    <p:animEffect transition="in" filter="fade">
                                      <p:cBhvr>
                                        <p:cTn id="52" dur="2000"/>
                                        <p:tgtEl>
                                          <p:spTgt spid="9352"/>
                                        </p:tgtEl>
                                      </p:cBhvr>
                                    </p:animEffect>
                                  </p:childTnLst>
                                </p:cTn>
                              </p:par>
                              <p:par>
                                <p:cTn id="53" presetID="10" presetClass="entr" presetSubtype="0" fill="hold" nodeType="withEffect">
                                  <p:stCondLst>
                                    <p:cond delay="0"/>
                                  </p:stCondLst>
                                  <p:childTnLst>
                                    <p:set>
                                      <p:cBhvr>
                                        <p:cTn id="54" dur="1" fill="hold">
                                          <p:stCondLst>
                                            <p:cond delay="0"/>
                                          </p:stCondLst>
                                        </p:cTn>
                                        <p:tgtEl>
                                          <p:spTgt spid="9530"/>
                                        </p:tgtEl>
                                        <p:attrNameLst>
                                          <p:attrName>style.visibility</p:attrName>
                                        </p:attrNameLst>
                                      </p:cBhvr>
                                      <p:to>
                                        <p:strVal val="visible"/>
                                      </p:to>
                                    </p:set>
                                    <p:animEffect transition="in" filter="fade">
                                      <p:cBhvr>
                                        <p:cTn id="55" dur="2000"/>
                                        <p:tgtEl>
                                          <p:spTgt spid="9530"/>
                                        </p:tgtEl>
                                      </p:cBhvr>
                                    </p:animEffect>
                                  </p:childTnLst>
                                </p:cTn>
                              </p:par>
                            </p:childTnLst>
                          </p:cTn>
                        </p:par>
                        <p:par>
                          <p:cTn id="56" fill="hold" nodeType="afterGroup">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9499"/>
                                        </p:tgtEl>
                                        <p:attrNameLst>
                                          <p:attrName>style.visibility</p:attrName>
                                        </p:attrNameLst>
                                      </p:cBhvr>
                                      <p:to>
                                        <p:strVal val="visible"/>
                                      </p:to>
                                    </p:set>
                                    <p:animEffect transition="in" filter="fade">
                                      <p:cBhvr>
                                        <p:cTn id="59" dur="2000"/>
                                        <p:tgtEl>
                                          <p:spTgt spid="949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500"/>
                                        </p:tgtEl>
                                        <p:attrNameLst>
                                          <p:attrName>style.visibility</p:attrName>
                                        </p:attrNameLst>
                                      </p:cBhvr>
                                      <p:to>
                                        <p:strVal val="visible"/>
                                      </p:to>
                                    </p:set>
                                    <p:animEffect transition="in" filter="fade">
                                      <p:cBhvr>
                                        <p:cTn id="62" dur="2000"/>
                                        <p:tgtEl>
                                          <p:spTgt spid="95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501"/>
                                        </p:tgtEl>
                                        <p:attrNameLst>
                                          <p:attrName>style.visibility</p:attrName>
                                        </p:attrNameLst>
                                      </p:cBhvr>
                                      <p:to>
                                        <p:strVal val="visible"/>
                                      </p:to>
                                    </p:set>
                                    <p:animEffect transition="in" filter="fade">
                                      <p:cBhvr>
                                        <p:cTn id="65" dur="2000"/>
                                        <p:tgtEl>
                                          <p:spTgt spid="950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502"/>
                                        </p:tgtEl>
                                        <p:attrNameLst>
                                          <p:attrName>style.visibility</p:attrName>
                                        </p:attrNameLst>
                                      </p:cBhvr>
                                      <p:to>
                                        <p:strVal val="visible"/>
                                      </p:to>
                                    </p:set>
                                    <p:animEffect transition="in" filter="fade">
                                      <p:cBhvr>
                                        <p:cTn id="68" dur="2000"/>
                                        <p:tgtEl>
                                          <p:spTgt spid="950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503"/>
                                        </p:tgtEl>
                                        <p:attrNameLst>
                                          <p:attrName>style.visibility</p:attrName>
                                        </p:attrNameLst>
                                      </p:cBhvr>
                                      <p:to>
                                        <p:strVal val="visible"/>
                                      </p:to>
                                    </p:set>
                                    <p:animEffect transition="in" filter="fade">
                                      <p:cBhvr>
                                        <p:cTn id="71" dur="2000"/>
                                        <p:tgtEl>
                                          <p:spTgt spid="9503"/>
                                        </p:tgtEl>
                                      </p:cBhvr>
                                    </p:animEffect>
                                  </p:childTnLst>
                                </p:cTn>
                              </p:par>
                              <p:par>
                                <p:cTn id="72" presetID="10" presetClass="entr" presetSubtype="0" fill="hold" nodeType="withEffect">
                                  <p:stCondLst>
                                    <p:cond delay="0"/>
                                  </p:stCondLst>
                                  <p:childTnLst>
                                    <p:set>
                                      <p:cBhvr>
                                        <p:cTn id="73" dur="1" fill="hold">
                                          <p:stCondLst>
                                            <p:cond delay="0"/>
                                          </p:stCondLst>
                                        </p:cTn>
                                        <p:tgtEl>
                                          <p:spTgt spid="9504"/>
                                        </p:tgtEl>
                                        <p:attrNameLst>
                                          <p:attrName>style.visibility</p:attrName>
                                        </p:attrNameLst>
                                      </p:cBhvr>
                                      <p:to>
                                        <p:strVal val="visible"/>
                                      </p:to>
                                    </p:set>
                                    <p:animEffect transition="in" filter="fade">
                                      <p:cBhvr>
                                        <p:cTn id="74" dur="2000"/>
                                        <p:tgtEl>
                                          <p:spTgt spid="950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518"/>
                                        </p:tgtEl>
                                        <p:attrNameLst>
                                          <p:attrName>style.visibility</p:attrName>
                                        </p:attrNameLst>
                                      </p:cBhvr>
                                      <p:to>
                                        <p:strVal val="visible"/>
                                      </p:to>
                                    </p:set>
                                    <p:animEffect transition="in" filter="fade">
                                      <p:cBhvr>
                                        <p:cTn id="77" dur="2000"/>
                                        <p:tgtEl>
                                          <p:spTgt spid="951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519"/>
                                        </p:tgtEl>
                                        <p:attrNameLst>
                                          <p:attrName>style.visibility</p:attrName>
                                        </p:attrNameLst>
                                      </p:cBhvr>
                                      <p:to>
                                        <p:strVal val="visible"/>
                                      </p:to>
                                    </p:set>
                                    <p:animEffect transition="in" filter="fade">
                                      <p:cBhvr>
                                        <p:cTn id="80" dur="2000"/>
                                        <p:tgtEl>
                                          <p:spTgt spid="95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521"/>
                                        </p:tgtEl>
                                        <p:attrNameLst>
                                          <p:attrName>style.visibility</p:attrName>
                                        </p:attrNameLst>
                                      </p:cBhvr>
                                      <p:to>
                                        <p:strVal val="visible"/>
                                      </p:to>
                                    </p:set>
                                    <p:animEffect transition="in" filter="fade">
                                      <p:cBhvr>
                                        <p:cTn id="83" dur="2000"/>
                                        <p:tgtEl>
                                          <p:spTgt spid="95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522"/>
                                        </p:tgtEl>
                                        <p:attrNameLst>
                                          <p:attrName>style.visibility</p:attrName>
                                        </p:attrNameLst>
                                      </p:cBhvr>
                                      <p:to>
                                        <p:strVal val="visible"/>
                                      </p:to>
                                    </p:set>
                                    <p:animEffect transition="in" filter="fade">
                                      <p:cBhvr>
                                        <p:cTn id="86" dur="2000"/>
                                        <p:tgtEl>
                                          <p:spTgt spid="952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523"/>
                                        </p:tgtEl>
                                        <p:attrNameLst>
                                          <p:attrName>style.visibility</p:attrName>
                                        </p:attrNameLst>
                                      </p:cBhvr>
                                      <p:to>
                                        <p:strVal val="visible"/>
                                      </p:to>
                                    </p:set>
                                    <p:animEffect transition="in" filter="fade">
                                      <p:cBhvr>
                                        <p:cTn id="89" dur="2000"/>
                                        <p:tgtEl>
                                          <p:spTgt spid="95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524"/>
                                        </p:tgtEl>
                                        <p:attrNameLst>
                                          <p:attrName>style.visibility</p:attrName>
                                        </p:attrNameLst>
                                      </p:cBhvr>
                                      <p:to>
                                        <p:strVal val="visible"/>
                                      </p:to>
                                    </p:set>
                                    <p:animEffect transition="in" filter="fade">
                                      <p:cBhvr>
                                        <p:cTn id="92" dur="2000"/>
                                        <p:tgtEl>
                                          <p:spTgt spid="95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525"/>
                                        </p:tgtEl>
                                        <p:attrNameLst>
                                          <p:attrName>style.visibility</p:attrName>
                                        </p:attrNameLst>
                                      </p:cBhvr>
                                      <p:to>
                                        <p:strVal val="visible"/>
                                      </p:to>
                                    </p:set>
                                    <p:animEffect transition="in" filter="fade">
                                      <p:cBhvr>
                                        <p:cTn id="95" dur="2000"/>
                                        <p:tgtEl>
                                          <p:spTgt spid="95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526"/>
                                        </p:tgtEl>
                                        <p:attrNameLst>
                                          <p:attrName>style.visibility</p:attrName>
                                        </p:attrNameLst>
                                      </p:cBhvr>
                                      <p:to>
                                        <p:strVal val="visible"/>
                                      </p:to>
                                    </p:set>
                                    <p:animEffect transition="in" filter="fade">
                                      <p:cBhvr>
                                        <p:cTn id="98" dur="2000"/>
                                        <p:tgtEl>
                                          <p:spTgt spid="9526"/>
                                        </p:tgtEl>
                                      </p:cBhvr>
                                    </p:animEffect>
                                  </p:childTnLst>
                                </p:cTn>
                              </p:par>
                              <p:par>
                                <p:cTn id="99" presetID="10" presetClass="entr" presetSubtype="0" fill="hold" nodeType="withEffect">
                                  <p:stCondLst>
                                    <p:cond delay="0"/>
                                  </p:stCondLst>
                                  <p:childTnLst>
                                    <p:set>
                                      <p:cBhvr>
                                        <p:cTn id="100" dur="1" fill="hold">
                                          <p:stCondLst>
                                            <p:cond delay="0"/>
                                          </p:stCondLst>
                                        </p:cTn>
                                        <p:tgtEl>
                                          <p:spTgt spid="9527"/>
                                        </p:tgtEl>
                                        <p:attrNameLst>
                                          <p:attrName>style.visibility</p:attrName>
                                        </p:attrNameLst>
                                      </p:cBhvr>
                                      <p:to>
                                        <p:strVal val="visible"/>
                                      </p:to>
                                    </p:set>
                                    <p:animEffect transition="in" filter="fade">
                                      <p:cBhvr>
                                        <p:cTn id="101" dur="2000"/>
                                        <p:tgtEl>
                                          <p:spTgt spid="9527"/>
                                        </p:tgtEl>
                                      </p:cBhvr>
                                    </p:animEffect>
                                  </p:childTnLst>
                                </p:cTn>
                              </p:par>
                              <p:par>
                                <p:cTn id="102" presetID="10" presetClass="entr" presetSubtype="0" fill="hold" nodeType="withEffect">
                                  <p:stCondLst>
                                    <p:cond delay="0"/>
                                  </p:stCondLst>
                                  <p:childTnLst>
                                    <p:set>
                                      <p:cBhvr>
                                        <p:cTn id="103" dur="1" fill="hold">
                                          <p:stCondLst>
                                            <p:cond delay="0"/>
                                          </p:stCondLst>
                                        </p:cTn>
                                        <p:tgtEl>
                                          <p:spTgt spid="9536"/>
                                        </p:tgtEl>
                                        <p:attrNameLst>
                                          <p:attrName>style.visibility</p:attrName>
                                        </p:attrNameLst>
                                      </p:cBhvr>
                                      <p:to>
                                        <p:strVal val="visible"/>
                                      </p:to>
                                    </p:set>
                                    <p:animEffect transition="in" filter="fade">
                                      <p:cBhvr>
                                        <p:cTn id="104" dur="2000"/>
                                        <p:tgtEl>
                                          <p:spTgt spid="9536"/>
                                        </p:tgtEl>
                                      </p:cBhvr>
                                    </p:animEffect>
                                  </p:childTnLst>
                                </p:cTn>
                              </p:par>
                            </p:childTnLst>
                          </p:cTn>
                        </p:par>
                        <p:par>
                          <p:cTn id="105" fill="hold" nodeType="afterGroup">
                            <p:stCondLst>
                              <p:cond delay="4000"/>
                            </p:stCondLst>
                            <p:childTnLst>
                              <p:par>
                                <p:cTn id="106" presetID="10" presetClass="entr" presetSubtype="0" fill="hold" grpId="0" nodeType="afterEffect">
                                  <p:stCondLst>
                                    <p:cond delay="0"/>
                                  </p:stCondLst>
                                  <p:childTnLst>
                                    <p:set>
                                      <p:cBhvr>
                                        <p:cTn id="107" dur="1" fill="hold">
                                          <p:stCondLst>
                                            <p:cond delay="0"/>
                                          </p:stCondLst>
                                        </p:cTn>
                                        <p:tgtEl>
                                          <p:spTgt spid="9471"/>
                                        </p:tgtEl>
                                        <p:attrNameLst>
                                          <p:attrName>style.visibility</p:attrName>
                                        </p:attrNameLst>
                                      </p:cBhvr>
                                      <p:to>
                                        <p:strVal val="visible"/>
                                      </p:to>
                                    </p:set>
                                    <p:animEffect transition="in" filter="fade">
                                      <p:cBhvr>
                                        <p:cTn id="108" dur="2000"/>
                                        <p:tgtEl>
                                          <p:spTgt spid="947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472"/>
                                        </p:tgtEl>
                                        <p:attrNameLst>
                                          <p:attrName>style.visibility</p:attrName>
                                        </p:attrNameLst>
                                      </p:cBhvr>
                                      <p:to>
                                        <p:strVal val="visible"/>
                                      </p:to>
                                    </p:set>
                                    <p:animEffect transition="in" filter="fade">
                                      <p:cBhvr>
                                        <p:cTn id="111" dur="2000"/>
                                        <p:tgtEl>
                                          <p:spTgt spid="947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473"/>
                                        </p:tgtEl>
                                        <p:attrNameLst>
                                          <p:attrName>style.visibility</p:attrName>
                                        </p:attrNameLst>
                                      </p:cBhvr>
                                      <p:to>
                                        <p:strVal val="visible"/>
                                      </p:to>
                                    </p:set>
                                    <p:animEffect transition="in" filter="fade">
                                      <p:cBhvr>
                                        <p:cTn id="114" dur="2000"/>
                                        <p:tgtEl>
                                          <p:spTgt spid="947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474"/>
                                        </p:tgtEl>
                                        <p:attrNameLst>
                                          <p:attrName>style.visibility</p:attrName>
                                        </p:attrNameLst>
                                      </p:cBhvr>
                                      <p:to>
                                        <p:strVal val="visible"/>
                                      </p:to>
                                    </p:set>
                                    <p:animEffect transition="in" filter="fade">
                                      <p:cBhvr>
                                        <p:cTn id="117" dur="2000"/>
                                        <p:tgtEl>
                                          <p:spTgt spid="947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475"/>
                                        </p:tgtEl>
                                        <p:attrNameLst>
                                          <p:attrName>style.visibility</p:attrName>
                                        </p:attrNameLst>
                                      </p:cBhvr>
                                      <p:to>
                                        <p:strVal val="visible"/>
                                      </p:to>
                                    </p:set>
                                    <p:animEffect transition="in" filter="fade">
                                      <p:cBhvr>
                                        <p:cTn id="120" dur="2000"/>
                                        <p:tgtEl>
                                          <p:spTgt spid="9475"/>
                                        </p:tgtEl>
                                      </p:cBhvr>
                                    </p:animEffect>
                                  </p:childTnLst>
                                </p:cTn>
                              </p:par>
                              <p:par>
                                <p:cTn id="121" presetID="10" presetClass="entr" presetSubtype="0" fill="hold" nodeType="withEffect">
                                  <p:stCondLst>
                                    <p:cond delay="0"/>
                                  </p:stCondLst>
                                  <p:childTnLst>
                                    <p:set>
                                      <p:cBhvr>
                                        <p:cTn id="122" dur="1" fill="hold">
                                          <p:stCondLst>
                                            <p:cond delay="0"/>
                                          </p:stCondLst>
                                        </p:cTn>
                                        <p:tgtEl>
                                          <p:spTgt spid="9476"/>
                                        </p:tgtEl>
                                        <p:attrNameLst>
                                          <p:attrName>style.visibility</p:attrName>
                                        </p:attrNameLst>
                                      </p:cBhvr>
                                      <p:to>
                                        <p:strVal val="visible"/>
                                      </p:to>
                                    </p:set>
                                    <p:animEffect transition="in" filter="fade">
                                      <p:cBhvr>
                                        <p:cTn id="123" dur="2000"/>
                                        <p:tgtEl>
                                          <p:spTgt spid="947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490"/>
                                        </p:tgtEl>
                                        <p:attrNameLst>
                                          <p:attrName>style.visibility</p:attrName>
                                        </p:attrNameLst>
                                      </p:cBhvr>
                                      <p:to>
                                        <p:strVal val="visible"/>
                                      </p:to>
                                    </p:set>
                                    <p:animEffect transition="in" filter="fade">
                                      <p:cBhvr>
                                        <p:cTn id="126" dur="2000"/>
                                        <p:tgtEl>
                                          <p:spTgt spid="949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491"/>
                                        </p:tgtEl>
                                        <p:attrNameLst>
                                          <p:attrName>style.visibility</p:attrName>
                                        </p:attrNameLst>
                                      </p:cBhvr>
                                      <p:to>
                                        <p:strVal val="visible"/>
                                      </p:to>
                                    </p:set>
                                    <p:animEffect transition="in" filter="fade">
                                      <p:cBhvr>
                                        <p:cTn id="129" dur="2000"/>
                                        <p:tgtEl>
                                          <p:spTgt spid="949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9492"/>
                                        </p:tgtEl>
                                        <p:attrNameLst>
                                          <p:attrName>style.visibility</p:attrName>
                                        </p:attrNameLst>
                                      </p:cBhvr>
                                      <p:to>
                                        <p:strVal val="visible"/>
                                      </p:to>
                                    </p:set>
                                    <p:animEffect transition="in" filter="fade">
                                      <p:cBhvr>
                                        <p:cTn id="132" dur="2000"/>
                                        <p:tgtEl>
                                          <p:spTgt spid="949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9493"/>
                                        </p:tgtEl>
                                        <p:attrNameLst>
                                          <p:attrName>style.visibility</p:attrName>
                                        </p:attrNameLst>
                                      </p:cBhvr>
                                      <p:to>
                                        <p:strVal val="visible"/>
                                      </p:to>
                                    </p:set>
                                    <p:animEffect transition="in" filter="fade">
                                      <p:cBhvr>
                                        <p:cTn id="135" dur="2000"/>
                                        <p:tgtEl>
                                          <p:spTgt spid="949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494"/>
                                        </p:tgtEl>
                                        <p:attrNameLst>
                                          <p:attrName>style.visibility</p:attrName>
                                        </p:attrNameLst>
                                      </p:cBhvr>
                                      <p:to>
                                        <p:strVal val="visible"/>
                                      </p:to>
                                    </p:set>
                                    <p:animEffect transition="in" filter="fade">
                                      <p:cBhvr>
                                        <p:cTn id="138" dur="2000"/>
                                        <p:tgtEl>
                                          <p:spTgt spid="949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9495"/>
                                        </p:tgtEl>
                                        <p:attrNameLst>
                                          <p:attrName>style.visibility</p:attrName>
                                        </p:attrNameLst>
                                      </p:cBhvr>
                                      <p:to>
                                        <p:strVal val="visible"/>
                                      </p:to>
                                    </p:set>
                                    <p:animEffect transition="in" filter="fade">
                                      <p:cBhvr>
                                        <p:cTn id="141" dur="2000"/>
                                        <p:tgtEl>
                                          <p:spTgt spid="949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496"/>
                                        </p:tgtEl>
                                        <p:attrNameLst>
                                          <p:attrName>style.visibility</p:attrName>
                                        </p:attrNameLst>
                                      </p:cBhvr>
                                      <p:to>
                                        <p:strVal val="visible"/>
                                      </p:to>
                                    </p:set>
                                    <p:animEffect transition="in" filter="fade">
                                      <p:cBhvr>
                                        <p:cTn id="144" dur="2000"/>
                                        <p:tgtEl>
                                          <p:spTgt spid="949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497"/>
                                        </p:tgtEl>
                                        <p:attrNameLst>
                                          <p:attrName>style.visibility</p:attrName>
                                        </p:attrNameLst>
                                      </p:cBhvr>
                                      <p:to>
                                        <p:strVal val="visible"/>
                                      </p:to>
                                    </p:set>
                                    <p:animEffect transition="in" filter="fade">
                                      <p:cBhvr>
                                        <p:cTn id="147" dur="2000"/>
                                        <p:tgtEl>
                                          <p:spTgt spid="949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498"/>
                                        </p:tgtEl>
                                        <p:attrNameLst>
                                          <p:attrName>style.visibility</p:attrName>
                                        </p:attrNameLst>
                                      </p:cBhvr>
                                      <p:to>
                                        <p:strVal val="visible"/>
                                      </p:to>
                                    </p:set>
                                    <p:animEffect transition="in" filter="fade">
                                      <p:cBhvr>
                                        <p:cTn id="150" dur="2000"/>
                                        <p:tgtEl>
                                          <p:spTgt spid="9498"/>
                                        </p:tgtEl>
                                      </p:cBhvr>
                                    </p:animEffect>
                                  </p:childTnLst>
                                </p:cTn>
                              </p:par>
                              <p:par>
                                <p:cTn id="151" presetID="10" presetClass="entr" presetSubtype="0" fill="hold" nodeType="withEffect">
                                  <p:stCondLst>
                                    <p:cond delay="0"/>
                                  </p:stCondLst>
                                  <p:childTnLst>
                                    <p:set>
                                      <p:cBhvr>
                                        <p:cTn id="152" dur="1" fill="hold">
                                          <p:stCondLst>
                                            <p:cond delay="0"/>
                                          </p:stCondLst>
                                        </p:cTn>
                                        <p:tgtEl>
                                          <p:spTgt spid="9533"/>
                                        </p:tgtEl>
                                        <p:attrNameLst>
                                          <p:attrName>style.visibility</p:attrName>
                                        </p:attrNameLst>
                                      </p:cBhvr>
                                      <p:to>
                                        <p:strVal val="visible"/>
                                      </p:to>
                                    </p:set>
                                    <p:animEffect transition="in" filter="fade">
                                      <p:cBhvr>
                                        <p:cTn id="153" dur="2000"/>
                                        <p:tgtEl>
                                          <p:spTgt spid="9533"/>
                                        </p:tgtEl>
                                      </p:cBhvr>
                                    </p:animEffect>
                                  </p:childTnLst>
                                </p:cTn>
                              </p:par>
                            </p:childTnLst>
                          </p:cTn>
                        </p:par>
                        <p:par>
                          <p:cTn id="154" fill="hold" nodeType="afterGroup">
                            <p:stCondLst>
                              <p:cond delay="6000"/>
                            </p:stCondLst>
                            <p:childTnLst>
                              <p:par>
                                <p:cTn id="155" presetID="10" presetClass="exit" presetSubtype="0" fill="hold" nodeType="afterEffect">
                                  <p:stCondLst>
                                    <p:cond delay="0"/>
                                  </p:stCondLst>
                                  <p:childTnLst>
                                    <p:animEffect transition="out" filter="fade">
                                      <p:cBhvr>
                                        <p:cTn id="156" dur="2000"/>
                                        <p:tgtEl>
                                          <p:spTgt spid="9224"/>
                                        </p:tgtEl>
                                      </p:cBhvr>
                                    </p:animEffect>
                                    <p:set>
                                      <p:cBhvr>
                                        <p:cTn id="157" dur="1" fill="hold">
                                          <p:stCondLst>
                                            <p:cond delay="1999"/>
                                          </p:stCondLst>
                                        </p:cTn>
                                        <p:tgtEl>
                                          <p:spTgt spid="9224"/>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2000"/>
                                        <p:tgtEl>
                                          <p:spTgt spid="9221"/>
                                        </p:tgtEl>
                                      </p:cBhvr>
                                    </p:animEffect>
                                    <p:set>
                                      <p:cBhvr>
                                        <p:cTn id="160" dur="1" fill="hold">
                                          <p:stCondLst>
                                            <p:cond delay="1999"/>
                                          </p:stCondLst>
                                        </p:cTn>
                                        <p:tgtEl>
                                          <p:spTgt spid="9221"/>
                                        </p:tgtEl>
                                        <p:attrNameLst>
                                          <p:attrName>style.visibility</p:attrName>
                                        </p:attrNameLst>
                                      </p:cBhvr>
                                      <p:to>
                                        <p:strVal val="hidden"/>
                                      </p:to>
                                    </p:set>
                                  </p:childTnLst>
                                </p:cTn>
                              </p:par>
                            </p:childTnLst>
                          </p:cTn>
                        </p:par>
                        <p:par>
                          <p:cTn id="161" fill="hold" nodeType="afterGroup">
                            <p:stCondLst>
                              <p:cond delay="8000"/>
                            </p:stCondLst>
                            <p:childTnLst>
                              <p:par>
                                <p:cTn id="162" presetID="10" presetClass="entr" presetSubtype="0" fill="hold" nodeType="afterEffect">
                                  <p:stCondLst>
                                    <p:cond delay="0"/>
                                  </p:stCondLst>
                                  <p:childTnLst>
                                    <p:set>
                                      <p:cBhvr>
                                        <p:cTn id="163" dur="1" fill="hold">
                                          <p:stCondLst>
                                            <p:cond delay="0"/>
                                          </p:stCondLst>
                                        </p:cTn>
                                        <p:tgtEl>
                                          <p:spTgt spid="9218"/>
                                        </p:tgtEl>
                                        <p:attrNameLst>
                                          <p:attrName>style.visibility</p:attrName>
                                        </p:attrNameLst>
                                      </p:cBhvr>
                                      <p:to>
                                        <p:strVal val="visible"/>
                                      </p:to>
                                    </p:set>
                                    <p:animEffect transition="in" filter="fade">
                                      <p:cBhvr>
                                        <p:cTn id="164" dur="2000"/>
                                        <p:tgtEl>
                                          <p:spTgt spid="9218"/>
                                        </p:tgtEl>
                                      </p:cBhvr>
                                    </p:animEffect>
                                  </p:childTnLst>
                                </p:cTn>
                              </p:par>
                              <p:par>
                                <p:cTn id="165" presetID="1" presetClass="entr" presetSubtype="0" fill="hold" nodeType="withEffect">
                                  <p:stCondLst>
                                    <p:cond delay="0"/>
                                  </p:stCondLst>
                                  <p:childTnLst>
                                    <p:set>
                                      <p:cBhvr>
                                        <p:cTn id="166" dur="1" fill="hold">
                                          <p:stCondLst>
                                            <p:cond delay="0"/>
                                          </p:stCondLst>
                                        </p:cTn>
                                        <p:tgtEl>
                                          <p:spTgt spid="9381"/>
                                        </p:tgtEl>
                                        <p:attrNameLst>
                                          <p:attrName>style.visibility</p:attrName>
                                        </p:attrNameLst>
                                      </p:cBhvr>
                                      <p:to>
                                        <p:strVal val="visible"/>
                                      </p:to>
                                    </p:set>
                                  </p:childTnLst>
                                </p:cTn>
                              </p:par>
                            </p:childTnLst>
                          </p:cTn>
                        </p:par>
                        <p:par>
                          <p:cTn id="167" fill="hold" nodeType="afterGroup">
                            <p:stCondLst>
                              <p:cond delay="10000"/>
                            </p:stCondLst>
                            <p:childTnLst>
                              <p:par>
                                <p:cTn id="168" presetID="0" presetClass="path" presetSubtype="0" accel="50000" decel="50000" fill="hold" nodeType="afterEffect">
                                  <p:stCondLst>
                                    <p:cond delay="0"/>
                                  </p:stCondLst>
                                  <p:childTnLst>
                                    <p:animMotion origin="layout" path="M -1.11111E-6 7.40741E-7 C -0.00364 0.05347 -0.00035 0.10393 0.01702 0.1294 C 0.03438 0.15486 0.08611 0.14768 0.10434 0.15255 " pathEditMode="relative" rAng="0" ptsTypes="aaa">
                                      <p:cBhvr>
                                        <p:cTn id="169" dur="2000" fill="hold"/>
                                        <p:tgtEl>
                                          <p:spTgt spid="9381"/>
                                        </p:tgtEl>
                                        <p:attrNameLst>
                                          <p:attrName>ppt_x</p:attrName>
                                          <p:attrName>ppt_y</p:attrName>
                                        </p:attrNameLst>
                                      </p:cBhvr>
                                      <p:rCtr x="5035" y="7731"/>
                                    </p:animMotion>
                                  </p:childTnLst>
                                </p:cTn>
                              </p:par>
                            </p:childTnLst>
                          </p:cTn>
                        </p:par>
                        <p:par>
                          <p:cTn id="170" fill="hold" nodeType="afterGroup">
                            <p:stCondLst>
                              <p:cond delay="12000"/>
                            </p:stCondLst>
                            <p:childTnLst>
                              <p:par>
                                <p:cTn id="171" presetID="10" presetClass="exit" presetSubtype="0" fill="hold" nodeType="afterEffect">
                                  <p:stCondLst>
                                    <p:cond delay="0"/>
                                  </p:stCondLst>
                                  <p:childTnLst>
                                    <p:animEffect transition="out" filter="fade">
                                      <p:cBhvr>
                                        <p:cTn id="172" dur="2000"/>
                                        <p:tgtEl>
                                          <p:spTgt spid="9530"/>
                                        </p:tgtEl>
                                      </p:cBhvr>
                                    </p:animEffect>
                                    <p:set>
                                      <p:cBhvr>
                                        <p:cTn id="173" dur="1" fill="hold">
                                          <p:stCondLst>
                                            <p:cond delay="1999"/>
                                          </p:stCondLst>
                                        </p:cTn>
                                        <p:tgtEl>
                                          <p:spTgt spid="9530"/>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2000"/>
                                        <p:tgtEl>
                                          <p:spTgt spid="9527"/>
                                        </p:tgtEl>
                                      </p:cBhvr>
                                    </p:animEffect>
                                    <p:set>
                                      <p:cBhvr>
                                        <p:cTn id="176" dur="1" fill="hold">
                                          <p:stCondLst>
                                            <p:cond delay="1999"/>
                                          </p:stCondLst>
                                        </p:cTn>
                                        <p:tgtEl>
                                          <p:spTgt spid="9527"/>
                                        </p:tgtEl>
                                        <p:attrNameLst>
                                          <p:attrName>style.visibility</p:attrName>
                                        </p:attrNameLst>
                                      </p:cBhvr>
                                      <p:to>
                                        <p:strVal val="hidden"/>
                                      </p:to>
                                    </p:set>
                                  </p:childTnLst>
                                </p:cTn>
                              </p:par>
                            </p:childTnLst>
                          </p:cTn>
                        </p:par>
                        <p:par>
                          <p:cTn id="177" fill="hold" nodeType="afterGroup">
                            <p:stCondLst>
                              <p:cond delay="14000"/>
                            </p:stCondLst>
                            <p:childTnLst>
                              <p:par>
                                <p:cTn id="178" presetID="10" presetClass="entr" presetSubtype="0" fill="hold" nodeType="afterEffect">
                                  <p:stCondLst>
                                    <p:cond delay="0"/>
                                  </p:stCondLst>
                                  <p:childTnLst>
                                    <p:set>
                                      <p:cBhvr>
                                        <p:cTn id="179" dur="1" fill="hold">
                                          <p:stCondLst>
                                            <p:cond delay="0"/>
                                          </p:stCondLst>
                                        </p:cTn>
                                        <p:tgtEl>
                                          <p:spTgt spid="9540"/>
                                        </p:tgtEl>
                                        <p:attrNameLst>
                                          <p:attrName>style.visibility</p:attrName>
                                        </p:attrNameLst>
                                      </p:cBhvr>
                                      <p:to>
                                        <p:strVal val="visible"/>
                                      </p:to>
                                    </p:set>
                                    <p:animEffect transition="in" filter="fade">
                                      <p:cBhvr>
                                        <p:cTn id="180" dur="2000"/>
                                        <p:tgtEl>
                                          <p:spTgt spid="9540"/>
                                        </p:tgtEl>
                                      </p:cBhvr>
                                    </p:animEffect>
                                  </p:childTnLst>
                                </p:cTn>
                              </p:par>
                              <p:par>
                                <p:cTn id="181" presetID="10" presetClass="entr" presetSubtype="0" fill="hold" nodeType="withEffect">
                                  <p:stCondLst>
                                    <p:cond delay="0"/>
                                  </p:stCondLst>
                                  <p:childTnLst>
                                    <p:set>
                                      <p:cBhvr>
                                        <p:cTn id="182" dur="1" fill="hold">
                                          <p:stCondLst>
                                            <p:cond delay="0"/>
                                          </p:stCondLst>
                                        </p:cTn>
                                        <p:tgtEl>
                                          <p:spTgt spid="9460"/>
                                        </p:tgtEl>
                                        <p:attrNameLst>
                                          <p:attrName>style.visibility</p:attrName>
                                        </p:attrNameLst>
                                      </p:cBhvr>
                                      <p:to>
                                        <p:strVal val="visible"/>
                                      </p:to>
                                    </p:set>
                                    <p:animEffect transition="in" filter="fade">
                                      <p:cBhvr>
                                        <p:cTn id="183" dur="2000"/>
                                        <p:tgtEl>
                                          <p:spTgt spid="9460"/>
                                        </p:tgtEl>
                                      </p:cBhvr>
                                    </p:animEffect>
                                  </p:childTnLst>
                                </p:cTn>
                              </p:par>
                            </p:childTnLst>
                          </p:cTn>
                        </p:par>
                        <p:par>
                          <p:cTn id="184" fill="hold" nodeType="afterGroup">
                            <p:stCondLst>
                              <p:cond delay="16000"/>
                            </p:stCondLst>
                            <p:childTnLst>
                              <p:par>
                                <p:cTn id="185" presetID="0" presetClass="path" presetSubtype="0" accel="50000" decel="50000" fill="hold" nodeType="afterEffect">
                                  <p:stCondLst>
                                    <p:cond delay="0"/>
                                  </p:stCondLst>
                                  <p:childTnLst>
                                    <p:animMotion origin="layout" path="M -1.11111E-6 7.40741E-7 C -0.00364 0.05347 -0.00035 0.10393 0.01702 0.1294 C 0.03438 0.15486 0.08611 0.14768 0.10434 0.15255 " pathEditMode="relative" rAng="0" ptsTypes="aaa">
                                      <p:cBhvr>
                                        <p:cTn id="186" dur="2000" fill="hold"/>
                                        <p:tgtEl>
                                          <p:spTgt spid="9460"/>
                                        </p:tgtEl>
                                        <p:attrNameLst>
                                          <p:attrName>ppt_x</p:attrName>
                                          <p:attrName>ppt_y</p:attrName>
                                        </p:attrNameLst>
                                      </p:cBhvr>
                                      <p:rCtr x="5035" y="7731"/>
                                    </p:animMotion>
                                  </p:childTnLst>
                                </p:cTn>
                              </p:par>
                            </p:childTnLst>
                          </p:cTn>
                        </p:par>
                        <p:par>
                          <p:cTn id="187" fill="hold" nodeType="afterGroup">
                            <p:stCondLst>
                              <p:cond delay="18000"/>
                            </p:stCondLst>
                            <p:childTnLst>
                              <p:par>
                                <p:cTn id="188" presetID="10" presetClass="exit" presetSubtype="0" fill="hold" nodeType="afterEffect">
                                  <p:stCondLst>
                                    <p:cond delay="0"/>
                                  </p:stCondLst>
                                  <p:childTnLst>
                                    <p:animEffect transition="out" filter="fade">
                                      <p:cBhvr>
                                        <p:cTn id="189" dur="2000"/>
                                        <p:tgtEl>
                                          <p:spTgt spid="9536"/>
                                        </p:tgtEl>
                                      </p:cBhvr>
                                    </p:animEffect>
                                    <p:set>
                                      <p:cBhvr>
                                        <p:cTn id="190" dur="1" fill="hold">
                                          <p:stCondLst>
                                            <p:cond delay="1999"/>
                                          </p:stCondLst>
                                        </p:cTn>
                                        <p:tgtEl>
                                          <p:spTgt spid="9536"/>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2000"/>
                                        <p:tgtEl>
                                          <p:spTgt spid="9533"/>
                                        </p:tgtEl>
                                      </p:cBhvr>
                                    </p:animEffect>
                                    <p:set>
                                      <p:cBhvr>
                                        <p:cTn id="193" dur="1" fill="hold">
                                          <p:stCondLst>
                                            <p:cond delay="1999"/>
                                          </p:stCondLst>
                                        </p:cTn>
                                        <p:tgtEl>
                                          <p:spTgt spid="9533"/>
                                        </p:tgtEl>
                                        <p:attrNameLst>
                                          <p:attrName>style.visibility</p:attrName>
                                        </p:attrNameLst>
                                      </p:cBhvr>
                                      <p:to>
                                        <p:strVal val="hidden"/>
                                      </p:to>
                                    </p:set>
                                  </p:childTnLst>
                                </p:cTn>
                              </p:par>
                            </p:childTnLst>
                          </p:cTn>
                        </p:par>
                        <p:par>
                          <p:cTn id="194" fill="hold" nodeType="afterGroup">
                            <p:stCondLst>
                              <p:cond delay="20000"/>
                            </p:stCondLst>
                            <p:childTnLst>
                              <p:par>
                                <p:cTn id="195" presetID="10" presetClass="entr" presetSubtype="0" fill="hold" nodeType="afterEffect">
                                  <p:stCondLst>
                                    <p:cond delay="0"/>
                                  </p:stCondLst>
                                  <p:childTnLst>
                                    <p:set>
                                      <p:cBhvr>
                                        <p:cTn id="196" dur="1" fill="hold">
                                          <p:stCondLst>
                                            <p:cond delay="0"/>
                                          </p:stCondLst>
                                        </p:cTn>
                                        <p:tgtEl>
                                          <p:spTgt spid="9549"/>
                                        </p:tgtEl>
                                        <p:attrNameLst>
                                          <p:attrName>style.visibility</p:attrName>
                                        </p:attrNameLst>
                                      </p:cBhvr>
                                      <p:to>
                                        <p:strVal val="visible"/>
                                      </p:to>
                                    </p:set>
                                    <p:animEffect transition="in" filter="fade">
                                      <p:cBhvr>
                                        <p:cTn id="197" dur="2000"/>
                                        <p:tgtEl>
                                          <p:spTgt spid="9549"/>
                                        </p:tgtEl>
                                      </p:cBhvr>
                                    </p:animEffect>
                                  </p:childTnLst>
                                </p:cTn>
                              </p:par>
                              <p:par>
                                <p:cTn id="198" presetID="10" presetClass="entr" presetSubtype="0" fill="hold" nodeType="withEffect">
                                  <p:stCondLst>
                                    <p:cond delay="0"/>
                                  </p:stCondLst>
                                  <p:childTnLst>
                                    <p:set>
                                      <p:cBhvr>
                                        <p:cTn id="199" dur="1" fill="hold">
                                          <p:stCondLst>
                                            <p:cond delay="0"/>
                                          </p:stCondLst>
                                        </p:cTn>
                                        <p:tgtEl>
                                          <p:spTgt spid="9543"/>
                                        </p:tgtEl>
                                        <p:attrNameLst>
                                          <p:attrName>style.visibility</p:attrName>
                                        </p:attrNameLst>
                                      </p:cBhvr>
                                      <p:to>
                                        <p:strVal val="visible"/>
                                      </p:to>
                                    </p:set>
                                    <p:animEffect transition="in" filter="fade">
                                      <p:cBhvr>
                                        <p:cTn id="200" dur="2000"/>
                                        <p:tgtEl>
                                          <p:spTgt spid="9543"/>
                                        </p:tgtEl>
                                      </p:cBhvr>
                                    </p:animEffect>
                                  </p:childTnLst>
                                </p:cTn>
                              </p:par>
                            </p:childTnLst>
                          </p:cTn>
                        </p:par>
                        <p:par>
                          <p:cTn id="201" fill="hold" nodeType="afterGroup">
                            <p:stCondLst>
                              <p:cond delay="22000"/>
                            </p:stCondLst>
                            <p:childTnLst>
                              <p:par>
                                <p:cTn id="202" presetID="0" presetClass="path" presetSubtype="0" accel="50000" decel="50000" fill="hold" nodeType="afterEffect">
                                  <p:stCondLst>
                                    <p:cond delay="0"/>
                                  </p:stCondLst>
                                  <p:childTnLst>
                                    <p:animMotion origin="layout" path="M -1.11111E-6 7.40741E-7 C -0.00364 0.05347 -0.00035 0.10393 0.01702 0.1294 C 0.03438 0.15486 0.08611 0.14768 0.10434 0.15255 " pathEditMode="relative" rAng="0" ptsTypes="aaa">
                                      <p:cBhvr>
                                        <p:cTn id="203" dur="2000" fill="hold"/>
                                        <p:tgtEl>
                                          <p:spTgt spid="9543"/>
                                        </p:tgtEl>
                                        <p:attrNameLst>
                                          <p:attrName>ppt_x</p:attrName>
                                          <p:attrName>ppt_y</p:attrName>
                                        </p:attrNameLst>
                                      </p:cBhvr>
                                      <p:rCtr x="5035" y="7731"/>
                                    </p:animMotion>
                                  </p:childTnLst>
                                </p:cTn>
                              </p:par>
                            </p:childTnLst>
                          </p:cTn>
                        </p:par>
                      </p:childTnLst>
                    </p:cTn>
                  </p:par>
                  <p:par>
                    <p:cTn id="204" fill="hold" nodeType="clickPar">
                      <p:stCondLst>
                        <p:cond delay="indefinite"/>
                      </p:stCondLst>
                      <p:childTnLst>
                        <p:par>
                          <p:cTn id="205" fill="hold" nodeType="withGroup">
                            <p:stCondLst>
                              <p:cond delay="0"/>
                            </p:stCondLst>
                            <p:childTnLst>
                              <p:par>
                                <p:cTn id="206" presetID="53" presetClass="entr" presetSubtype="0" fill="hold" grpId="0" nodeType="clickEffect">
                                  <p:stCondLst>
                                    <p:cond delay="0"/>
                                  </p:stCondLst>
                                  <p:childTnLst>
                                    <p:set>
                                      <p:cBhvr>
                                        <p:cTn id="207" dur="1" fill="hold">
                                          <p:stCondLst>
                                            <p:cond delay="0"/>
                                          </p:stCondLst>
                                        </p:cTn>
                                        <p:tgtEl>
                                          <p:spTgt spid="9391"/>
                                        </p:tgtEl>
                                        <p:attrNameLst>
                                          <p:attrName>style.visibility</p:attrName>
                                        </p:attrNameLst>
                                      </p:cBhvr>
                                      <p:to>
                                        <p:strVal val="visible"/>
                                      </p:to>
                                    </p:set>
                                    <p:anim calcmode="lin" valueType="num">
                                      <p:cBhvr>
                                        <p:cTn id="208" dur="500" fill="hold"/>
                                        <p:tgtEl>
                                          <p:spTgt spid="9391"/>
                                        </p:tgtEl>
                                        <p:attrNameLst>
                                          <p:attrName>ppt_w</p:attrName>
                                        </p:attrNameLst>
                                      </p:cBhvr>
                                      <p:tavLst>
                                        <p:tav tm="0">
                                          <p:val>
                                            <p:fltVal val="0"/>
                                          </p:val>
                                        </p:tav>
                                        <p:tav tm="100000">
                                          <p:val>
                                            <p:strVal val="#ppt_w"/>
                                          </p:val>
                                        </p:tav>
                                      </p:tavLst>
                                    </p:anim>
                                    <p:anim calcmode="lin" valueType="num">
                                      <p:cBhvr>
                                        <p:cTn id="209" dur="500" fill="hold"/>
                                        <p:tgtEl>
                                          <p:spTgt spid="9391"/>
                                        </p:tgtEl>
                                        <p:attrNameLst>
                                          <p:attrName>ppt_h</p:attrName>
                                        </p:attrNameLst>
                                      </p:cBhvr>
                                      <p:tavLst>
                                        <p:tav tm="0">
                                          <p:val>
                                            <p:fltVal val="0"/>
                                          </p:val>
                                        </p:tav>
                                        <p:tav tm="100000">
                                          <p:val>
                                            <p:strVal val="#ppt_h"/>
                                          </p:val>
                                        </p:tav>
                                      </p:tavLst>
                                    </p:anim>
                                    <p:animEffect transition="in" filter="fade">
                                      <p:cBhvr>
                                        <p:cTn id="210" dur="500"/>
                                        <p:tgtEl>
                                          <p:spTgt spid="9391"/>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53" presetClass="entr" presetSubtype="0" fill="hold" grpId="0" nodeType="clickEffect">
                                  <p:stCondLst>
                                    <p:cond delay="0"/>
                                  </p:stCondLst>
                                  <p:childTnLst>
                                    <p:set>
                                      <p:cBhvr>
                                        <p:cTn id="214" dur="1" fill="hold">
                                          <p:stCondLst>
                                            <p:cond delay="0"/>
                                          </p:stCondLst>
                                        </p:cTn>
                                        <p:tgtEl>
                                          <p:spTgt spid="9552"/>
                                        </p:tgtEl>
                                        <p:attrNameLst>
                                          <p:attrName>style.visibility</p:attrName>
                                        </p:attrNameLst>
                                      </p:cBhvr>
                                      <p:to>
                                        <p:strVal val="visible"/>
                                      </p:to>
                                    </p:set>
                                    <p:anim calcmode="lin" valueType="num">
                                      <p:cBhvr>
                                        <p:cTn id="215" dur="500" fill="hold"/>
                                        <p:tgtEl>
                                          <p:spTgt spid="9552"/>
                                        </p:tgtEl>
                                        <p:attrNameLst>
                                          <p:attrName>ppt_w</p:attrName>
                                        </p:attrNameLst>
                                      </p:cBhvr>
                                      <p:tavLst>
                                        <p:tav tm="0">
                                          <p:val>
                                            <p:fltVal val="0"/>
                                          </p:val>
                                        </p:tav>
                                        <p:tav tm="100000">
                                          <p:val>
                                            <p:strVal val="#ppt_w"/>
                                          </p:val>
                                        </p:tav>
                                      </p:tavLst>
                                    </p:anim>
                                    <p:anim calcmode="lin" valueType="num">
                                      <p:cBhvr>
                                        <p:cTn id="216" dur="500" fill="hold"/>
                                        <p:tgtEl>
                                          <p:spTgt spid="9552"/>
                                        </p:tgtEl>
                                        <p:attrNameLst>
                                          <p:attrName>ppt_h</p:attrName>
                                        </p:attrNameLst>
                                      </p:cBhvr>
                                      <p:tavLst>
                                        <p:tav tm="0">
                                          <p:val>
                                            <p:fltVal val="0"/>
                                          </p:val>
                                        </p:tav>
                                        <p:tav tm="100000">
                                          <p:val>
                                            <p:strVal val="#ppt_h"/>
                                          </p:val>
                                        </p:tav>
                                      </p:tavLst>
                                    </p:anim>
                                    <p:animEffect transition="in" filter="fade">
                                      <p:cBhvr>
                                        <p:cTn id="217" dur="500"/>
                                        <p:tgtEl>
                                          <p:spTgt spid="9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5" grpId="0" animBg="1"/>
      <p:bldP spid="9326" grpId="0" animBg="1"/>
      <p:bldP spid="9327" grpId="0" animBg="1"/>
      <p:bldP spid="9328" grpId="0" animBg="1"/>
      <p:bldP spid="9329" grpId="0" animBg="1"/>
      <p:bldP spid="9344" grpId="0" animBg="1"/>
      <p:bldP spid="9345" grpId="0" animBg="1"/>
      <p:bldP spid="9347" grpId="0" animBg="1"/>
      <p:bldP spid="9348" grpId="0" animBg="1"/>
      <p:bldP spid="9349" grpId="0" animBg="1"/>
      <p:bldP spid="9350" grpId="0" animBg="1"/>
      <p:bldP spid="9351" grpId="0" animBg="1"/>
      <p:bldP spid="9352" grpId="0" animBg="1"/>
      <p:bldP spid="9391" grpId="0"/>
      <p:bldP spid="9471" grpId="0" animBg="1"/>
      <p:bldP spid="9472" grpId="0" animBg="1"/>
      <p:bldP spid="9473" grpId="0" animBg="1"/>
      <p:bldP spid="9474" grpId="0" animBg="1"/>
      <p:bldP spid="9475" grpId="0" animBg="1"/>
      <p:bldP spid="9490" grpId="0" animBg="1"/>
      <p:bldP spid="9491" grpId="0" animBg="1"/>
      <p:bldP spid="9492" grpId="0" animBg="1"/>
      <p:bldP spid="9493" grpId="0" animBg="1"/>
      <p:bldP spid="9494" grpId="0" animBg="1"/>
      <p:bldP spid="9495" grpId="0" animBg="1"/>
      <p:bldP spid="9496" grpId="0" animBg="1"/>
      <p:bldP spid="9497" grpId="0" animBg="1"/>
      <p:bldP spid="9498" grpId="0" animBg="1"/>
      <p:bldP spid="9499" grpId="0" animBg="1"/>
      <p:bldP spid="9500" grpId="0" animBg="1"/>
      <p:bldP spid="9501" grpId="0" animBg="1"/>
      <p:bldP spid="9502" grpId="0" animBg="1"/>
      <p:bldP spid="9503" grpId="0" animBg="1"/>
      <p:bldP spid="9518" grpId="0" animBg="1"/>
      <p:bldP spid="9519" grpId="0" animBg="1"/>
      <p:bldP spid="9521" grpId="0" animBg="1"/>
      <p:bldP spid="9522" grpId="0" animBg="1"/>
      <p:bldP spid="9523" grpId="0" animBg="1"/>
      <p:bldP spid="9524" grpId="0" animBg="1"/>
      <p:bldP spid="9525" grpId="0" animBg="1"/>
      <p:bldP spid="9526" grpId="0" animBg="1"/>
      <p:bldP spid="9539" grpId="0"/>
      <p:bldP spid="955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p:cNvSpPr>
          <p:nvPr>
            <p:ph type="title"/>
          </p:nvPr>
        </p:nvSpPr>
        <p:spPr>
          <a:xfrm>
            <a:off x="268397" y="441793"/>
            <a:ext cx="7358063" cy="1714500"/>
          </a:xfrm>
          <a:prstGeom prst="rect">
            <a:avLst/>
          </a:prstGeom>
        </p:spPr>
        <p:txBody>
          <a:bodyPr/>
          <a:lstStyle/>
          <a:p>
            <a:pPr lvl="0">
              <a:defRPr sz="1800"/>
            </a:pPr>
            <a:r>
              <a:rPr sz="5900" dirty="0"/>
              <a:t>Starch</a:t>
            </a:r>
          </a:p>
        </p:txBody>
      </p:sp>
      <p:sp>
        <p:nvSpPr>
          <p:cNvPr id="365" name="Shape 365"/>
          <p:cNvSpPr>
            <a:spLocks noGrp="1"/>
          </p:cNvSpPr>
          <p:nvPr>
            <p:ph type="body" idx="1"/>
          </p:nvPr>
        </p:nvSpPr>
        <p:spPr>
          <a:xfrm>
            <a:off x="696516" y="2156293"/>
            <a:ext cx="4518422" cy="3764090"/>
          </a:xfrm>
          <a:prstGeom prst="rect">
            <a:avLst/>
          </a:prstGeom>
        </p:spPr>
        <p:txBody>
          <a:bodyPr/>
          <a:lstStyle/>
          <a:p>
            <a:pPr marL="510250" indent="-287015">
              <a:defRPr sz="1800"/>
            </a:pPr>
            <a:r>
              <a:rPr sz="2800" dirty="0">
                <a:solidFill>
                  <a:srgbClr val="11053B"/>
                </a:solidFill>
                <a:uFill>
                  <a:solidFill>
                    <a:srgbClr val="11053B"/>
                  </a:solidFill>
                </a:uFill>
              </a:rPr>
              <a:t>Role: Insoluble store of glucose in plants</a:t>
            </a:r>
          </a:p>
          <a:p>
            <a:pPr marL="510250" indent="-287015">
              <a:defRPr sz="1800"/>
            </a:pPr>
            <a:r>
              <a:rPr sz="2800" dirty="0">
                <a:solidFill>
                  <a:srgbClr val="11053B"/>
                </a:solidFill>
              </a:rPr>
              <a:t>A </a:t>
            </a:r>
            <a:r>
              <a:rPr sz="2800" b="1" dirty="0">
                <a:solidFill>
                  <a:srgbClr val="11053B"/>
                </a:solidFill>
                <a:uFill>
                  <a:solidFill>
                    <a:srgbClr val="11053B"/>
                  </a:solidFill>
                </a:uFill>
              </a:rPr>
              <a:t>mixture </a:t>
            </a:r>
            <a:r>
              <a:rPr sz="2800" dirty="0">
                <a:solidFill>
                  <a:srgbClr val="11053B"/>
                </a:solidFill>
                <a:uFill>
                  <a:solidFill>
                    <a:srgbClr val="11053B"/>
                  </a:solidFill>
                </a:uFill>
              </a:rPr>
              <a:t>of two glucose polymers: </a:t>
            </a:r>
            <a:r>
              <a:rPr sz="2800" dirty="0">
                <a:solidFill>
                  <a:srgbClr val="FF0000"/>
                </a:solidFill>
                <a:uFill>
                  <a:solidFill>
                    <a:srgbClr val="11053B"/>
                  </a:solidFill>
                </a:uFill>
              </a:rPr>
              <a:t>amylose &amp; amylopectin</a:t>
            </a:r>
          </a:p>
        </p:txBody>
      </p:sp>
      <p:pic>
        <p:nvPicPr>
          <p:cNvPr id="366" name="url?sa=i&amp;source=images&amp;cd=&amp;docid=7jaMX6k0XsWUmM&amp;tbnid=l3GTzMUkLf3tZM-&amp;ved=&amp;url=http%3A%2F%2Fwww.goyaagro.com%2Fproduct.png"/>
          <p:cNvPicPr/>
          <p:nvPr/>
        </p:nvPicPr>
        <p:blipFill>
          <a:blip r:embed="rId2">
            <a:extLst/>
          </a:blip>
          <a:stretch>
            <a:fillRect/>
          </a:stretch>
        </p:blipFill>
        <p:spPr>
          <a:xfrm>
            <a:off x="5393531" y="2223492"/>
            <a:ext cx="2402087" cy="2402087"/>
          </a:xfrm>
          <a:prstGeom prst="rect">
            <a:avLst/>
          </a:prstGeom>
          <a:ln w="12700">
            <a:miter lim="400000"/>
          </a:ln>
        </p:spPr>
      </p:pic>
    </p:spTree>
    <p:extLst>
      <p:ext uri="{BB962C8B-B14F-4D97-AF65-F5344CB8AC3E}">
        <p14:creationId xmlns:p14="http://schemas.microsoft.com/office/powerpoint/2010/main" val="3426755750"/>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p:cNvSpPr>
          <p:nvPr>
            <p:ph type="title"/>
          </p:nvPr>
        </p:nvSpPr>
        <p:spPr>
          <a:xfrm>
            <a:off x="2768203" y="-3893344"/>
            <a:ext cx="7768828" cy="2402086"/>
          </a:xfrm>
          <a:prstGeom prst="rect">
            <a:avLst/>
          </a:prstGeom>
        </p:spPr>
        <p:txBody>
          <a:bodyPr/>
          <a:lstStyle/>
          <a:p>
            <a:pPr lvl="0">
              <a:defRPr sz="1800"/>
            </a:pPr>
            <a:r>
              <a:rPr sz="5900"/>
              <a:t>Starch </a:t>
            </a:r>
          </a:p>
        </p:txBody>
      </p:sp>
      <p:sp>
        <p:nvSpPr>
          <p:cNvPr id="372" name="Shape 372"/>
          <p:cNvSpPr>
            <a:spLocks noGrp="1"/>
          </p:cNvSpPr>
          <p:nvPr>
            <p:ph type="body" idx="1"/>
          </p:nvPr>
        </p:nvSpPr>
        <p:spPr>
          <a:xfrm>
            <a:off x="369658" y="1505036"/>
            <a:ext cx="3746666" cy="4759279"/>
          </a:xfrm>
          <a:prstGeom prst="rect">
            <a:avLst/>
          </a:prstGeom>
        </p:spPr>
        <p:txBody>
          <a:bodyPr lIns="0" tIns="0" rIns="0" bIns="0">
            <a:noAutofit/>
          </a:bodyPr>
          <a:lstStyle/>
          <a:p>
            <a:pPr marL="207104" indent="-185159" algn="ctr" defTabSz="221806">
              <a:spcBef>
                <a:spcPts val="844"/>
              </a:spcBef>
              <a:buClr>
                <a:srgbClr val="FFFB00"/>
              </a:buClr>
              <a:buNone/>
              <a:defRPr sz="1800"/>
            </a:pPr>
            <a:r>
              <a:rPr sz="2500" dirty="0"/>
              <a:t>Around 1000 or more</a:t>
            </a:r>
          </a:p>
          <a:p>
            <a:pPr marL="207104" indent="-185159" algn="ctr" defTabSz="221806">
              <a:spcBef>
                <a:spcPts val="844"/>
              </a:spcBef>
              <a:buClr>
                <a:srgbClr val="FFFB00"/>
              </a:buClr>
              <a:buNone/>
              <a:defRPr sz="1800"/>
            </a:pPr>
            <a:r>
              <a:rPr lang="en-US" sz="2500" dirty="0" smtClean="0">
                <a:solidFill>
                  <a:srgbClr val="0056D6"/>
                </a:solidFill>
                <a:uFill>
                  <a:solidFill>
                    <a:srgbClr val="0056D6"/>
                  </a:solidFill>
                </a:uFill>
                <a:latin typeface="Symbol"/>
                <a:ea typeface="Symbol"/>
                <a:cs typeface="Symbol"/>
                <a:sym typeface="Symbol"/>
              </a:rPr>
              <a:t>a</a:t>
            </a:r>
            <a:r>
              <a:rPr sz="2500" dirty="0" smtClean="0">
                <a:solidFill>
                  <a:srgbClr val="F5EC00"/>
                </a:solidFill>
                <a:uFill>
                  <a:solidFill>
                    <a:srgbClr val="F5EC00"/>
                  </a:solidFill>
                </a:uFill>
                <a:latin typeface="Symbol"/>
                <a:ea typeface="Symbol"/>
                <a:cs typeface="Symbol"/>
                <a:sym typeface="Symbol"/>
              </a:rPr>
              <a:t> </a:t>
            </a:r>
            <a:r>
              <a:rPr lang="en-US" sz="2500" dirty="0"/>
              <a:t>g</a:t>
            </a:r>
            <a:r>
              <a:rPr sz="2500" dirty="0"/>
              <a:t>lucose monomers</a:t>
            </a:r>
          </a:p>
          <a:p>
            <a:pPr marL="207104" indent="-185159" algn="ctr" defTabSz="221806">
              <a:spcBef>
                <a:spcPts val="844"/>
              </a:spcBef>
              <a:buClr>
                <a:srgbClr val="FFFB00"/>
              </a:buClr>
              <a:buNone/>
              <a:defRPr sz="1800"/>
            </a:pPr>
            <a:r>
              <a:rPr sz="2500" dirty="0"/>
              <a:t>with </a:t>
            </a:r>
            <a:r>
              <a:rPr sz="2500" dirty="0">
                <a:solidFill>
                  <a:srgbClr val="0056D6"/>
                </a:solidFill>
                <a:uFill>
                  <a:solidFill>
                    <a:srgbClr val="0056D6"/>
                  </a:solidFill>
                </a:uFill>
              </a:rPr>
              <a:t>1,4 </a:t>
            </a:r>
            <a:r>
              <a:rPr sz="2500" dirty="0" err="1">
                <a:solidFill>
                  <a:srgbClr val="0056D6"/>
                </a:solidFill>
                <a:uFill>
                  <a:solidFill>
                    <a:srgbClr val="0056D6"/>
                  </a:solidFill>
                </a:uFill>
              </a:rPr>
              <a:t>glycosidic</a:t>
            </a:r>
            <a:r>
              <a:rPr sz="2500" dirty="0">
                <a:solidFill>
                  <a:srgbClr val="0056D6"/>
                </a:solidFill>
                <a:uFill>
                  <a:solidFill>
                    <a:srgbClr val="0056D6"/>
                  </a:solidFill>
                </a:uFill>
              </a:rPr>
              <a:t> bonds</a:t>
            </a:r>
          </a:p>
          <a:p>
            <a:pPr marL="207104" indent="-185159" algn="ctr" defTabSz="221806">
              <a:spcBef>
                <a:spcPts val="844"/>
              </a:spcBef>
              <a:buClr>
                <a:srgbClr val="FFFB00"/>
              </a:buClr>
              <a:buNone/>
              <a:defRPr sz="1800"/>
            </a:pPr>
            <a:endParaRPr sz="2500" dirty="0">
              <a:solidFill>
                <a:srgbClr val="FFFC41"/>
              </a:solidFill>
              <a:uFill>
                <a:solidFill>
                  <a:srgbClr val="FFFC41"/>
                </a:solidFill>
              </a:uFill>
            </a:endParaRPr>
          </a:p>
          <a:p>
            <a:pPr marL="207104" indent="-185159" algn="ctr" defTabSz="221806">
              <a:spcBef>
                <a:spcPts val="844"/>
              </a:spcBef>
              <a:buClr>
                <a:srgbClr val="FFFB00"/>
              </a:buClr>
              <a:buNone/>
              <a:defRPr sz="1800"/>
            </a:pPr>
            <a:r>
              <a:rPr sz="2500" dirty="0">
                <a:uFill>
                  <a:solidFill>
                    <a:srgbClr val="0056D6"/>
                  </a:solidFill>
                </a:uFill>
              </a:rPr>
              <a:t>Form</a:t>
            </a:r>
            <a:r>
              <a:rPr lang="en-GB" sz="2500" dirty="0">
                <a:uFill>
                  <a:solidFill>
                    <a:srgbClr val="0056D6"/>
                  </a:solidFill>
                </a:uFill>
              </a:rPr>
              <a:t>s</a:t>
            </a:r>
            <a:r>
              <a:rPr sz="2500" dirty="0">
                <a:uFill>
                  <a:solidFill>
                    <a:srgbClr val="0056D6"/>
                  </a:solidFill>
                </a:uFill>
              </a:rPr>
              <a:t> a spiral</a:t>
            </a:r>
            <a:r>
              <a:rPr sz="2500" dirty="0"/>
              <a:t> structure</a:t>
            </a:r>
          </a:p>
          <a:p>
            <a:pPr marL="207104" indent="-185159" algn="ctr" defTabSz="221806">
              <a:spcBef>
                <a:spcPts val="844"/>
              </a:spcBef>
              <a:buClr>
                <a:srgbClr val="FFFB00"/>
              </a:buClr>
              <a:buNone/>
              <a:defRPr sz="1800"/>
            </a:pPr>
            <a:r>
              <a:rPr sz="2500" dirty="0"/>
              <a:t>because </a:t>
            </a:r>
            <a:r>
              <a:rPr lang="en-GB" sz="2500" dirty="0"/>
              <a:t>of the angle of the </a:t>
            </a:r>
            <a:r>
              <a:rPr lang="en-GB" sz="2500" dirty="0" err="1"/>
              <a:t>glycosidic</a:t>
            </a:r>
            <a:r>
              <a:rPr lang="en-GB" sz="2500" dirty="0"/>
              <a:t> bond.</a:t>
            </a:r>
            <a:endParaRPr sz="2500" dirty="0"/>
          </a:p>
          <a:p>
            <a:pPr marL="207104" indent="-185159" algn="ctr" defTabSz="221806">
              <a:spcBef>
                <a:spcPts val="844"/>
              </a:spcBef>
              <a:buClr>
                <a:srgbClr val="FFFB00"/>
              </a:buClr>
              <a:buNone/>
              <a:defRPr sz="1800"/>
            </a:pPr>
            <a:r>
              <a:rPr sz="2500" dirty="0">
                <a:solidFill>
                  <a:srgbClr val="0056D6"/>
                </a:solidFill>
                <a:uFill>
                  <a:solidFill>
                    <a:srgbClr val="0056D6"/>
                  </a:solidFill>
                </a:uFill>
              </a:rPr>
              <a:t>H bond</a:t>
            </a:r>
            <a:r>
              <a:rPr lang="en-GB" sz="2500" dirty="0">
                <a:solidFill>
                  <a:srgbClr val="0056D6"/>
                </a:solidFill>
                <a:uFill>
                  <a:solidFill>
                    <a:srgbClr val="0056D6"/>
                  </a:solidFill>
                </a:uFill>
              </a:rPr>
              <a:t>s </a:t>
            </a:r>
            <a:r>
              <a:rPr lang="en-GB" sz="2500" dirty="0">
                <a:uFill>
                  <a:solidFill>
                    <a:srgbClr val="0056D6"/>
                  </a:solidFill>
                </a:uFill>
              </a:rPr>
              <a:t>hold the structure</a:t>
            </a:r>
          </a:p>
          <a:p>
            <a:pPr marL="207104" indent="-185159" algn="ctr" defTabSz="221806">
              <a:spcBef>
                <a:spcPts val="844"/>
              </a:spcBef>
              <a:buClr>
                <a:srgbClr val="FFFB00"/>
              </a:buClr>
              <a:buNone/>
              <a:defRPr sz="1800"/>
            </a:pPr>
            <a:r>
              <a:rPr lang="en-GB" sz="2500" dirty="0">
                <a:uFill>
                  <a:solidFill>
                    <a:srgbClr val="0056D6"/>
                  </a:solidFill>
                </a:uFill>
              </a:rPr>
              <a:t> in place</a:t>
            </a:r>
            <a:endParaRPr sz="2500" dirty="0">
              <a:uFill>
                <a:solidFill>
                  <a:srgbClr val="FFFC41"/>
                </a:solidFill>
              </a:uFill>
            </a:endParaRPr>
          </a:p>
        </p:txBody>
      </p:sp>
      <p:pic>
        <p:nvPicPr>
          <p:cNvPr id="373" name="cell120.png"/>
          <p:cNvPicPr/>
          <p:nvPr/>
        </p:nvPicPr>
        <p:blipFill>
          <a:blip r:embed="rId2">
            <a:extLst/>
          </a:blip>
          <a:stretch>
            <a:fillRect/>
          </a:stretch>
        </p:blipFill>
        <p:spPr>
          <a:xfrm>
            <a:off x="5131991" y="-3214687"/>
            <a:ext cx="1096963" cy="1902024"/>
          </a:xfrm>
          <a:prstGeom prst="rect">
            <a:avLst/>
          </a:prstGeom>
          <a:ln w="12700">
            <a:miter lim="400000"/>
          </a:ln>
        </p:spPr>
      </p:pic>
      <p:pic>
        <p:nvPicPr>
          <p:cNvPr id="378" name="images.jpg"/>
          <p:cNvPicPr/>
          <p:nvPr/>
        </p:nvPicPr>
        <p:blipFill>
          <a:blip r:embed="rId3">
            <a:extLst/>
          </a:blip>
          <a:stretch>
            <a:fillRect/>
          </a:stretch>
        </p:blipFill>
        <p:spPr>
          <a:xfrm>
            <a:off x="4015063" y="1454406"/>
            <a:ext cx="4860540" cy="2025225"/>
          </a:xfrm>
          <a:prstGeom prst="rect">
            <a:avLst/>
          </a:prstGeom>
          <a:ln w="12700">
            <a:miter lim="400000"/>
          </a:ln>
        </p:spPr>
      </p:pic>
      <p:sp>
        <p:nvSpPr>
          <p:cNvPr id="380" name="Shape 380"/>
          <p:cNvSpPr/>
          <p:nvPr/>
        </p:nvSpPr>
        <p:spPr>
          <a:xfrm>
            <a:off x="1780840" y="184795"/>
            <a:ext cx="5583897" cy="111857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800" b="1">
                <a:solidFill>
                  <a:srgbClr val="0056D6"/>
                </a:solidFill>
                <a:uFill>
                  <a:solidFill>
                    <a:srgbClr val="0056D6"/>
                  </a:solidFill>
                </a:uFill>
                <a:latin typeface="+mj-lt"/>
                <a:ea typeface="+mj-ea"/>
                <a:cs typeface="+mj-cs"/>
                <a:sym typeface="Gill Sans"/>
              </a:defRPr>
            </a:lvl1pPr>
          </a:lstStyle>
          <a:p>
            <a:pPr lvl="0">
              <a:defRPr sz="1800" b="0">
                <a:solidFill>
                  <a:srgbClr val="000000"/>
                </a:solidFill>
                <a:uFillTx/>
              </a:defRPr>
            </a:pPr>
            <a:r>
              <a:rPr sz="3400" dirty="0"/>
              <a:t>Amylose Structure</a:t>
            </a:r>
            <a:endParaRPr lang="en-GB" sz="3400" dirty="0"/>
          </a:p>
          <a:p>
            <a:pPr lvl="0">
              <a:defRPr sz="1800" b="0">
                <a:solidFill>
                  <a:srgbClr val="000000"/>
                </a:solidFill>
                <a:uFillTx/>
              </a:defRPr>
            </a:pPr>
            <a:r>
              <a:rPr lang="en-GB" sz="3400" dirty="0"/>
              <a:t> </a:t>
            </a:r>
            <a:r>
              <a:rPr lang="en-GB" sz="2800" dirty="0"/>
              <a:t>(a linear molecule with no branches)</a:t>
            </a:r>
            <a:r>
              <a:rPr lang="en-GB" sz="3400" dirty="0"/>
              <a:t> </a:t>
            </a:r>
            <a:endParaRPr sz="3400" dirty="0"/>
          </a:p>
        </p:txBody>
      </p:sp>
      <p:pic>
        <p:nvPicPr>
          <p:cNvPr id="2" name="Picture 1"/>
          <p:cNvPicPr>
            <a:picLocks noChangeAspect="1"/>
          </p:cNvPicPr>
          <p:nvPr/>
        </p:nvPicPr>
        <p:blipFill>
          <a:blip r:embed="rId4"/>
          <a:stretch>
            <a:fillRect/>
          </a:stretch>
        </p:blipFill>
        <p:spPr>
          <a:xfrm>
            <a:off x="4369478" y="3580892"/>
            <a:ext cx="3999819" cy="2763549"/>
          </a:xfrm>
          <a:prstGeom prst="rect">
            <a:avLst/>
          </a:prstGeom>
        </p:spPr>
      </p:pic>
    </p:spTree>
    <p:extLst>
      <p:ext uri="{BB962C8B-B14F-4D97-AF65-F5344CB8AC3E}">
        <p14:creationId xmlns:p14="http://schemas.microsoft.com/office/powerpoint/2010/main" val="351344881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372">
                                            <p:bg/>
                                          </p:spTgt>
                                        </p:tgtEl>
                                        <p:attrNameLst>
                                          <p:attrName>style.visibility</p:attrName>
                                        </p:attrNameLst>
                                      </p:cBhvr>
                                      <p:to>
                                        <p:strVal val="visible"/>
                                      </p:to>
                                    </p:set>
                                    <p:animEffect transition="in" filter="dissolve">
                                      <p:cBhvr>
                                        <p:cTn id="7" dur="500"/>
                                        <p:tgtEl>
                                          <p:spTgt spid="372">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372">
                                            <p:txEl>
                                              <p:pRg st="0" end="0"/>
                                            </p:txEl>
                                          </p:spTgt>
                                        </p:tgtEl>
                                        <p:attrNameLst>
                                          <p:attrName>style.visibility</p:attrName>
                                        </p:attrNameLst>
                                      </p:cBhvr>
                                      <p:to>
                                        <p:strVal val="visible"/>
                                      </p:to>
                                    </p:set>
                                    <p:animEffect transition="in" filter="dissolve">
                                      <p:cBhvr>
                                        <p:cTn id="11" dur="500"/>
                                        <p:tgtEl>
                                          <p:spTgt spid="372">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iterate>
                                    <p:tmAbs val="0"/>
                                  </p:iterate>
                                  <p:childTnLst>
                                    <p:set>
                                      <p:cBhvr>
                                        <p:cTn id="14" fill="hold"/>
                                        <p:tgtEl>
                                          <p:spTgt spid="372">
                                            <p:txEl>
                                              <p:pRg st="1" end="1"/>
                                            </p:txEl>
                                          </p:spTgt>
                                        </p:tgtEl>
                                        <p:attrNameLst>
                                          <p:attrName>style.visibility</p:attrName>
                                        </p:attrNameLst>
                                      </p:cBhvr>
                                      <p:to>
                                        <p:strVal val="visible"/>
                                      </p:to>
                                    </p:set>
                                    <p:animEffect transition="in" filter="dissolve">
                                      <p:cBhvr>
                                        <p:cTn id="15" dur="500"/>
                                        <p:tgtEl>
                                          <p:spTgt spid="372">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iterate>
                                    <p:tmAbs val="0"/>
                                  </p:iterate>
                                  <p:childTnLst>
                                    <p:set>
                                      <p:cBhvr>
                                        <p:cTn id="18" fill="hold"/>
                                        <p:tgtEl>
                                          <p:spTgt spid="372">
                                            <p:txEl>
                                              <p:pRg st="2" end="2"/>
                                            </p:txEl>
                                          </p:spTgt>
                                        </p:tgtEl>
                                        <p:attrNameLst>
                                          <p:attrName>style.visibility</p:attrName>
                                        </p:attrNameLst>
                                      </p:cBhvr>
                                      <p:to>
                                        <p:strVal val="visible"/>
                                      </p:to>
                                    </p:set>
                                    <p:animEffect transition="in" filter="dissolve">
                                      <p:cBhvr>
                                        <p:cTn id="19" dur="500"/>
                                        <p:tgtEl>
                                          <p:spTgt spid="372">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iterate>
                                    <p:tmAbs val="0"/>
                                  </p:iterate>
                                  <p:childTnLst>
                                    <p:set>
                                      <p:cBhvr>
                                        <p:cTn id="22" fill="hold"/>
                                        <p:tgtEl>
                                          <p:spTgt spid="372">
                                            <p:txEl>
                                              <p:pRg st="4" end="4"/>
                                            </p:txEl>
                                          </p:spTgt>
                                        </p:tgtEl>
                                        <p:attrNameLst>
                                          <p:attrName>style.visibility</p:attrName>
                                        </p:attrNameLst>
                                      </p:cBhvr>
                                      <p:to>
                                        <p:strVal val="visible"/>
                                      </p:to>
                                    </p:set>
                                    <p:animEffect transition="in" filter="dissolve">
                                      <p:cBhvr>
                                        <p:cTn id="23" dur="500"/>
                                        <p:tgtEl>
                                          <p:spTgt spid="372">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iterate>
                                    <p:tmAbs val="0"/>
                                  </p:iterate>
                                  <p:childTnLst>
                                    <p:set>
                                      <p:cBhvr>
                                        <p:cTn id="26" fill="hold"/>
                                        <p:tgtEl>
                                          <p:spTgt spid="372">
                                            <p:txEl>
                                              <p:pRg st="5" end="5"/>
                                            </p:txEl>
                                          </p:spTgt>
                                        </p:tgtEl>
                                        <p:attrNameLst>
                                          <p:attrName>style.visibility</p:attrName>
                                        </p:attrNameLst>
                                      </p:cBhvr>
                                      <p:to>
                                        <p:strVal val="visible"/>
                                      </p:to>
                                    </p:set>
                                    <p:animEffect transition="in" filter="dissolve">
                                      <p:cBhvr>
                                        <p:cTn id="27" dur="500"/>
                                        <p:tgtEl>
                                          <p:spTgt spid="372">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iterate>
                                    <p:tmAbs val="0"/>
                                  </p:iterate>
                                  <p:childTnLst>
                                    <p:set>
                                      <p:cBhvr>
                                        <p:cTn id="30" fill="hold"/>
                                        <p:tgtEl>
                                          <p:spTgt spid="372">
                                            <p:txEl>
                                              <p:pRg st="6" end="6"/>
                                            </p:txEl>
                                          </p:spTgt>
                                        </p:tgtEl>
                                        <p:attrNameLst>
                                          <p:attrName>style.visibility</p:attrName>
                                        </p:attrNameLst>
                                      </p:cBhvr>
                                      <p:to>
                                        <p:strVal val="visible"/>
                                      </p:to>
                                    </p:set>
                                    <p:animEffect transition="in" filter="dissolve">
                                      <p:cBhvr>
                                        <p:cTn id="31" dur="500"/>
                                        <p:tgtEl>
                                          <p:spTgt spid="372">
                                            <p:txEl>
                                              <p:pRg st="6" end="6"/>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iterate>
                                    <p:tmAbs val="0"/>
                                  </p:iterate>
                                  <p:childTnLst>
                                    <p:set>
                                      <p:cBhvr>
                                        <p:cTn id="34" fill="hold"/>
                                        <p:tgtEl>
                                          <p:spTgt spid="372">
                                            <p:txEl>
                                              <p:pRg st="7" end="7"/>
                                            </p:txEl>
                                          </p:spTgt>
                                        </p:tgtEl>
                                        <p:attrNameLst>
                                          <p:attrName>style.visibility</p:attrName>
                                        </p:attrNameLst>
                                      </p:cBhvr>
                                      <p:to>
                                        <p:strVal val="visible"/>
                                      </p:to>
                                    </p:set>
                                    <p:animEffect transition="in" filter="dissolve">
                                      <p:cBhvr>
                                        <p:cTn id="35" dur="500"/>
                                        <p:tgtEl>
                                          <p:spTgt spid="3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build="p"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body" idx="1"/>
          </p:nvPr>
        </p:nvSpPr>
        <p:spPr>
          <a:xfrm>
            <a:off x="420289" y="1656928"/>
            <a:ext cx="4455321" cy="5201072"/>
          </a:xfrm>
          <a:prstGeom prst="rect">
            <a:avLst/>
          </a:prstGeom>
        </p:spPr>
        <p:txBody>
          <a:bodyPr/>
          <a:lstStyle/>
          <a:p>
            <a:pPr marL="383526" indent="-342888">
              <a:buClr>
                <a:srgbClr val="FFFB00"/>
              </a:buClr>
              <a:buNone/>
              <a:defRPr sz="1800"/>
            </a:pPr>
            <a:endParaRPr sz="2700" dirty="0"/>
          </a:p>
          <a:p>
            <a:pPr marL="383526" indent="-342888">
              <a:buClr>
                <a:srgbClr val="FFFB00"/>
              </a:buClr>
              <a:buNone/>
              <a:defRPr sz="1800"/>
            </a:pPr>
            <a:endParaRPr sz="2700" dirty="0"/>
          </a:p>
          <a:p>
            <a:pPr marL="383526" indent="-342888">
              <a:buClr>
                <a:srgbClr val="FFFB00"/>
              </a:buClr>
              <a:buNone/>
              <a:defRPr sz="1800"/>
            </a:pPr>
            <a:endParaRPr sz="2700" dirty="0"/>
          </a:p>
        </p:txBody>
      </p:sp>
      <p:sp>
        <p:nvSpPr>
          <p:cNvPr id="385" name="Shape 385"/>
          <p:cNvSpPr/>
          <p:nvPr/>
        </p:nvSpPr>
        <p:spPr>
          <a:xfrm>
            <a:off x="4926415" y="1974595"/>
            <a:ext cx="3999819" cy="5065689"/>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383526" indent="-383526" defTabSz="410751">
              <a:spcBef>
                <a:spcPts val="633"/>
              </a:spcBef>
              <a:buClr>
                <a:srgbClr val="FFFB00"/>
              </a:buClr>
              <a:buFont typeface="Wingdings"/>
              <a:defRPr sz="1800"/>
            </a:pPr>
            <a:r>
              <a:rPr lang="en-GB" sz="2800" dirty="0">
                <a:solidFill>
                  <a:srgbClr val="11053B"/>
                </a:solidFill>
                <a:uFill>
                  <a:solidFill>
                    <a:srgbClr val="11053B"/>
                  </a:solidFill>
                </a:uFill>
                <a:latin typeface="Symbol"/>
                <a:sym typeface="Symbol"/>
              </a:rPr>
              <a:t>a </a:t>
            </a:r>
            <a:r>
              <a:rPr sz="2800" dirty="0">
                <a:solidFill>
                  <a:srgbClr val="11053B"/>
                </a:solidFill>
                <a:uFill>
                  <a:solidFill>
                    <a:srgbClr val="11053B"/>
                  </a:solidFill>
                </a:uFill>
                <a:sym typeface="Arial"/>
              </a:rPr>
              <a:t>glucose monomer </a:t>
            </a:r>
          </a:p>
          <a:p>
            <a:pPr marL="383526" indent="-383526" defTabSz="410751">
              <a:spcBef>
                <a:spcPts val="633"/>
              </a:spcBef>
              <a:buClr>
                <a:srgbClr val="FFFB00"/>
              </a:buClr>
              <a:buFont typeface="Wingdings"/>
              <a:defRPr sz="1800"/>
            </a:pPr>
            <a:r>
              <a:rPr sz="2800" dirty="0">
                <a:solidFill>
                  <a:srgbClr val="11053B"/>
                </a:solidFill>
                <a:uFill>
                  <a:solidFill>
                    <a:srgbClr val="11053B"/>
                  </a:solidFill>
                </a:uFill>
                <a:sym typeface="Arial"/>
              </a:rPr>
              <a:t>with </a:t>
            </a:r>
            <a:r>
              <a:rPr sz="2800" dirty="0">
                <a:solidFill>
                  <a:srgbClr val="11053B"/>
                </a:solidFill>
                <a:uFill>
                  <a:solidFill>
                    <a:srgbClr val="11053B"/>
                  </a:solidFill>
                </a:uFill>
                <a:latin typeface="+mj-lt"/>
                <a:ea typeface="+mj-ea"/>
                <a:cs typeface="+mj-cs"/>
                <a:sym typeface="Gill Sans"/>
              </a:rPr>
              <a:t>1,4 and some 1,6 </a:t>
            </a:r>
          </a:p>
          <a:p>
            <a:pPr marL="383526" indent="-383526" defTabSz="410751">
              <a:spcBef>
                <a:spcPts val="633"/>
              </a:spcBef>
              <a:buClr>
                <a:srgbClr val="FFFB00"/>
              </a:buClr>
              <a:buFont typeface="Wingdings"/>
              <a:defRPr sz="1800"/>
            </a:pPr>
            <a:r>
              <a:rPr sz="2800" dirty="0">
                <a:solidFill>
                  <a:srgbClr val="11053B"/>
                </a:solidFill>
                <a:latin typeface="+mj-lt"/>
                <a:ea typeface="+mj-ea"/>
                <a:cs typeface="+mj-cs"/>
                <a:sym typeface="Gill Sans"/>
              </a:rPr>
              <a:t>glycosidic bonds (every</a:t>
            </a:r>
            <a:r>
              <a:rPr lang="en-GB" sz="2800" dirty="0">
                <a:solidFill>
                  <a:srgbClr val="11053B"/>
                </a:solidFill>
                <a:latin typeface="+mj-lt"/>
                <a:ea typeface="+mj-ea"/>
                <a:cs typeface="+mj-cs"/>
                <a:sym typeface="Gill Sans"/>
              </a:rPr>
              <a:t> </a:t>
            </a:r>
            <a:r>
              <a:rPr sz="2800" dirty="0">
                <a:solidFill>
                  <a:srgbClr val="11053B"/>
                </a:solidFill>
                <a:latin typeface="+mj-lt"/>
                <a:ea typeface="+mj-ea"/>
                <a:cs typeface="+mj-cs"/>
                <a:sym typeface="Gill Sans"/>
              </a:rPr>
              <a:t>25 </a:t>
            </a:r>
          </a:p>
          <a:p>
            <a:pPr marL="383526" indent="-383526" defTabSz="410751">
              <a:spcBef>
                <a:spcPts val="633"/>
              </a:spcBef>
              <a:buClr>
                <a:srgbClr val="FFFB00"/>
              </a:buClr>
              <a:buFont typeface="Wingdings"/>
              <a:defRPr sz="1800"/>
            </a:pPr>
            <a:r>
              <a:rPr lang="en-US" sz="2800" dirty="0">
                <a:solidFill>
                  <a:srgbClr val="11053B"/>
                </a:solidFill>
                <a:latin typeface="+mj-lt"/>
                <a:ea typeface="+mj-ea"/>
                <a:cs typeface="+mj-cs"/>
                <a:sym typeface="Gill Sans"/>
              </a:rPr>
              <a:t>U</a:t>
            </a:r>
            <a:r>
              <a:rPr sz="2800" dirty="0">
                <a:solidFill>
                  <a:srgbClr val="11053B"/>
                </a:solidFill>
                <a:latin typeface="+mj-lt"/>
                <a:ea typeface="+mj-ea"/>
                <a:cs typeface="+mj-cs"/>
                <a:sym typeface="Gill Sans"/>
              </a:rPr>
              <a:t>nits)</a:t>
            </a:r>
            <a:endParaRPr lang="en-GB" sz="2800" dirty="0">
              <a:solidFill>
                <a:srgbClr val="11053B"/>
              </a:solidFill>
              <a:latin typeface="+mj-lt"/>
              <a:ea typeface="+mj-ea"/>
              <a:cs typeface="+mj-cs"/>
              <a:sym typeface="Gill Sans"/>
            </a:endParaRPr>
          </a:p>
          <a:p>
            <a:pPr marL="383526" indent="-383526" defTabSz="410751">
              <a:spcBef>
                <a:spcPts val="633"/>
              </a:spcBef>
              <a:buClr>
                <a:srgbClr val="FFFB00"/>
              </a:buClr>
              <a:buFont typeface="Wingdings"/>
              <a:defRPr sz="1800"/>
            </a:pPr>
            <a:endParaRPr sz="2800" dirty="0">
              <a:solidFill>
                <a:srgbClr val="EEEEEE"/>
              </a:solidFill>
              <a:uFill>
                <a:solidFill>
                  <a:srgbClr val="EEEEEE"/>
                </a:solidFill>
              </a:uFill>
              <a:sym typeface="Arial"/>
            </a:endParaRPr>
          </a:p>
          <a:p>
            <a:pPr marL="383526" indent="-383526" defTabSz="410751">
              <a:spcBef>
                <a:spcPts val="633"/>
              </a:spcBef>
              <a:buClr>
                <a:srgbClr val="FFFB00"/>
              </a:buClr>
              <a:buFont typeface="Wingdings"/>
              <a:defRPr sz="1800"/>
            </a:pPr>
            <a:r>
              <a:rPr sz="2800" dirty="0">
                <a:solidFill>
                  <a:srgbClr val="11053B"/>
                </a:solidFill>
                <a:uFill>
                  <a:solidFill>
                    <a:srgbClr val="11053B"/>
                  </a:solidFill>
                </a:uFill>
                <a:sym typeface="Arial"/>
              </a:rPr>
              <a:t>Giving a Branched, </a:t>
            </a:r>
          </a:p>
          <a:p>
            <a:pPr marL="383526" indent="-383526" defTabSz="410751">
              <a:spcBef>
                <a:spcPts val="633"/>
              </a:spcBef>
              <a:buClr>
                <a:srgbClr val="FFFB00"/>
              </a:buClr>
              <a:buFont typeface="Wingdings"/>
              <a:defRPr sz="1800"/>
            </a:pPr>
            <a:r>
              <a:rPr sz="2800" dirty="0">
                <a:solidFill>
                  <a:srgbClr val="11053B"/>
                </a:solidFill>
                <a:uFill>
                  <a:solidFill>
                    <a:srgbClr val="11053B"/>
                  </a:solidFill>
                </a:uFill>
                <a:sym typeface="Arial"/>
              </a:rPr>
              <a:t>open structure</a:t>
            </a:r>
          </a:p>
          <a:p>
            <a:pPr marL="383526" indent="-383526" defTabSz="410751">
              <a:spcBef>
                <a:spcPts val="633"/>
              </a:spcBef>
              <a:buClr>
                <a:srgbClr val="FFFB00"/>
              </a:buClr>
              <a:buFont typeface="Wingdings"/>
              <a:defRPr sz="1800"/>
            </a:pPr>
            <a:endParaRPr sz="2700" dirty="0">
              <a:solidFill>
                <a:srgbClr val="11053B"/>
              </a:solidFill>
              <a:uFill>
                <a:solidFill>
                  <a:srgbClr val="11053B"/>
                </a:solidFill>
              </a:uFill>
              <a:sym typeface="Arial"/>
            </a:endParaRPr>
          </a:p>
          <a:p>
            <a:pPr marL="383526" indent="-383526" defTabSz="410751">
              <a:spcBef>
                <a:spcPts val="633"/>
              </a:spcBef>
              <a:buClr>
                <a:srgbClr val="FFFB00"/>
              </a:buClr>
              <a:buFont typeface="Wingdings"/>
              <a:defRPr sz="1800"/>
            </a:pPr>
            <a:endParaRPr sz="2700" dirty="0">
              <a:solidFill>
                <a:srgbClr val="EEEEEE"/>
              </a:solidFill>
              <a:uFill>
                <a:solidFill>
                  <a:srgbClr val="EEEEEE"/>
                </a:solidFill>
              </a:uFill>
              <a:sym typeface="Arial"/>
            </a:endParaRPr>
          </a:p>
          <a:p>
            <a:pPr marL="383526" indent="-383526" defTabSz="410751">
              <a:spcBef>
                <a:spcPts val="633"/>
              </a:spcBef>
              <a:buClr>
                <a:srgbClr val="FFFB00"/>
              </a:buClr>
              <a:buFont typeface="Wingdings"/>
              <a:defRPr sz="1800"/>
            </a:pPr>
            <a:endParaRPr sz="2700" dirty="0">
              <a:solidFill>
                <a:srgbClr val="EEEEEE"/>
              </a:solidFill>
              <a:uFill>
                <a:solidFill>
                  <a:srgbClr val="EEEEEE"/>
                </a:solidFill>
              </a:uFill>
              <a:sym typeface="Arial"/>
            </a:endParaRPr>
          </a:p>
        </p:txBody>
      </p:sp>
      <p:pic>
        <p:nvPicPr>
          <p:cNvPr id="387" name="Amylopectin.png"/>
          <p:cNvPicPr/>
          <p:nvPr/>
        </p:nvPicPr>
        <p:blipFill>
          <a:blip r:embed="rId2">
            <a:extLst/>
          </a:blip>
          <a:stretch>
            <a:fillRect/>
          </a:stretch>
        </p:blipFill>
        <p:spPr>
          <a:xfrm>
            <a:off x="420289" y="3985937"/>
            <a:ext cx="4252973" cy="2116138"/>
          </a:xfrm>
          <a:prstGeom prst="rect">
            <a:avLst/>
          </a:prstGeom>
          <a:ln w="12700">
            <a:miter lim="400000"/>
          </a:ln>
        </p:spPr>
      </p:pic>
      <p:pic>
        <p:nvPicPr>
          <p:cNvPr id="390" name="amylopectin.gif"/>
          <p:cNvPicPr/>
          <p:nvPr/>
        </p:nvPicPr>
        <p:blipFill>
          <a:blip r:embed="rId3">
            <a:extLst/>
          </a:blip>
          <a:stretch>
            <a:fillRect/>
          </a:stretch>
        </p:blipFill>
        <p:spPr>
          <a:xfrm>
            <a:off x="420289" y="1732360"/>
            <a:ext cx="4285657" cy="2152316"/>
          </a:xfrm>
          <a:prstGeom prst="rect">
            <a:avLst/>
          </a:prstGeom>
          <a:ln w="12700">
            <a:miter lim="400000"/>
          </a:ln>
        </p:spPr>
      </p:pic>
      <p:sp>
        <p:nvSpPr>
          <p:cNvPr id="2" name="Title 1"/>
          <p:cNvSpPr>
            <a:spLocks noGrp="1"/>
          </p:cNvSpPr>
          <p:nvPr>
            <p:ph type="title"/>
          </p:nvPr>
        </p:nvSpPr>
        <p:spPr/>
        <p:txBody>
          <a:bodyPr/>
          <a:lstStyle/>
          <a:p>
            <a:r>
              <a:rPr lang="en-GB" dirty="0" smtClean="0"/>
              <a:t>Amylopectin</a:t>
            </a:r>
            <a:endParaRPr lang="en-GB" sz="4200" dirty="0"/>
          </a:p>
        </p:txBody>
      </p:sp>
    </p:spTree>
    <p:extLst>
      <p:ext uri="{BB962C8B-B14F-4D97-AF65-F5344CB8AC3E}">
        <p14:creationId xmlns:p14="http://schemas.microsoft.com/office/powerpoint/2010/main" val="225733089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iterate>
                                    <p:tmAbs val="0"/>
                                  </p:iterate>
                                  <p:childTnLst>
                                    <p:set>
                                      <p:cBhvr>
                                        <p:cTn id="6" fill="hold"/>
                                        <p:tgtEl>
                                          <p:spTgt spid="384"/>
                                        </p:tgtEl>
                                        <p:attrNameLst>
                                          <p:attrName>style.visibility</p:attrName>
                                        </p:attrNameLst>
                                      </p:cBhvr>
                                      <p:to>
                                        <p:strVal val="visible"/>
                                      </p:to>
                                    </p:set>
                                    <p:animEffect transition="in" filter="dissolve">
                                      <p:cBhvr>
                                        <p:cTn id="7" dur="500"/>
                                        <p:tgtEl>
                                          <p:spTgt spid="3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p:tmAbs val="0"/>
                                  </p:iterate>
                                  <p:childTnLst>
                                    <p:set>
                                      <p:cBhvr>
                                        <p:cTn id="11" fill="hold"/>
                                        <p:tgtEl>
                                          <p:spTgt spid="385">
                                            <p:bg/>
                                          </p:spTgt>
                                        </p:tgtEl>
                                        <p:attrNameLst>
                                          <p:attrName>style.visibility</p:attrName>
                                        </p:attrNameLst>
                                      </p:cBhvr>
                                      <p:to>
                                        <p:strVal val="visible"/>
                                      </p:to>
                                    </p:set>
                                    <p:animEffect transition="in" filter="dissolve">
                                      <p:cBhvr>
                                        <p:cTn id="12" dur="500"/>
                                        <p:tgtEl>
                                          <p:spTgt spid="385">
                                            <p:bg/>
                                          </p:spTgt>
                                        </p:tgtEl>
                                      </p:cBhvr>
                                    </p:animEffect>
                                  </p:childTnLst>
                                </p:cTn>
                              </p:par>
                            </p:childTnLst>
                          </p:cTn>
                        </p:par>
                        <p:par>
                          <p:cTn id="13" fill="hold">
                            <p:stCondLst>
                              <p:cond delay="500"/>
                            </p:stCondLst>
                            <p:childTnLst>
                              <p:par>
                                <p:cTn id="14" presetID="9" presetClass="entr" presetSubtype="0" fill="hold" grpId="0" nodeType="afterEffect">
                                  <p:stCondLst>
                                    <p:cond delay="0"/>
                                  </p:stCondLst>
                                  <p:iterate>
                                    <p:tmAbs val="0"/>
                                  </p:iterate>
                                  <p:childTnLst>
                                    <p:set>
                                      <p:cBhvr>
                                        <p:cTn id="15" fill="hold"/>
                                        <p:tgtEl>
                                          <p:spTgt spid="385">
                                            <p:txEl>
                                              <p:pRg st="0" end="0"/>
                                            </p:txEl>
                                          </p:spTgt>
                                        </p:tgtEl>
                                        <p:attrNameLst>
                                          <p:attrName>style.visibility</p:attrName>
                                        </p:attrNameLst>
                                      </p:cBhvr>
                                      <p:to>
                                        <p:strVal val="visible"/>
                                      </p:to>
                                    </p:set>
                                    <p:animEffect transition="in" filter="dissolve">
                                      <p:cBhvr>
                                        <p:cTn id="16" dur="500"/>
                                        <p:tgtEl>
                                          <p:spTgt spid="385">
                                            <p:txEl>
                                              <p:pRg st="0" end="0"/>
                                            </p:txEl>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iterate>
                                    <p:tmAbs val="0"/>
                                  </p:iterate>
                                  <p:childTnLst>
                                    <p:set>
                                      <p:cBhvr>
                                        <p:cTn id="19" fill="hold"/>
                                        <p:tgtEl>
                                          <p:spTgt spid="385">
                                            <p:txEl>
                                              <p:pRg st="1" end="1"/>
                                            </p:txEl>
                                          </p:spTgt>
                                        </p:tgtEl>
                                        <p:attrNameLst>
                                          <p:attrName>style.visibility</p:attrName>
                                        </p:attrNameLst>
                                      </p:cBhvr>
                                      <p:to>
                                        <p:strVal val="visible"/>
                                      </p:to>
                                    </p:set>
                                    <p:animEffect transition="in" filter="dissolve">
                                      <p:cBhvr>
                                        <p:cTn id="20" dur="500"/>
                                        <p:tgtEl>
                                          <p:spTgt spid="385">
                                            <p:txEl>
                                              <p:pRg st="1" end="1"/>
                                            </p:txEl>
                                          </p:spTgt>
                                        </p:tgtEl>
                                      </p:cBhvr>
                                    </p:animEffect>
                                  </p:childTnLst>
                                </p:cTn>
                              </p:par>
                            </p:childTnLst>
                          </p:cTn>
                        </p:par>
                        <p:par>
                          <p:cTn id="21" fill="hold">
                            <p:stCondLst>
                              <p:cond delay="1500"/>
                            </p:stCondLst>
                            <p:childTnLst>
                              <p:par>
                                <p:cTn id="22" presetID="9" presetClass="entr" presetSubtype="0" fill="hold" grpId="0" nodeType="afterEffect">
                                  <p:stCondLst>
                                    <p:cond delay="0"/>
                                  </p:stCondLst>
                                  <p:iterate>
                                    <p:tmAbs val="0"/>
                                  </p:iterate>
                                  <p:childTnLst>
                                    <p:set>
                                      <p:cBhvr>
                                        <p:cTn id="23" fill="hold"/>
                                        <p:tgtEl>
                                          <p:spTgt spid="385">
                                            <p:txEl>
                                              <p:pRg st="2" end="2"/>
                                            </p:txEl>
                                          </p:spTgt>
                                        </p:tgtEl>
                                        <p:attrNameLst>
                                          <p:attrName>style.visibility</p:attrName>
                                        </p:attrNameLst>
                                      </p:cBhvr>
                                      <p:to>
                                        <p:strVal val="visible"/>
                                      </p:to>
                                    </p:set>
                                    <p:animEffect transition="in" filter="dissolve">
                                      <p:cBhvr>
                                        <p:cTn id="24" dur="500"/>
                                        <p:tgtEl>
                                          <p:spTgt spid="385">
                                            <p:txEl>
                                              <p:pRg st="2" end="2"/>
                                            </p:txEl>
                                          </p:spTgt>
                                        </p:tgtEl>
                                      </p:cBhvr>
                                    </p:animEffect>
                                  </p:childTnLst>
                                </p:cTn>
                              </p:par>
                            </p:childTnLst>
                          </p:cTn>
                        </p:par>
                        <p:par>
                          <p:cTn id="25" fill="hold">
                            <p:stCondLst>
                              <p:cond delay="2000"/>
                            </p:stCondLst>
                            <p:childTnLst>
                              <p:par>
                                <p:cTn id="26" presetID="9" presetClass="entr" presetSubtype="0" fill="hold" grpId="0" nodeType="afterEffect">
                                  <p:stCondLst>
                                    <p:cond delay="0"/>
                                  </p:stCondLst>
                                  <p:iterate>
                                    <p:tmAbs val="0"/>
                                  </p:iterate>
                                  <p:childTnLst>
                                    <p:set>
                                      <p:cBhvr>
                                        <p:cTn id="27" fill="hold"/>
                                        <p:tgtEl>
                                          <p:spTgt spid="385">
                                            <p:txEl>
                                              <p:pRg st="3" end="3"/>
                                            </p:txEl>
                                          </p:spTgt>
                                        </p:tgtEl>
                                        <p:attrNameLst>
                                          <p:attrName>style.visibility</p:attrName>
                                        </p:attrNameLst>
                                      </p:cBhvr>
                                      <p:to>
                                        <p:strVal val="visible"/>
                                      </p:to>
                                    </p:set>
                                    <p:animEffect transition="in" filter="dissolve">
                                      <p:cBhvr>
                                        <p:cTn id="28" dur="500"/>
                                        <p:tgtEl>
                                          <p:spTgt spid="385">
                                            <p:txEl>
                                              <p:pRg st="3" end="3"/>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iterate>
                                    <p:tmAbs val="0"/>
                                  </p:iterate>
                                  <p:childTnLst>
                                    <p:set>
                                      <p:cBhvr>
                                        <p:cTn id="31" fill="hold"/>
                                        <p:tgtEl>
                                          <p:spTgt spid="387"/>
                                        </p:tgtEl>
                                        <p:attrNameLst>
                                          <p:attrName>style.visibility</p:attrName>
                                        </p:attrNameLst>
                                      </p:cBhvr>
                                      <p:to>
                                        <p:strVal val="visible"/>
                                      </p:to>
                                    </p:set>
                                    <p:animEffect transition="in" filter="fade">
                                      <p:cBhvr>
                                        <p:cTn id="32"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advAuto="0"/>
      <p:bldP spid="385" grpId="0" build="p" bldLvl="5" animBg="1" advAuto="0"/>
      <p:bldP spid="387"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p:cNvSpPr>
          <p:nvPr>
            <p:ph type="title"/>
          </p:nvPr>
        </p:nvSpPr>
        <p:spPr>
          <a:xfrm>
            <a:off x="724073" y="239271"/>
            <a:ext cx="7768828" cy="1973461"/>
          </a:xfrm>
          <a:prstGeom prst="rect">
            <a:avLst/>
          </a:prstGeom>
        </p:spPr>
        <p:txBody>
          <a:bodyPr/>
          <a:lstStyle>
            <a:lvl1pPr>
              <a:defRPr sz="6400"/>
            </a:lvl1pPr>
          </a:lstStyle>
          <a:p>
            <a:pPr lvl="0">
              <a:defRPr sz="1800"/>
            </a:pPr>
            <a:r>
              <a:rPr sz="4500" dirty="0"/>
              <a:t>Relating Structure to Function</a:t>
            </a:r>
          </a:p>
        </p:txBody>
      </p:sp>
      <p:sp>
        <p:nvSpPr>
          <p:cNvPr id="398" name="Shape 398"/>
          <p:cNvSpPr>
            <a:spLocks noGrp="1"/>
          </p:cNvSpPr>
          <p:nvPr>
            <p:ph type="body" idx="1"/>
          </p:nvPr>
        </p:nvSpPr>
        <p:spPr>
          <a:xfrm>
            <a:off x="673442" y="1808820"/>
            <a:ext cx="7768828" cy="4658018"/>
          </a:xfrm>
          <a:prstGeom prst="rect">
            <a:avLst/>
          </a:prstGeom>
        </p:spPr>
        <p:txBody>
          <a:bodyPr/>
          <a:lstStyle/>
          <a:p>
            <a:pPr marL="567653" indent="-344418">
              <a:defRPr sz="1800"/>
            </a:pPr>
            <a:r>
              <a:rPr sz="3100" dirty="0">
                <a:solidFill>
                  <a:srgbClr val="FF0000"/>
                </a:solidFill>
              </a:rPr>
              <a:t>Compact shape </a:t>
            </a:r>
            <a:r>
              <a:rPr sz="3100" dirty="0"/>
              <a:t>takes up little space</a:t>
            </a:r>
            <a:r>
              <a:rPr lang="en-GB" sz="3100" dirty="0"/>
              <a:t>, but </a:t>
            </a:r>
            <a:r>
              <a:rPr lang="en-GB" sz="3100" dirty="0">
                <a:solidFill>
                  <a:srgbClr val="FF0000"/>
                </a:solidFill>
              </a:rPr>
              <a:t>large and insoluble </a:t>
            </a:r>
            <a:r>
              <a:rPr lang="en-GB" sz="3100" dirty="0"/>
              <a:t>and so does not diffuse out of cells.</a:t>
            </a:r>
            <a:endParaRPr sz="3100" dirty="0"/>
          </a:p>
          <a:p>
            <a:pPr marL="567653" indent="-344418">
              <a:defRPr sz="1800"/>
            </a:pPr>
            <a:r>
              <a:rPr sz="3100" dirty="0">
                <a:solidFill>
                  <a:srgbClr val="FF0000"/>
                </a:solidFill>
              </a:rPr>
              <a:t>Insoluble</a:t>
            </a:r>
            <a:r>
              <a:rPr sz="3100" dirty="0"/>
              <a:t> </a:t>
            </a:r>
            <a:r>
              <a:rPr lang="en-US" sz="3100" dirty="0"/>
              <a:t>–</a:t>
            </a:r>
            <a:r>
              <a:rPr sz="3100" dirty="0"/>
              <a:t> therefore </a:t>
            </a:r>
            <a:r>
              <a:rPr lang="en-GB" sz="3100" dirty="0"/>
              <a:t>does not affect water potential, so water is not drawn into the cells by osmosis.</a:t>
            </a:r>
          </a:p>
          <a:p>
            <a:pPr marL="567653" indent="-344418">
              <a:defRPr sz="1800"/>
            </a:pPr>
            <a:r>
              <a:rPr sz="3100" dirty="0">
                <a:solidFill>
                  <a:srgbClr val="FF0000"/>
                </a:solidFill>
              </a:rPr>
              <a:t>Easily hydrolysed </a:t>
            </a:r>
            <a:r>
              <a:rPr sz="3100" dirty="0"/>
              <a:t>to glucose for respiration (by amylase)</a:t>
            </a:r>
            <a:endParaRPr lang="en-GB" sz="3100" dirty="0"/>
          </a:p>
          <a:p>
            <a:pPr marL="223234" indent="0">
              <a:buNone/>
              <a:defRPr sz="1800"/>
            </a:pPr>
            <a:endParaRPr sz="3100" dirty="0"/>
          </a:p>
        </p:txBody>
      </p:sp>
    </p:spTree>
    <p:extLst>
      <p:ext uri="{BB962C8B-B14F-4D97-AF65-F5344CB8AC3E}">
        <p14:creationId xmlns:p14="http://schemas.microsoft.com/office/powerpoint/2010/main" val="30590066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p:cNvSpPr>
          <p:nvPr>
            <p:ph type="title"/>
          </p:nvPr>
        </p:nvSpPr>
        <p:spPr>
          <a:prstGeom prst="rect">
            <a:avLst/>
          </a:prstGeom>
        </p:spPr>
        <p:txBody>
          <a:bodyPr/>
          <a:lstStyle>
            <a:lvl1pPr>
              <a:defRPr sz="4800"/>
            </a:lvl1pPr>
          </a:lstStyle>
          <a:p>
            <a:pPr lvl="0">
              <a:defRPr sz="1800"/>
            </a:pPr>
            <a:r>
              <a:rPr sz="3400"/>
              <a:t>Test for starch - 2/3 drops</a:t>
            </a:r>
          </a:p>
        </p:txBody>
      </p:sp>
      <p:sp>
        <p:nvSpPr>
          <p:cNvPr id="394" name="Shape 394"/>
          <p:cNvSpPr>
            <a:spLocks noGrp="1"/>
          </p:cNvSpPr>
          <p:nvPr>
            <p:ph type="body" idx="1"/>
          </p:nvPr>
        </p:nvSpPr>
        <p:spPr>
          <a:xfrm>
            <a:off x="13224867" y="5616774"/>
            <a:ext cx="7358063" cy="4018359"/>
          </a:xfrm>
          <a:prstGeom prst="rect">
            <a:avLst/>
          </a:prstGeom>
        </p:spPr>
        <p:txBody>
          <a:bodyPr/>
          <a:lstStyle/>
          <a:p>
            <a:pPr lvl="0">
              <a:defRPr sz="1800"/>
            </a:pPr>
            <a:r>
              <a:rPr sz="3000"/>
              <a:t> Iodine </a:t>
            </a:r>
          </a:p>
        </p:txBody>
      </p:sp>
      <p:pic>
        <p:nvPicPr>
          <p:cNvPr id="395" name="IodineTest.jpg"/>
          <p:cNvPicPr/>
          <p:nvPr/>
        </p:nvPicPr>
        <p:blipFill>
          <a:blip r:embed="rId2">
            <a:extLst/>
          </a:blip>
          <a:stretch>
            <a:fillRect/>
          </a:stretch>
        </p:blipFill>
        <p:spPr>
          <a:xfrm>
            <a:off x="1812727" y="1553766"/>
            <a:ext cx="4988719" cy="3741539"/>
          </a:xfrm>
          <a:prstGeom prst="rect">
            <a:avLst/>
          </a:prstGeom>
          <a:ln w="12700">
            <a:miter lim="400000"/>
          </a:ln>
        </p:spPr>
      </p:pic>
    </p:spTree>
    <p:extLst>
      <p:ext uri="{BB962C8B-B14F-4D97-AF65-F5344CB8AC3E}">
        <p14:creationId xmlns:p14="http://schemas.microsoft.com/office/powerpoint/2010/main" val="427528254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p:cNvSpPr>
          <p:nvPr>
            <p:ph type="title"/>
          </p:nvPr>
        </p:nvSpPr>
        <p:spPr>
          <a:xfrm>
            <a:off x="572181" y="239271"/>
            <a:ext cx="7768828" cy="1062633"/>
          </a:xfrm>
          <a:prstGeom prst="rect">
            <a:avLst/>
          </a:prstGeom>
        </p:spPr>
        <p:txBody>
          <a:bodyPr/>
          <a:lstStyle>
            <a:lvl1pPr>
              <a:defRPr sz="6400"/>
            </a:lvl1pPr>
          </a:lstStyle>
          <a:p>
            <a:pPr lvl="0">
              <a:defRPr sz="1800"/>
            </a:pPr>
            <a:r>
              <a:rPr sz="4500" dirty="0"/>
              <a:t>Glycogen</a:t>
            </a:r>
          </a:p>
        </p:txBody>
      </p:sp>
      <p:sp>
        <p:nvSpPr>
          <p:cNvPr id="401" name="Shape 401"/>
          <p:cNvSpPr>
            <a:spLocks noGrp="1"/>
          </p:cNvSpPr>
          <p:nvPr>
            <p:ph type="body" idx="1"/>
          </p:nvPr>
        </p:nvSpPr>
        <p:spPr>
          <a:xfrm>
            <a:off x="521550" y="1302514"/>
            <a:ext cx="7604204" cy="2313225"/>
          </a:xfrm>
          <a:prstGeom prst="rect">
            <a:avLst/>
          </a:prstGeom>
        </p:spPr>
        <p:txBody>
          <a:bodyPr/>
          <a:lstStyle/>
          <a:p>
            <a:pPr marL="510250" indent="-287015">
              <a:defRPr sz="1800"/>
            </a:pPr>
            <a:r>
              <a:rPr sz="2500" dirty="0"/>
              <a:t>Role: an insoluble, compact store of glucose in animals, found mainly in muscle and liver</a:t>
            </a:r>
            <a:endParaRPr lang="en-GB" sz="2500" dirty="0"/>
          </a:p>
          <a:p>
            <a:pPr marL="510250" indent="-287015">
              <a:defRPr sz="1800"/>
            </a:pPr>
            <a:r>
              <a:rPr lang="en-GB" sz="2500" dirty="0"/>
              <a:t>Alpha </a:t>
            </a:r>
            <a:r>
              <a:rPr sz="2500" dirty="0"/>
              <a:t>glucose units</a:t>
            </a:r>
          </a:p>
          <a:p>
            <a:pPr marL="510250" indent="-287015">
              <a:defRPr sz="1800"/>
            </a:pPr>
            <a:r>
              <a:rPr sz="2500" dirty="0"/>
              <a:t>1,4 and 1,6 glycosidic bonds</a:t>
            </a:r>
          </a:p>
        </p:txBody>
      </p:sp>
      <p:pic>
        <p:nvPicPr>
          <p:cNvPr id="2" name="Picture 1"/>
          <p:cNvPicPr>
            <a:picLocks noChangeAspect="1"/>
          </p:cNvPicPr>
          <p:nvPr/>
        </p:nvPicPr>
        <p:blipFill>
          <a:blip r:embed="rId2"/>
          <a:stretch>
            <a:fillRect/>
          </a:stretch>
        </p:blipFill>
        <p:spPr>
          <a:xfrm>
            <a:off x="774703" y="3935306"/>
            <a:ext cx="7898378" cy="2015423"/>
          </a:xfrm>
          <a:prstGeom prst="rect">
            <a:avLst/>
          </a:prstGeom>
        </p:spPr>
      </p:pic>
    </p:spTree>
    <p:extLst>
      <p:ext uri="{BB962C8B-B14F-4D97-AF65-F5344CB8AC3E}">
        <p14:creationId xmlns:p14="http://schemas.microsoft.com/office/powerpoint/2010/main" val="103712088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401">
                                            <p:bg/>
                                          </p:spTgt>
                                        </p:tgtEl>
                                        <p:attrNameLst>
                                          <p:attrName>style.visibility</p:attrName>
                                        </p:attrNameLst>
                                      </p:cBhvr>
                                      <p:to>
                                        <p:strVal val="visible"/>
                                      </p:to>
                                    </p:set>
                                    <p:animEffect transition="in" filter="dissolve">
                                      <p:cBhvr>
                                        <p:cTn id="7" dur="500"/>
                                        <p:tgtEl>
                                          <p:spTgt spid="401">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401">
                                            <p:txEl>
                                              <p:pRg st="0" end="0"/>
                                            </p:txEl>
                                          </p:spTgt>
                                        </p:tgtEl>
                                        <p:attrNameLst>
                                          <p:attrName>style.visibility</p:attrName>
                                        </p:attrNameLst>
                                      </p:cBhvr>
                                      <p:to>
                                        <p:strVal val="visible"/>
                                      </p:to>
                                    </p:set>
                                    <p:animEffect transition="in" filter="dissolve">
                                      <p:cBhvr>
                                        <p:cTn id="11" dur="500"/>
                                        <p:tgtEl>
                                          <p:spTgt spid="40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iterate>
                                    <p:tmAbs val="0"/>
                                  </p:iterate>
                                  <p:childTnLst>
                                    <p:set>
                                      <p:cBhvr>
                                        <p:cTn id="14" fill="hold"/>
                                        <p:tgtEl>
                                          <p:spTgt spid="401">
                                            <p:txEl>
                                              <p:pRg st="1" end="1"/>
                                            </p:txEl>
                                          </p:spTgt>
                                        </p:tgtEl>
                                        <p:attrNameLst>
                                          <p:attrName>style.visibility</p:attrName>
                                        </p:attrNameLst>
                                      </p:cBhvr>
                                      <p:to>
                                        <p:strVal val="visible"/>
                                      </p:to>
                                    </p:set>
                                    <p:animEffect transition="in" filter="dissolve">
                                      <p:cBhvr>
                                        <p:cTn id="15" dur="500"/>
                                        <p:tgtEl>
                                          <p:spTgt spid="401">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iterate>
                                    <p:tmAbs val="0"/>
                                  </p:iterate>
                                  <p:childTnLst>
                                    <p:set>
                                      <p:cBhvr>
                                        <p:cTn id="18" fill="hold"/>
                                        <p:tgtEl>
                                          <p:spTgt spid="401">
                                            <p:txEl>
                                              <p:pRg st="2" end="2"/>
                                            </p:txEl>
                                          </p:spTgt>
                                        </p:tgtEl>
                                        <p:attrNameLst>
                                          <p:attrName>style.visibility</p:attrName>
                                        </p:attrNameLst>
                                      </p:cBhvr>
                                      <p:to>
                                        <p:strVal val="visible"/>
                                      </p:to>
                                    </p:set>
                                    <p:animEffect transition="in" filter="dissolve">
                                      <p:cBhvr>
                                        <p:cTn id="19" dur="500"/>
                                        <p:tgtEl>
                                          <p:spTgt spid="4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build="p"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Structure and Function</a:t>
            </a:r>
            <a:endParaRPr lang="en-US" dirty="0"/>
          </a:p>
        </p:txBody>
      </p:sp>
      <p:sp>
        <p:nvSpPr>
          <p:cNvPr id="5" name="Text Placeholder 4"/>
          <p:cNvSpPr>
            <a:spLocks noGrp="1"/>
          </p:cNvSpPr>
          <p:nvPr>
            <p:ph type="body" idx="1"/>
          </p:nvPr>
        </p:nvSpPr>
        <p:spPr>
          <a:xfrm>
            <a:off x="455414" y="1598414"/>
            <a:ext cx="8233172" cy="4817793"/>
          </a:xfrm>
        </p:spPr>
        <p:txBody>
          <a:bodyPr/>
          <a:lstStyle/>
          <a:p>
            <a:pPr marL="567653" indent="-344418" defTabSz="410751">
              <a:spcBef>
                <a:spcPts val="1687"/>
              </a:spcBef>
              <a:buSzPct val="171000"/>
              <a:defRPr sz="1800"/>
            </a:pPr>
            <a:r>
              <a:rPr lang="en-US" sz="2800" dirty="0">
                <a:solidFill>
                  <a:srgbClr val="FF0000"/>
                </a:solidFill>
                <a:latin typeface="Gill Sans"/>
                <a:ea typeface="Gill Sans"/>
                <a:cs typeface="Gill Sans"/>
                <a:sym typeface="Gill Sans"/>
              </a:rPr>
              <a:t>Compact shape </a:t>
            </a:r>
            <a:r>
              <a:rPr lang="en-US" sz="2800" dirty="0">
                <a:latin typeface="Gill Sans"/>
                <a:ea typeface="Gill Sans"/>
                <a:cs typeface="Gill Sans"/>
                <a:sym typeface="Gill Sans"/>
              </a:rPr>
              <a:t>takes up little space</a:t>
            </a:r>
          </a:p>
          <a:p>
            <a:pPr marL="567653" indent="-344418" defTabSz="410751">
              <a:spcBef>
                <a:spcPts val="1687"/>
              </a:spcBef>
              <a:buSzPct val="171000"/>
              <a:defRPr sz="1800"/>
            </a:pPr>
            <a:r>
              <a:rPr lang="en-US" sz="2800" dirty="0">
                <a:solidFill>
                  <a:srgbClr val="FF0000"/>
                </a:solidFill>
                <a:latin typeface="Gill Sans"/>
                <a:ea typeface="Gill Sans"/>
                <a:cs typeface="Gill Sans"/>
                <a:sym typeface="Gill Sans"/>
              </a:rPr>
              <a:t>Insoluble</a:t>
            </a:r>
            <a:r>
              <a:rPr lang="en-US" sz="2800" dirty="0">
                <a:latin typeface="Gill Sans"/>
                <a:ea typeface="Gill Sans"/>
                <a:cs typeface="Gill Sans"/>
                <a:sym typeface="Gill Sans"/>
              </a:rPr>
              <a:t> - therefore </a:t>
            </a:r>
            <a:r>
              <a:rPr lang="en-US" sz="2800" dirty="0" err="1">
                <a:latin typeface="Gill Sans"/>
                <a:ea typeface="Gill Sans"/>
                <a:cs typeface="Gill Sans"/>
                <a:sym typeface="Gill Sans"/>
              </a:rPr>
              <a:t>osmotically</a:t>
            </a:r>
            <a:r>
              <a:rPr lang="en-US" sz="2800" dirty="0">
                <a:latin typeface="Gill Sans"/>
                <a:ea typeface="Gill Sans"/>
                <a:cs typeface="Gill Sans"/>
                <a:sym typeface="Gill Sans"/>
              </a:rPr>
              <a:t> inert and does not diffuse outside of cells</a:t>
            </a:r>
          </a:p>
          <a:p>
            <a:pPr marL="567653" indent="-344418" defTabSz="410751">
              <a:spcBef>
                <a:spcPts val="1687"/>
              </a:spcBef>
              <a:buSzPct val="171000"/>
              <a:defRPr sz="1800"/>
            </a:pPr>
            <a:r>
              <a:rPr lang="en-US" sz="2800" dirty="0">
                <a:solidFill>
                  <a:srgbClr val="FF0000"/>
                </a:solidFill>
                <a:latin typeface="Gill Sans"/>
                <a:ea typeface="Gill Sans"/>
                <a:cs typeface="Gill Sans"/>
                <a:sym typeface="Gill Sans"/>
              </a:rPr>
              <a:t>Easily </a:t>
            </a:r>
            <a:r>
              <a:rPr lang="en-US" sz="2800" dirty="0" err="1">
                <a:solidFill>
                  <a:srgbClr val="FF0000"/>
                </a:solidFill>
                <a:latin typeface="Gill Sans"/>
                <a:ea typeface="Gill Sans"/>
                <a:cs typeface="Gill Sans"/>
                <a:sym typeface="Gill Sans"/>
              </a:rPr>
              <a:t>hydrolysed</a:t>
            </a:r>
            <a:r>
              <a:rPr lang="en-US" sz="2800" dirty="0">
                <a:solidFill>
                  <a:srgbClr val="FF0000"/>
                </a:solidFill>
                <a:latin typeface="Gill Sans"/>
                <a:ea typeface="Gill Sans"/>
                <a:cs typeface="Gill Sans"/>
                <a:sym typeface="Gill Sans"/>
              </a:rPr>
              <a:t> </a:t>
            </a:r>
            <a:r>
              <a:rPr lang="en-US" sz="2800" dirty="0">
                <a:latin typeface="Gill Sans"/>
                <a:ea typeface="Gill Sans"/>
                <a:cs typeface="Gill Sans"/>
                <a:sym typeface="Gill Sans"/>
              </a:rPr>
              <a:t>to glucose for respiration (by amylase) because more branches than starch and so more of the ends can be worked on simultaneously by enzymes.</a:t>
            </a:r>
          </a:p>
          <a:p>
            <a:pPr marL="567653" indent="-344418" defTabSz="410751">
              <a:spcBef>
                <a:spcPts val="1687"/>
              </a:spcBef>
              <a:buSzPct val="171000"/>
              <a:defRPr sz="1800"/>
            </a:pPr>
            <a:r>
              <a:rPr lang="en-US" sz="2800" dirty="0">
                <a:solidFill>
                  <a:srgbClr val="FF0000"/>
                </a:solidFill>
                <a:latin typeface="Gill Sans"/>
                <a:ea typeface="Gill Sans"/>
                <a:cs typeface="Gill Sans"/>
                <a:sym typeface="Gill Sans"/>
              </a:rPr>
              <a:t>Speed</a:t>
            </a:r>
            <a:r>
              <a:rPr lang="en-US" sz="2800" dirty="0">
                <a:latin typeface="Gill Sans"/>
                <a:ea typeface="Gill Sans"/>
                <a:cs typeface="Gill Sans"/>
                <a:sym typeface="Gill Sans"/>
              </a:rPr>
              <a:t> of hydrolysis important because animals have a higher metabolic rate than plants.</a:t>
            </a:r>
          </a:p>
          <a:p>
            <a:pPr marL="567653" indent="-344418" defTabSz="410751">
              <a:spcBef>
                <a:spcPts val="1687"/>
              </a:spcBef>
              <a:buSzPct val="171000"/>
              <a:defRPr sz="1800"/>
            </a:pPr>
            <a:endParaRPr lang="en-US" sz="3400" dirty="0">
              <a:latin typeface="Gill Sans"/>
              <a:ea typeface="Gill Sans"/>
              <a:cs typeface="Gill Sans"/>
              <a:sym typeface="Gill Sans"/>
            </a:endParaRPr>
          </a:p>
          <a:p>
            <a:pPr marL="567653" indent="-344418" defTabSz="410751">
              <a:spcBef>
                <a:spcPts val="1687"/>
              </a:spcBef>
              <a:buSzPct val="171000"/>
              <a:defRPr sz="1800"/>
            </a:pPr>
            <a:endParaRPr lang="en-US" sz="3400" dirty="0">
              <a:latin typeface="Gill Sans"/>
              <a:ea typeface="Gill Sans"/>
              <a:cs typeface="Gill Sans"/>
              <a:sym typeface="Gill Sans"/>
            </a:endParaRPr>
          </a:p>
          <a:p>
            <a:endParaRPr lang="en-US" sz="3400" dirty="0"/>
          </a:p>
        </p:txBody>
      </p:sp>
    </p:spTree>
    <p:extLst>
      <p:ext uri="{BB962C8B-B14F-4D97-AF65-F5344CB8AC3E}">
        <p14:creationId xmlns:p14="http://schemas.microsoft.com/office/powerpoint/2010/main" val="40270751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p:cNvSpPr>
          <p:nvPr>
            <p:ph type="title"/>
          </p:nvPr>
        </p:nvSpPr>
        <p:spPr>
          <a:prstGeom prst="rect">
            <a:avLst/>
          </a:prstGeom>
        </p:spPr>
        <p:txBody>
          <a:bodyPr/>
          <a:lstStyle>
            <a:lvl1pPr>
              <a:defRPr sz="6400"/>
            </a:lvl1pPr>
          </a:lstStyle>
          <a:p>
            <a:pPr lvl="0">
              <a:defRPr sz="1800"/>
            </a:pPr>
            <a:r>
              <a:rPr sz="4500"/>
              <a:t>Cellulose</a:t>
            </a:r>
          </a:p>
        </p:txBody>
      </p:sp>
      <p:sp>
        <p:nvSpPr>
          <p:cNvPr id="405" name="Shape 405"/>
          <p:cNvSpPr>
            <a:spLocks noGrp="1"/>
          </p:cNvSpPr>
          <p:nvPr>
            <p:ph type="body" idx="1"/>
          </p:nvPr>
        </p:nvSpPr>
        <p:spPr>
          <a:xfrm>
            <a:off x="721769" y="2724234"/>
            <a:ext cx="5411391" cy="3821906"/>
          </a:xfrm>
          <a:prstGeom prst="rect">
            <a:avLst/>
          </a:prstGeom>
        </p:spPr>
        <p:txBody>
          <a:bodyPr/>
          <a:lstStyle/>
          <a:p>
            <a:pPr marL="510250" indent="-287015">
              <a:defRPr sz="1800"/>
            </a:pPr>
            <a:r>
              <a:rPr sz="2800" dirty="0"/>
              <a:t>Role: Structural polysaccharide in plants</a:t>
            </a:r>
            <a:endParaRPr lang="en-GB" sz="2800" dirty="0"/>
          </a:p>
          <a:p>
            <a:pPr marL="510250" indent="-287015">
              <a:defRPr sz="1800"/>
            </a:pPr>
            <a:r>
              <a:rPr lang="en-GB" sz="2800" dirty="0"/>
              <a:t>Made from Beta glucose</a:t>
            </a:r>
            <a:endParaRPr sz="2800" dirty="0"/>
          </a:p>
          <a:p>
            <a:pPr marL="510250" indent="-287015">
              <a:defRPr sz="1800"/>
            </a:pPr>
            <a:r>
              <a:rPr sz="2800" dirty="0"/>
              <a:t>1,4 </a:t>
            </a:r>
            <a:r>
              <a:rPr sz="2800" dirty="0" err="1"/>
              <a:t>glycosidic</a:t>
            </a:r>
            <a:r>
              <a:rPr sz="2800" dirty="0"/>
              <a:t> bonds</a:t>
            </a:r>
          </a:p>
          <a:p>
            <a:pPr marL="510250" indent="-287015">
              <a:defRPr sz="1800"/>
            </a:pPr>
            <a:r>
              <a:rPr sz="2800" dirty="0"/>
              <a:t> long parallel chains</a:t>
            </a:r>
          </a:p>
          <a:p>
            <a:pPr marL="510250" indent="-287015">
              <a:defRPr sz="1800"/>
            </a:pPr>
            <a:r>
              <a:rPr sz="2800" dirty="0"/>
              <a:t> H-bonds link adjacent chains</a:t>
            </a:r>
          </a:p>
        </p:txBody>
      </p:sp>
      <p:pic>
        <p:nvPicPr>
          <p:cNvPr id="406" name="SUNFLOWR.jpg"/>
          <p:cNvPicPr/>
          <p:nvPr/>
        </p:nvPicPr>
        <p:blipFill>
          <a:blip r:embed="rId2">
            <a:extLst/>
          </a:blip>
          <a:stretch>
            <a:fillRect/>
          </a:stretch>
        </p:blipFill>
        <p:spPr>
          <a:xfrm>
            <a:off x="6315274" y="2920008"/>
            <a:ext cx="2098477" cy="2428876"/>
          </a:xfrm>
          <a:prstGeom prst="rect">
            <a:avLst/>
          </a:prstGeom>
          <a:ln w="12700">
            <a:miter lim="400000"/>
          </a:ln>
        </p:spPr>
      </p:pic>
      <p:grpSp>
        <p:nvGrpSpPr>
          <p:cNvPr id="424" name="Group 424"/>
          <p:cNvGrpSpPr/>
          <p:nvPr/>
        </p:nvGrpSpPr>
        <p:grpSpPr>
          <a:xfrm>
            <a:off x="1886142" y="1258243"/>
            <a:ext cx="5362044" cy="1268391"/>
            <a:chOff x="-20194" y="-45649"/>
            <a:chExt cx="7626015" cy="1803934"/>
          </a:xfrm>
        </p:grpSpPr>
        <p:sp>
          <p:nvSpPr>
            <p:cNvPr id="407" name="Shape 407"/>
            <p:cNvSpPr/>
            <p:nvPr/>
          </p:nvSpPr>
          <p:spPr>
            <a:xfrm>
              <a:off x="485384" y="341045"/>
              <a:ext cx="1284972" cy="103885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9525" cap="flat">
              <a:solidFill>
                <a:srgbClr val="01178D"/>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08" name="Shape 408"/>
            <p:cNvSpPr/>
            <p:nvPr/>
          </p:nvSpPr>
          <p:spPr>
            <a:xfrm>
              <a:off x="2252219" y="341045"/>
              <a:ext cx="1284972" cy="103885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9525" cap="flat">
              <a:solidFill>
                <a:srgbClr val="01178D"/>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09" name="Shape 409"/>
            <p:cNvSpPr/>
            <p:nvPr/>
          </p:nvSpPr>
          <p:spPr>
            <a:xfrm>
              <a:off x="4019055" y="341045"/>
              <a:ext cx="1284972" cy="103885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9525" cap="flat">
              <a:solidFill>
                <a:srgbClr val="01178D"/>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10" name="Shape 410"/>
            <p:cNvSpPr/>
            <p:nvPr/>
          </p:nvSpPr>
          <p:spPr>
            <a:xfrm>
              <a:off x="5705580" y="341045"/>
              <a:ext cx="1284972" cy="103885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D81E00"/>
            </a:solidFill>
            <a:ln w="9525" cap="flat">
              <a:solidFill>
                <a:srgbClr val="01178D"/>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11" name="Shape 411"/>
            <p:cNvSpPr/>
            <p:nvPr/>
          </p:nvSpPr>
          <p:spPr>
            <a:xfrm>
              <a:off x="1690044" y="820515"/>
              <a:ext cx="321244" cy="399559"/>
            </a:xfrm>
            <a:prstGeom prst="line">
              <a:avLst/>
            </a:prstGeom>
            <a:noFill/>
            <a:ln w="63500" cap="flat">
              <a:solidFill>
                <a:srgbClr val="D81E00"/>
              </a:solidFill>
              <a:prstDash val="solid"/>
              <a:miter lim="400000"/>
            </a:ln>
            <a:effectLst/>
          </p:spPr>
          <p:txBody>
            <a:bodyPr wrap="square" lIns="0" tIns="0" rIns="0" bIns="0" numCol="1" anchor="ctr">
              <a:noAutofit/>
            </a:bodyPr>
            <a:lstStyle/>
            <a:p>
              <a:pPr lvl="0"/>
              <a:endParaRPr/>
            </a:p>
          </p:txBody>
        </p:sp>
        <p:sp>
          <p:nvSpPr>
            <p:cNvPr id="412" name="Shape 412"/>
            <p:cNvSpPr/>
            <p:nvPr/>
          </p:nvSpPr>
          <p:spPr>
            <a:xfrm>
              <a:off x="5223714" y="820515"/>
              <a:ext cx="321244" cy="399559"/>
            </a:xfrm>
            <a:prstGeom prst="line">
              <a:avLst/>
            </a:prstGeom>
            <a:noFill/>
            <a:ln w="63500" cap="flat">
              <a:solidFill>
                <a:srgbClr val="D81E00"/>
              </a:solidFill>
              <a:prstDash val="solid"/>
              <a:miter lim="400000"/>
            </a:ln>
            <a:effectLst/>
          </p:spPr>
          <p:txBody>
            <a:bodyPr wrap="square" lIns="0" tIns="0" rIns="0" bIns="0" numCol="1" anchor="ctr">
              <a:noAutofit/>
            </a:bodyPr>
            <a:lstStyle/>
            <a:p>
              <a:pPr lvl="0"/>
              <a:endParaRPr/>
            </a:p>
          </p:txBody>
        </p:sp>
        <p:sp>
          <p:nvSpPr>
            <p:cNvPr id="413" name="Shape 413"/>
            <p:cNvSpPr/>
            <p:nvPr/>
          </p:nvSpPr>
          <p:spPr>
            <a:xfrm>
              <a:off x="3778123" y="500868"/>
              <a:ext cx="321243" cy="399560"/>
            </a:xfrm>
            <a:prstGeom prst="line">
              <a:avLst/>
            </a:prstGeom>
            <a:noFill/>
            <a:ln w="63500" cap="flat">
              <a:solidFill>
                <a:srgbClr val="D81E00"/>
              </a:solidFill>
              <a:prstDash val="solid"/>
              <a:miter lim="400000"/>
            </a:ln>
            <a:effectLst/>
          </p:spPr>
          <p:txBody>
            <a:bodyPr wrap="square" lIns="0" tIns="0" rIns="0" bIns="0" numCol="1" anchor="ctr">
              <a:noAutofit/>
            </a:bodyPr>
            <a:lstStyle/>
            <a:p>
              <a:pPr lvl="0"/>
              <a:endParaRPr/>
            </a:p>
          </p:txBody>
        </p:sp>
        <p:sp>
          <p:nvSpPr>
            <p:cNvPr id="414" name="Shape 414"/>
            <p:cNvSpPr/>
            <p:nvPr/>
          </p:nvSpPr>
          <p:spPr>
            <a:xfrm>
              <a:off x="244452" y="500868"/>
              <a:ext cx="321243" cy="399560"/>
            </a:xfrm>
            <a:prstGeom prst="line">
              <a:avLst/>
            </a:prstGeom>
            <a:noFill/>
            <a:ln w="63500" cap="flat">
              <a:solidFill>
                <a:srgbClr val="D81E00"/>
              </a:solidFill>
              <a:prstDash val="solid"/>
              <a:miter lim="400000"/>
            </a:ln>
            <a:effectLst/>
          </p:spPr>
          <p:txBody>
            <a:bodyPr wrap="square" lIns="0" tIns="0" rIns="0" bIns="0" numCol="1" anchor="ctr">
              <a:noAutofit/>
            </a:bodyPr>
            <a:lstStyle/>
            <a:p>
              <a:pPr lvl="0"/>
              <a:endParaRPr/>
            </a:p>
          </p:txBody>
        </p:sp>
        <p:sp>
          <p:nvSpPr>
            <p:cNvPr id="415" name="Shape 415"/>
            <p:cNvSpPr/>
            <p:nvPr/>
          </p:nvSpPr>
          <p:spPr>
            <a:xfrm flipH="1">
              <a:off x="2011287" y="820515"/>
              <a:ext cx="321244" cy="399559"/>
            </a:xfrm>
            <a:prstGeom prst="line">
              <a:avLst/>
            </a:prstGeom>
            <a:noFill/>
            <a:ln w="63500" cap="flat">
              <a:solidFill>
                <a:srgbClr val="D81E00"/>
              </a:solidFill>
              <a:prstDash val="solid"/>
              <a:miter lim="400000"/>
            </a:ln>
            <a:effectLst/>
          </p:spPr>
          <p:txBody>
            <a:bodyPr wrap="square" lIns="0" tIns="0" rIns="0" bIns="0" numCol="1" anchor="ctr">
              <a:noAutofit/>
            </a:bodyPr>
            <a:lstStyle/>
            <a:p>
              <a:pPr lvl="0"/>
              <a:endParaRPr/>
            </a:p>
          </p:txBody>
        </p:sp>
        <p:sp>
          <p:nvSpPr>
            <p:cNvPr id="416" name="Shape 416"/>
            <p:cNvSpPr/>
            <p:nvPr/>
          </p:nvSpPr>
          <p:spPr>
            <a:xfrm flipH="1">
              <a:off x="3456879" y="580780"/>
              <a:ext cx="321244" cy="319647"/>
            </a:xfrm>
            <a:prstGeom prst="line">
              <a:avLst/>
            </a:prstGeom>
            <a:noFill/>
            <a:ln w="63500" cap="flat">
              <a:solidFill>
                <a:srgbClr val="D81E00"/>
              </a:solidFill>
              <a:prstDash val="solid"/>
              <a:miter lim="400000"/>
            </a:ln>
            <a:effectLst/>
          </p:spPr>
          <p:txBody>
            <a:bodyPr wrap="square" lIns="0" tIns="0" rIns="0" bIns="0" numCol="1" anchor="ctr">
              <a:noAutofit/>
            </a:bodyPr>
            <a:lstStyle/>
            <a:p>
              <a:pPr lvl="0"/>
              <a:endParaRPr/>
            </a:p>
          </p:txBody>
        </p:sp>
        <p:sp>
          <p:nvSpPr>
            <p:cNvPr id="417" name="Shape 417"/>
            <p:cNvSpPr/>
            <p:nvPr/>
          </p:nvSpPr>
          <p:spPr>
            <a:xfrm flipH="1">
              <a:off x="5464647" y="820515"/>
              <a:ext cx="321243" cy="399559"/>
            </a:xfrm>
            <a:prstGeom prst="line">
              <a:avLst/>
            </a:prstGeom>
            <a:noFill/>
            <a:ln w="63500" cap="flat">
              <a:solidFill>
                <a:srgbClr val="D81E00"/>
              </a:solidFill>
              <a:prstDash val="solid"/>
              <a:miter lim="400000"/>
            </a:ln>
            <a:effectLst/>
          </p:spPr>
          <p:txBody>
            <a:bodyPr wrap="square" lIns="0" tIns="0" rIns="0" bIns="0" numCol="1" anchor="ctr">
              <a:noAutofit/>
            </a:bodyPr>
            <a:lstStyle/>
            <a:p>
              <a:pPr lvl="0"/>
              <a:endParaRPr/>
            </a:p>
          </p:txBody>
        </p:sp>
        <p:sp>
          <p:nvSpPr>
            <p:cNvPr id="418" name="Shape 418"/>
            <p:cNvSpPr/>
            <p:nvPr/>
          </p:nvSpPr>
          <p:spPr>
            <a:xfrm flipH="1">
              <a:off x="6910240" y="500868"/>
              <a:ext cx="321243" cy="399560"/>
            </a:xfrm>
            <a:prstGeom prst="line">
              <a:avLst/>
            </a:prstGeom>
            <a:noFill/>
            <a:ln w="63500" cap="flat">
              <a:solidFill>
                <a:srgbClr val="D81E00"/>
              </a:solidFill>
              <a:prstDash val="solid"/>
              <a:miter lim="400000"/>
            </a:ln>
            <a:effectLst/>
          </p:spPr>
          <p:txBody>
            <a:bodyPr wrap="square" lIns="0" tIns="0" rIns="0" bIns="0" numCol="1" anchor="ctr">
              <a:noAutofit/>
            </a:bodyPr>
            <a:lstStyle/>
            <a:p>
              <a:pPr lvl="0"/>
              <a:endParaRPr/>
            </a:p>
          </p:txBody>
        </p:sp>
        <p:sp>
          <p:nvSpPr>
            <p:cNvPr id="419" name="Shape 419"/>
            <p:cNvSpPr/>
            <p:nvPr/>
          </p:nvSpPr>
          <p:spPr>
            <a:xfrm>
              <a:off x="-20194" y="-3154"/>
              <a:ext cx="495097"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420" name="Shape 420"/>
            <p:cNvSpPr/>
            <p:nvPr/>
          </p:nvSpPr>
          <p:spPr>
            <a:xfrm>
              <a:off x="1828624" y="955786"/>
              <a:ext cx="495097"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421" name="Shape 421"/>
            <p:cNvSpPr/>
            <p:nvPr/>
          </p:nvSpPr>
          <p:spPr>
            <a:xfrm>
              <a:off x="3593786" y="158334"/>
              <a:ext cx="495097"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422" name="Shape 422"/>
            <p:cNvSpPr/>
            <p:nvPr/>
          </p:nvSpPr>
          <p:spPr>
            <a:xfrm>
              <a:off x="5280312" y="955786"/>
              <a:ext cx="495097"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sp>
          <p:nvSpPr>
            <p:cNvPr id="423" name="Shape 423"/>
            <p:cNvSpPr/>
            <p:nvPr/>
          </p:nvSpPr>
          <p:spPr>
            <a:xfrm>
              <a:off x="7110724" y="-45649"/>
              <a:ext cx="495097" cy="8024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ctr" defTabSz="584200">
                <a:buClr>
                  <a:srgbClr val="EEEEEE"/>
                </a:buClr>
                <a:buFont typeface="Arial Narrow"/>
                <a:defRPr sz="4200">
                  <a:latin typeface="Arial Narrow"/>
                  <a:ea typeface="Arial Narrow"/>
                  <a:cs typeface="Arial Narrow"/>
                  <a:sym typeface="Arial Narrow"/>
                </a:defRPr>
              </a:lvl1pPr>
            </a:lstStyle>
            <a:p>
              <a:pPr lvl="0">
                <a:defRPr sz="1800"/>
              </a:pPr>
              <a:r>
                <a:rPr sz="3000"/>
                <a:t>O</a:t>
              </a:r>
            </a:p>
          </p:txBody>
        </p:sp>
      </p:grpSp>
      <p:pic>
        <p:nvPicPr>
          <p:cNvPr id="425" name="cellulose1.png"/>
          <p:cNvPicPr/>
          <p:nvPr/>
        </p:nvPicPr>
        <p:blipFill>
          <a:blip r:embed="rId3">
            <a:extLst/>
          </a:blip>
          <a:stretch>
            <a:fillRect/>
          </a:stretch>
        </p:blipFill>
        <p:spPr>
          <a:xfrm>
            <a:off x="7063383" y="7224117"/>
            <a:ext cx="3429000" cy="3661172"/>
          </a:xfrm>
          <a:prstGeom prst="rect">
            <a:avLst/>
          </a:prstGeom>
          <a:ln w="12700">
            <a:miter lim="400000"/>
          </a:ln>
        </p:spPr>
      </p:pic>
    </p:spTree>
    <p:extLst>
      <p:ext uri="{BB962C8B-B14F-4D97-AF65-F5344CB8AC3E}">
        <p14:creationId xmlns:p14="http://schemas.microsoft.com/office/powerpoint/2010/main" val="255861938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405">
                                            <p:bg/>
                                          </p:spTgt>
                                        </p:tgtEl>
                                        <p:attrNameLst>
                                          <p:attrName>style.visibility</p:attrName>
                                        </p:attrNameLst>
                                      </p:cBhvr>
                                      <p:to>
                                        <p:strVal val="visible"/>
                                      </p:to>
                                    </p:set>
                                    <p:animEffect transition="in" filter="dissolve">
                                      <p:cBhvr>
                                        <p:cTn id="7" dur="500"/>
                                        <p:tgtEl>
                                          <p:spTgt spid="405">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405">
                                            <p:txEl>
                                              <p:pRg st="0" end="0"/>
                                            </p:txEl>
                                          </p:spTgt>
                                        </p:tgtEl>
                                        <p:attrNameLst>
                                          <p:attrName>style.visibility</p:attrName>
                                        </p:attrNameLst>
                                      </p:cBhvr>
                                      <p:to>
                                        <p:strVal val="visible"/>
                                      </p:to>
                                    </p:set>
                                    <p:animEffect transition="in" filter="dissolve">
                                      <p:cBhvr>
                                        <p:cTn id="11" dur="500"/>
                                        <p:tgtEl>
                                          <p:spTgt spid="40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iterate>
                                    <p:tmAbs val="0"/>
                                  </p:iterate>
                                  <p:childTnLst>
                                    <p:set>
                                      <p:cBhvr>
                                        <p:cTn id="14" fill="hold"/>
                                        <p:tgtEl>
                                          <p:spTgt spid="405">
                                            <p:txEl>
                                              <p:pRg st="1" end="1"/>
                                            </p:txEl>
                                          </p:spTgt>
                                        </p:tgtEl>
                                        <p:attrNameLst>
                                          <p:attrName>style.visibility</p:attrName>
                                        </p:attrNameLst>
                                      </p:cBhvr>
                                      <p:to>
                                        <p:strVal val="visible"/>
                                      </p:to>
                                    </p:set>
                                    <p:animEffect transition="in" filter="dissolve">
                                      <p:cBhvr>
                                        <p:cTn id="15" dur="500"/>
                                        <p:tgtEl>
                                          <p:spTgt spid="405">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iterate>
                                    <p:tmAbs val="0"/>
                                  </p:iterate>
                                  <p:childTnLst>
                                    <p:set>
                                      <p:cBhvr>
                                        <p:cTn id="18" fill="hold"/>
                                        <p:tgtEl>
                                          <p:spTgt spid="405">
                                            <p:txEl>
                                              <p:pRg st="2" end="2"/>
                                            </p:txEl>
                                          </p:spTgt>
                                        </p:tgtEl>
                                        <p:attrNameLst>
                                          <p:attrName>style.visibility</p:attrName>
                                        </p:attrNameLst>
                                      </p:cBhvr>
                                      <p:to>
                                        <p:strVal val="visible"/>
                                      </p:to>
                                    </p:set>
                                    <p:animEffect transition="in" filter="dissolve">
                                      <p:cBhvr>
                                        <p:cTn id="19" dur="500"/>
                                        <p:tgtEl>
                                          <p:spTgt spid="405">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iterate>
                                    <p:tmAbs val="0"/>
                                  </p:iterate>
                                  <p:childTnLst>
                                    <p:set>
                                      <p:cBhvr>
                                        <p:cTn id="22" fill="hold"/>
                                        <p:tgtEl>
                                          <p:spTgt spid="405">
                                            <p:txEl>
                                              <p:pRg st="3" end="3"/>
                                            </p:txEl>
                                          </p:spTgt>
                                        </p:tgtEl>
                                        <p:attrNameLst>
                                          <p:attrName>style.visibility</p:attrName>
                                        </p:attrNameLst>
                                      </p:cBhvr>
                                      <p:to>
                                        <p:strVal val="visible"/>
                                      </p:to>
                                    </p:set>
                                    <p:animEffect transition="in" filter="dissolve">
                                      <p:cBhvr>
                                        <p:cTn id="23" dur="500"/>
                                        <p:tgtEl>
                                          <p:spTgt spid="405">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iterate>
                                    <p:tmAbs val="0"/>
                                  </p:iterate>
                                  <p:childTnLst>
                                    <p:set>
                                      <p:cBhvr>
                                        <p:cTn id="26" fill="hold"/>
                                        <p:tgtEl>
                                          <p:spTgt spid="405">
                                            <p:txEl>
                                              <p:pRg st="4" end="4"/>
                                            </p:txEl>
                                          </p:spTgt>
                                        </p:tgtEl>
                                        <p:attrNameLst>
                                          <p:attrName>style.visibility</p:attrName>
                                        </p:attrNameLst>
                                      </p:cBhvr>
                                      <p:to>
                                        <p:strVal val="visible"/>
                                      </p:to>
                                    </p:set>
                                    <p:animEffect transition="in" filter="dissolve">
                                      <p:cBhvr>
                                        <p:cTn id="27" dur="500"/>
                                        <p:tgtEl>
                                          <p:spTgt spid="4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p:tmAbs val="0"/>
                                  </p:iterate>
                                  <p:childTnLst>
                                    <p:set>
                                      <p:cBhvr>
                                        <p:cTn id="31" fill="hold"/>
                                        <p:tgtEl>
                                          <p:spTgt spid="425"/>
                                        </p:tgtEl>
                                        <p:attrNameLst>
                                          <p:attrName>style.visibility</p:attrName>
                                        </p:attrNameLst>
                                      </p:cBhvr>
                                      <p:to>
                                        <p:strVal val="visible"/>
                                      </p:to>
                                    </p:set>
                                    <p:animEffect transition="in" filter="fade">
                                      <p:cBhvr>
                                        <p:cTn id="32"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build="p" animBg="1" advAuto="0"/>
      <p:bldP spid="425"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p:cNvSpPr>
          <p:nvPr>
            <p:ph type="title"/>
          </p:nvPr>
        </p:nvSpPr>
        <p:spPr>
          <a:xfrm>
            <a:off x="383976" y="991195"/>
            <a:ext cx="7358063" cy="1714500"/>
          </a:xfrm>
          <a:prstGeom prst="rect">
            <a:avLst/>
          </a:prstGeom>
        </p:spPr>
        <p:txBody>
          <a:bodyPr/>
          <a:lstStyle/>
          <a:p>
            <a:pPr lvl="0">
              <a:defRPr sz="1800"/>
            </a:pPr>
            <a:r>
              <a:rPr sz="5900"/>
              <a:t>White Boards</a:t>
            </a:r>
          </a:p>
        </p:txBody>
      </p:sp>
      <p:sp>
        <p:nvSpPr>
          <p:cNvPr id="428" name="Shape 428"/>
          <p:cNvSpPr>
            <a:spLocks noGrp="1"/>
          </p:cNvSpPr>
          <p:nvPr>
            <p:ph type="body" idx="1"/>
          </p:nvPr>
        </p:nvSpPr>
        <p:spPr>
          <a:xfrm>
            <a:off x="892969" y="2801678"/>
            <a:ext cx="7358063" cy="2460104"/>
          </a:xfrm>
          <a:prstGeom prst="rect">
            <a:avLst/>
          </a:prstGeom>
        </p:spPr>
        <p:txBody>
          <a:bodyPr/>
          <a:lstStyle/>
          <a:p>
            <a:pPr lvl="0">
              <a:defRPr sz="1800"/>
            </a:pPr>
            <a:r>
              <a:rPr sz="3000" dirty="0"/>
              <a:t>Draw two Beta glucose units side by side</a:t>
            </a:r>
          </a:p>
          <a:p>
            <a:pPr lvl="0">
              <a:defRPr sz="1800"/>
            </a:pPr>
            <a:r>
              <a:rPr sz="3000" dirty="0"/>
              <a:t>Try and react them</a:t>
            </a:r>
          </a:p>
          <a:p>
            <a:pPr lvl="0">
              <a:defRPr sz="1800"/>
            </a:pPr>
            <a:r>
              <a:rPr sz="3000" dirty="0"/>
              <a:t>What’s the problem?</a:t>
            </a:r>
          </a:p>
        </p:txBody>
      </p:sp>
    </p:spTree>
    <p:extLst>
      <p:ext uri="{BB962C8B-B14F-4D97-AF65-F5344CB8AC3E}">
        <p14:creationId xmlns:p14="http://schemas.microsoft.com/office/powerpoint/2010/main" val="15739012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Preparatory Work</a:t>
            </a:r>
            <a:endParaRPr lang="en-US" dirty="0"/>
          </a:p>
        </p:txBody>
      </p:sp>
      <p:sp>
        <p:nvSpPr>
          <p:cNvPr id="3" name="Text Placeholder 2"/>
          <p:cNvSpPr>
            <a:spLocks noGrp="1"/>
          </p:cNvSpPr>
          <p:nvPr>
            <p:ph type="body" idx="1"/>
          </p:nvPr>
        </p:nvSpPr>
        <p:spPr/>
        <p:txBody>
          <a:bodyPr/>
          <a:lstStyle/>
          <a:p>
            <a:r>
              <a:rPr lang="en-US" b="1" dirty="0"/>
              <a:t>Sweet spot: Carbohydrates by Penguin Prof</a:t>
            </a:r>
          </a:p>
          <a:p>
            <a:endParaRPr lang="en-US" baseline="30000" dirty="0"/>
          </a:p>
          <a:p>
            <a:pPr marL="0" indent="0">
              <a:buNone/>
            </a:pPr>
            <a:r>
              <a:rPr lang="en-US" u="sng" dirty="0">
                <a:hlinkClick r:id="rId2"/>
              </a:rPr>
              <a:t>https://www.youtube.com/watch?v=</a:t>
            </a:r>
            <a:r>
              <a:rPr lang="en-US" u="sng" dirty="0" smtClean="0">
                <a:hlinkClick r:id="rId2"/>
              </a:rPr>
              <a:t>M6ZLDJluj6I</a:t>
            </a:r>
          </a:p>
          <a:p>
            <a:pPr marL="0" indent="0">
              <a:buNone/>
            </a:pPr>
            <a:endParaRPr lang="en-US" dirty="0">
              <a:hlinkClick r:id="rId2"/>
            </a:endParaRPr>
          </a:p>
          <a:p>
            <a:pPr marL="0" indent="0">
              <a:buNone/>
            </a:pPr>
            <a:endParaRPr lang="en-US" u="sng" baseline="30000" dirty="0" smtClean="0"/>
          </a:p>
          <a:p>
            <a:endParaRPr lang="en-US" dirty="0"/>
          </a:p>
        </p:txBody>
      </p:sp>
    </p:spTree>
    <p:extLst>
      <p:ext uri="{BB962C8B-B14F-4D97-AF65-F5344CB8AC3E}">
        <p14:creationId xmlns:p14="http://schemas.microsoft.com/office/powerpoint/2010/main" val="1366835778"/>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p:nvPr/>
        </p:nvSpPr>
        <p:spPr>
          <a:xfrm>
            <a:off x="1589484" y="2491383"/>
            <a:ext cx="6366867" cy="3178969"/>
          </a:xfrm>
          <a:prstGeom prst="rect">
            <a:avLst/>
          </a:prstGeom>
          <a:solidFill>
            <a:srgbClr val="FFFFF9"/>
          </a:solidFill>
          <a:ln w="12700">
            <a:miter lim="400000"/>
          </a:ln>
        </p:spPr>
        <p:txBody>
          <a:bodyPr lIns="26788" tIns="26788" rIns="26788" bIns="26788" anchor="ctr"/>
          <a:lstStyle/>
          <a:p>
            <a:pPr defTabSz="910796">
              <a:buClr>
                <a:srgbClr val="000000"/>
              </a:buClr>
              <a:defRPr sz="2400">
                <a:uFill>
                  <a:solidFill/>
                </a:uFill>
                <a:latin typeface="+mn-lt"/>
                <a:ea typeface="+mn-ea"/>
                <a:cs typeface="+mn-cs"/>
                <a:sym typeface="Arial"/>
              </a:defRPr>
            </a:pPr>
            <a:endParaRPr/>
          </a:p>
        </p:txBody>
      </p:sp>
      <p:sp>
        <p:nvSpPr>
          <p:cNvPr id="431" name="Shape 431"/>
          <p:cNvSpPr>
            <a:spLocks noGrp="1"/>
          </p:cNvSpPr>
          <p:nvPr>
            <p:ph type="title"/>
          </p:nvPr>
        </p:nvSpPr>
        <p:spPr>
          <a:xfrm>
            <a:off x="12314039" y="7387631"/>
            <a:ext cx="8233172" cy="1508124"/>
          </a:xfrm>
          <a:prstGeom prst="rect">
            <a:avLst/>
          </a:prstGeom>
        </p:spPr>
        <p:txBody>
          <a:bodyPr/>
          <a:lstStyle/>
          <a:p>
            <a:pPr lvl="0">
              <a:defRPr sz="1800">
                <a:uFillTx/>
              </a:defRPr>
            </a:pPr>
            <a:r>
              <a:rPr>
                <a:uFill>
                  <a:solidFill/>
                </a:uFill>
              </a:rPr>
              <a:t>Linking of </a:t>
            </a:r>
            <a:r>
              <a:rPr>
                <a:uFill>
                  <a:solidFill/>
                </a:uFill>
                <a:latin typeface="Symbol"/>
                <a:ea typeface="Symbol"/>
                <a:cs typeface="Symbol"/>
                <a:sym typeface="Symbol"/>
              </a:rPr>
              <a:t>β</a:t>
            </a:r>
            <a:r>
              <a:rPr>
                <a:uFill>
                  <a:solidFill/>
                </a:uFill>
              </a:rPr>
              <a:t>-Glucose Molecules</a:t>
            </a:r>
          </a:p>
        </p:txBody>
      </p:sp>
      <p:sp>
        <p:nvSpPr>
          <p:cNvPr id="432" name="Shape 432"/>
          <p:cNvSpPr>
            <a:spLocks noGrp="1"/>
          </p:cNvSpPr>
          <p:nvPr>
            <p:ph type="body" idx="1"/>
          </p:nvPr>
        </p:nvSpPr>
        <p:spPr>
          <a:xfrm>
            <a:off x="660797" y="937617"/>
            <a:ext cx="8233172" cy="5259586"/>
          </a:xfrm>
          <a:prstGeom prst="rect">
            <a:avLst/>
          </a:prstGeom>
        </p:spPr>
        <p:txBody>
          <a:bodyPr/>
          <a:lstStyle>
            <a:lvl1pPr marL="296140" indent="-296140">
              <a:lnSpc>
                <a:spcPct val="90000"/>
              </a:lnSpc>
              <a:spcBef>
                <a:spcPts val="900"/>
              </a:spcBef>
              <a:defRPr sz="3800">
                <a:latin typeface="+mj-lt"/>
                <a:ea typeface="+mj-ea"/>
                <a:cs typeface="+mj-cs"/>
                <a:sym typeface="Gill Sans"/>
              </a:defRPr>
            </a:lvl1pPr>
          </a:lstStyle>
          <a:p>
            <a:pPr lvl="0">
              <a:defRPr sz="1800">
                <a:uFillTx/>
              </a:defRPr>
            </a:pPr>
            <a:r>
              <a:rPr sz="2700">
                <a:uFill>
                  <a:solidFill/>
                </a:uFill>
              </a:rPr>
              <a:t>When Beta glucose molecules link together by condensation reactions one has to rotate by 180 degrees</a:t>
            </a:r>
          </a:p>
        </p:txBody>
      </p:sp>
      <p:grpSp>
        <p:nvGrpSpPr>
          <p:cNvPr id="499" name="Group 499"/>
          <p:cNvGrpSpPr/>
          <p:nvPr/>
        </p:nvGrpSpPr>
        <p:grpSpPr>
          <a:xfrm>
            <a:off x="1129507" y="2220317"/>
            <a:ext cx="5818186" cy="3101777"/>
            <a:chOff x="0" y="0"/>
            <a:chExt cx="8274753" cy="4411415"/>
          </a:xfrm>
        </p:grpSpPr>
        <p:grpSp>
          <p:nvGrpSpPr>
            <p:cNvPr id="497" name="Group 497"/>
            <p:cNvGrpSpPr/>
            <p:nvPr/>
          </p:nvGrpSpPr>
          <p:grpSpPr>
            <a:xfrm>
              <a:off x="-1" y="0"/>
              <a:ext cx="8274754" cy="4258168"/>
              <a:chOff x="0" y="0"/>
              <a:chExt cx="8274752" cy="4258167"/>
            </a:xfrm>
          </p:grpSpPr>
          <p:grpSp>
            <p:nvGrpSpPr>
              <p:cNvPr id="467" name="Group 467"/>
              <p:cNvGrpSpPr/>
              <p:nvPr/>
            </p:nvGrpSpPr>
            <p:grpSpPr>
              <a:xfrm>
                <a:off x="-1" y="0"/>
                <a:ext cx="8152836" cy="2613495"/>
                <a:chOff x="0" y="0"/>
                <a:chExt cx="8152834" cy="2613494"/>
              </a:xfrm>
            </p:grpSpPr>
            <p:grpSp>
              <p:nvGrpSpPr>
                <p:cNvPr id="465" name="Group 465"/>
                <p:cNvGrpSpPr/>
                <p:nvPr/>
              </p:nvGrpSpPr>
              <p:grpSpPr>
                <a:xfrm>
                  <a:off x="-1" y="0"/>
                  <a:ext cx="8152836" cy="2613495"/>
                  <a:chOff x="0" y="0"/>
                  <a:chExt cx="8152834" cy="2613494"/>
                </a:xfrm>
              </p:grpSpPr>
              <p:sp>
                <p:nvSpPr>
                  <p:cNvPr id="433" name="Shape 433"/>
                  <p:cNvSpPr/>
                  <p:nvPr/>
                </p:nvSpPr>
                <p:spPr>
                  <a:xfrm>
                    <a:off x="5725297" y="1800467"/>
                    <a:ext cx="495500" cy="813028"/>
                  </a:xfrm>
                  <a:custGeom>
                    <a:avLst/>
                    <a:gdLst/>
                    <a:ahLst/>
                    <a:cxnLst>
                      <a:cxn ang="0">
                        <a:pos x="wd2" y="hd2"/>
                      </a:cxn>
                      <a:cxn ang="5400000">
                        <a:pos x="wd2" y="hd2"/>
                      </a:cxn>
                      <a:cxn ang="10800000">
                        <a:pos x="wd2" y="hd2"/>
                      </a:cxn>
                      <a:cxn ang="16200000">
                        <a:pos x="wd2" y="hd2"/>
                      </a:cxn>
                    </a:cxnLst>
                    <a:rect l="0" t="0" r="r" b="b"/>
                    <a:pathLst>
                      <a:path w="20788" h="21336" extrusionOk="0">
                        <a:moveTo>
                          <a:pt x="2136" y="8819"/>
                        </a:moveTo>
                        <a:cubicBezTo>
                          <a:pt x="1866" y="7999"/>
                          <a:pt x="1622" y="7195"/>
                          <a:pt x="2136" y="6174"/>
                        </a:cubicBezTo>
                        <a:cubicBezTo>
                          <a:pt x="2651" y="5152"/>
                          <a:pt x="3950" y="3683"/>
                          <a:pt x="5222" y="2646"/>
                        </a:cubicBezTo>
                        <a:cubicBezTo>
                          <a:pt x="6494" y="1609"/>
                          <a:pt x="8064" y="0"/>
                          <a:pt x="9851" y="0"/>
                        </a:cubicBezTo>
                        <a:cubicBezTo>
                          <a:pt x="11637" y="0"/>
                          <a:pt x="14236" y="1037"/>
                          <a:pt x="16022" y="2646"/>
                        </a:cubicBezTo>
                        <a:cubicBezTo>
                          <a:pt x="17809" y="4255"/>
                          <a:pt x="20136" y="7210"/>
                          <a:pt x="20651" y="9701"/>
                        </a:cubicBezTo>
                        <a:cubicBezTo>
                          <a:pt x="21165" y="12193"/>
                          <a:pt x="20136" y="15736"/>
                          <a:pt x="19108" y="17639"/>
                        </a:cubicBezTo>
                        <a:cubicBezTo>
                          <a:pt x="18079" y="19542"/>
                          <a:pt x="16536" y="20734"/>
                          <a:pt x="14479" y="21167"/>
                        </a:cubicBezTo>
                        <a:cubicBezTo>
                          <a:pt x="12422" y="21600"/>
                          <a:pt x="9093" y="21167"/>
                          <a:pt x="6765" y="20285"/>
                        </a:cubicBezTo>
                        <a:cubicBezTo>
                          <a:pt x="4437" y="19403"/>
                          <a:pt x="1622" y="17051"/>
                          <a:pt x="594" y="15875"/>
                        </a:cubicBezTo>
                        <a:cubicBezTo>
                          <a:pt x="-435" y="14699"/>
                          <a:pt x="79" y="13956"/>
                          <a:pt x="594" y="13229"/>
                        </a:cubicBezTo>
                      </a:path>
                    </a:pathLst>
                  </a:custGeom>
                  <a:noFill/>
                  <a:ln w="38100" cap="flat">
                    <a:solidFill>
                      <a:srgbClr val="FF2600"/>
                    </a:solidFill>
                    <a:prstDash val="solid"/>
                    <a:round/>
                    <a:tailEnd type="triangle" w="med" len="med"/>
                  </a:ln>
                  <a:effectLst/>
                </p:spPr>
                <p:txBody>
                  <a:bodyPr wrap="square" lIns="0" tIns="0" rIns="0" bIns="0" numCol="1" anchor="t">
                    <a:noAutofit/>
                  </a:bodyPr>
                  <a:lstStyle/>
                  <a:p>
                    <a:pPr defTabSz="455398">
                      <a:defRPr sz="1600"/>
                    </a:pPr>
                    <a:endParaRPr/>
                  </a:p>
                </p:txBody>
              </p:sp>
              <p:grpSp>
                <p:nvGrpSpPr>
                  <p:cNvPr id="464" name="Group 464"/>
                  <p:cNvGrpSpPr/>
                  <p:nvPr/>
                </p:nvGrpSpPr>
                <p:grpSpPr>
                  <a:xfrm>
                    <a:off x="-1" y="0"/>
                    <a:ext cx="8152836" cy="2572095"/>
                    <a:chOff x="0" y="0"/>
                    <a:chExt cx="8152834" cy="2572094"/>
                  </a:xfrm>
                </p:grpSpPr>
                <p:grpSp>
                  <p:nvGrpSpPr>
                    <p:cNvPr id="462" name="Group 462"/>
                    <p:cNvGrpSpPr/>
                    <p:nvPr/>
                  </p:nvGrpSpPr>
                  <p:grpSpPr>
                    <a:xfrm>
                      <a:off x="-1" y="0"/>
                      <a:ext cx="8152836" cy="1749024"/>
                      <a:chOff x="0" y="0"/>
                      <a:chExt cx="8152834" cy="1749023"/>
                    </a:xfrm>
                  </p:grpSpPr>
                  <p:grpSp>
                    <p:nvGrpSpPr>
                      <p:cNvPr id="447" name="Group 447"/>
                      <p:cNvGrpSpPr/>
                      <p:nvPr/>
                    </p:nvGrpSpPr>
                    <p:grpSpPr>
                      <a:xfrm>
                        <a:off x="4273330" y="0"/>
                        <a:ext cx="3879505" cy="1749024"/>
                        <a:chOff x="0" y="0"/>
                        <a:chExt cx="3879504" cy="1749023"/>
                      </a:xfrm>
                    </p:grpSpPr>
                    <p:grpSp>
                      <p:nvGrpSpPr>
                        <p:cNvPr id="440" name="Group 440"/>
                        <p:cNvGrpSpPr/>
                        <p:nvPr/>
                      </p:nvGrpSpPr>
                      <p:grpSpPr>
                        <a:xfrm>
                          <a:off x="196555" y="403621"/>
                          <a:ext cx="3244410" cy="1210864"/>
                          <a:chOff x="0" y="0"/>
                          <a:chExt cx="3244409" cy="1210863"/>
                        </a:xfrm>
                      </p:grpSpPr>
                      <p:sp>
                        <p:nvSpPr>
                          <p:cNvPr id="434" name="Shape 434"/>
                          <p:cNvSpPr/>
                          <p:nvPr/>
                        </p:nvSpPr>
                        <p:spPr>
                          <a:xfrm flipH="1" flipV="1">
                            <a:off x="0" y="0"/>
                            <a:ext cx="567274" cy="583008"/>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435" name="Shape 435"/>
                          <p:cNvSpPr/>
                          <p:nvPr/>
                        </p:nvSpPr>
                        <p:spPr>
                          <a:xfrm flipH="1">
                            <a:off x="0" y="627854"/>
                            <a:ext cx="567274" cy="583008"/>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nvGrpSpPr>
                          <p:cNvPr id="439" name="Group 439"/>
                          <p:cNvGrpSpPr/>
                          <p:nvPr/>
                        </p:nvGrpSpPr>
                        <p:grpSpPr>
                          <a:xfrm>
                            <a:off x="567272" y="0"/>
                            <a:ext cx="2677138" cy="1210864"/>
                            <a:chOff x="0" y="0"/>
                            <a:chExt cx="2677136" cy="1210863"/>
                          </a:xfrm>
                        </p:grpSpPr>
                        <p:sp>
                          <p:nvSpPr>
                            <p:cNvPr id="436" name="Shape 436"/>
                            <p:cNvSpPr/>
                            <p:nvPr/>
                          </p:nvSpPr>
                          <p:spPr>
                            <a:xfrm>
                              <a:off x="0" y="0"/>
                              <a:ext cx="2080003" cy="121086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23" y="0"/>
                                  </a:lnTo>
                                  <a:lnTo>
                                    <a:pt x="16477" y="0"/>
                                  </a:lnTo>
                                  <a:lnTo>
                                    <a:pt x="21600" y="10800"/>
                                  </a:lnTo>
                                  <a:lnTo>
                                    <a:pt x="16477" y="21600"/>
                                  </a:lnTo>
                                  <a:lnTo>
                                    <a:pt x="5123" y="21600"/>
                                  </a:lnTo>
                                  <a:close/>
                                </a:path>
                              </a:pathLst>
                            </a:custGeom>
                            <a:solidFill>
                              <a:srgbClr val="FFFFFF"/>
                            </a:solidFill>
                            <a:ln w="9525" cap="flat">
                              <a:solidFill>
                                <a:srgbClr val="000000"/>
                              </a:solidFill>
                              <a:prstDash val="solid"/>
                              <a:miter lim="400000"/>
                            </a:ln>
                            <a:effectLst/>
                          </p:spPr>
                          <p:txBody>
                            <a:bodyPr wrap="square" lIns="0" tIns="0" rIns="0" bIns="0" numCol="1" anchor="t">
                              <a:noAutofit/>
                            </a:bodyPr>
                            <a:lstStyle/>
                            <a:p>
                              <a:pPr defTabSz="455398">
                                <a:defRPr sz="1600"/>
                              </a:pPr>
                              <a:endParaRPr/>
                            </a:p>
                          </p:txBody>
                        </p:sp>
                        <p:sp>
                          <p:nvSpPr>
                            <p:cNvPr id="437" name="Shape 437"/>
                            <p:cNvSpPr/>
                            <p:nvPr/>
                          </p:nvSpPr>
                          <p:spPr>
                            <a:xfrm flipV="1">
                              <a:off x="2080006" y="0"/>
                              <a:ext cx="597131" cy="583008"/>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438" name="Shape 438"/>
                            <p:cNvSpPr/>
                            <p:nvPr/>
                          </p:nvSpPr>
                          <p:spPr>
                            <a:xfrm>
                              <a:off x="2080006" y="583007"/>
                              <a:ext cx="597131" cy="627855"/>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grpSp>
                    <p:sp>
                      <p:nvSpPr>
                        <p:cNvPr id="441" name="Shape 441"/>
                        <p:cNvSpPr/>
                        <p:nvPr/>
                      </p:nvSpPr>
                      <p:spPr>
                        <a:xfrm>
                          <a:off x="3416082" y="269080"/>
                          <a:ext cx="463423" cy="24547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OH</a:t>
                          </a:r>
                        </a:p>
                      </p:txBody>
                    </p:sp>
                    <p:sp>
                      <p:nvSpPr>
                        <p:cNvPr id="442" name="Shape 442"/>
                        <p:cNvSpPr/>
                        <p:nvPr/>
                      </p:nvSpPr>
                      <p:spPr>
                        <a:xfrm>
                          <a:off x="3416082" y="1524790"/>
                          <a:ext cx="254427" cy="22423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a:t>
                          </a:r>
                        </a:p>
                      </p:txBody>
                    </p:sp>
                    <p:sp>
                      <p:nvSpPr>
                        <p:cNvPr id="443" name="Shape 443"/>
                        <p:cNvSpPr/>
                        <p:nvPr/>
                      </p:nvSpPr>
                      <p:spPr>
                        <a:xfrm>
                          <a:off x="2174548" y="290323"/>
                          <a:ext cx="232034" cy="224235"/>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O</a:t>
                          </a:r>
                        </a:p>
                      </p:txBody>
                    </p:sp>
                    <p:sp>
                      <p:nvSpPr>
                        <p:cNvPr id="444" name="Shape 444"/>
                        <p:cNvSpPr/>
                        <p:nvPr/>
                      </p:nvSpPr>
                      <p:spPr>
                        <a:xfrm>
                          <a:off x="79616" y="290323"/>
                          <a:ext cx="212130" cy="224235"/>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a:t>
                          </a:r>
                        </a:p>
                      </p:txBody>
                    </p:sp>
                    <p:sp>
                      <p:nvSpPr>
                        <p:cNvPr id="445" name="Shape 445"/>
                        <p:cNvSpPr/>
                        <p:nvPr/>
                      </p:nvSpPr>
                      <p:spPr>
                        <a:xfrm>
                          <a:off x="0" y="1524790"/>
                          <a:ext cx="348971" cy="22423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HO</a:t>
                          </a:r>
                        </a:p>
                      </p:txBody>
                    </p:sp>
                    <p:sp>
                      <p:nvSpPr>
                        <p:cNvPr id="446" name="Shape 446"/>
                        <p:cNvSpPr/>
                        <p:nvPr/>
                      </p:nvSpPr>
                      <p:spPr>
                        <a:xfrm>
                          <a:off x="1286317" y="0"/>
                          <a:ext cx="1" cy="403622"/>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grpSp>
                    <p:nvGrpSpPr>
                      <p:cNvPr id="461" name="Group 461"/>
                      <p:cNvGrpSpPr/>
                      <p:nvPr/>
                    </p:nvGrpSpPr>
                    <p:grpSpPr>
                      <a:xfrm>
                        <a:off x="0" y="0"/>
                        <a:ext cx="3879505" cy="1749024"/>
                        <a:chOff x="0" y="0"/>
                        <a:chExt cx="3879504" cy="1749023"/>
                      </a:xfrm>
                    </p:grpSpPr>
                    <p:grpSp>
                      <p:nvGrpSpPr>
                        <p:cNvPr id="454" name="Group 454"/>
                        <p:cNvGrpSpPr/>
                        <p:nvPr/>
                      </p:nvGrpSpPr>
                      <p:grpSpPr>
                        <a:xfrm>
                          <a:off x="196556" y="403621"/>
                          <a:ext cx="3244408" cy="1210864"/>
                          <a:chOff x="0" y="0"/>
                          <a:chExt cx="3244407" cy="1210863"/>
                        </a:xfrm>
                      </p:grpSpPr>
                      <p:sp>
                        <p:nvSpPr>
                          <p:cNvPr id="448" name="Shape 448"/>
                          <p:cNvSpPr/>
                          <p:nvPr/>
                        </p:nvSpPr>
                        <p:spPr>
                          <a:xfrm flipH="1" flipV="1">
                            <a:off x="0" y="0"/>
                            <a:ext cx="567274" cy="583008"/>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449" name="Shape 449"/>
                          <p:cNvSpPr/>
                          <p:nvPr/>
                        </p:nvSpPr>
                        <p:spPr>
                          <a:xfrm flipH="1">
                            <a:off x="0" y="627854"/>
                            <a:ext cx="567274" cy="583008"/>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nvGrpSpPr>
                          <p:cNvPr id="453" name="Group 453"/>
                          <p:cNvGrpSpPr/>
                          <p:nvPr/>
                        </p:nvGrpSpPr>
                        <p:grpSpPr>
                          <a:xfrm>
                            <a:off x="567272" y="0"/>
                            <a:ext cx="2677136" cy="1210864"/>
                            <a:chOff x="0" y="0"/>
                            <a:chExt cx="2677134" cy="1210863"/>
                          </a:xfrm>
                        </p:grpSpPr>
                        <p:sp>
                          <p:nvSpPr>
                            <p:cNvPr id="450" name="Shape 450"/>
                            <p:cNvSpPr/>
                            <p:nvPr/>
                          </p:nvSpPr>
                          <p:spPr>
                            <a:xfrm>
                              <a:off x="0" y="0"/>
                              <a:ext cx="2080003" cy="121086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23" y="0"/>
                                  </a:lnTo>
                                  <a:lnTo>
                                    <a:pt x="16477" y="0"/>
                                  </a:lnTo>
                                  <a:lnTo>
                                    <a:pt x="21600" y="10800"/>
                                  </a:lnTo>
                                  <a:lnTo>
                                    <a:pt x="16477" y="21600"/>
                                  </a:lnTo>
                                  <a:lnTo>
                                    <a:pt x="5123" y="21600"/>
                                  </a:lnTo>
                                  <a:close/>
                                </a:path>
                              </a:pathLst>
                            </a:custGeom>
                            <a:solidFill>
                              <a:srgbClr val="FFFFFF"/>
                            </a:solidFill>
                            <a:ln w="9525" cap="flat">
                              <a:solidFill>
                                <a:srgbClr val="000000"/>
                              </a:solidFill>
                              <a:prstDash val="solid"/>
                              <a:miter lim="400000"/>
                            </a:ln>
                            <a:effectLst/>
                          </p:spPr>
                          <p:txBody>
                            <a:bodyPr wrap="square" lIns="0" tIns="0" rIns="0" bIns="0" numCol="1" anchor="t">
                              <a:noAutofit/>
                            </a:bodyPr>
                            <a:lstStyle/>
                            <a:p>
                              <a:pPr defTabSz="455398">
                                <a:defRPr sz="1600"/>
                              </a:pPr>
                              <a:endParaRPr/>
                            </a:p>
                          </p:txBody>
                        </p:sp>
                        <p:sp>
                          <p:nvSpPr>
                            <p:cNvPr id="451" name="Shape 451"/>
                            <p:cNvSpPr/>
                            <p:nvPr/>
                          </p:nvSpPr>
                          <p:spPr>
                            <a:xfrm flipV="1">
                              <a:off x="2080004" y="0"/>
                              <a:ext cx="597131" cy="583008"/>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452" name="Shape 452"/>
                            <p:cNvSpPr/>
                            <p:nvPr/>
                          </p:nvSpPr>
                          <p:spPr>
                            <a:xfrm>
                              <a:off x="2080004" y="583007"/>
                              <a:ext cx="597131" cy="627855"/>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grpSp>
                    <p:sp>
                      <p:nvSpPr>
                        <p:cNvPr id="455" name="Shape 455"/>
                        <p:cNvSpPr/>
                        <p:nvPr/>
                      </p:nvSpPr>
                      <p:spPr>
                        <a:xfrm>
                          <a:off x="3416082" y="269080"/>
                          <a:ext cx="463423" cy="24547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OH</a:t>
                          </a:r>
                        </a:p>
                      </p:txBody>
                    </p:sp>
                    <p:sp>
                      <p:nvSpPr>
                        <p:cNvPr id="456" name="Shape 456"/>
                        <p:cNvSpPr/>
                        <p:nvPr/>
                      </p:nvSpPr>
                      <p:spPr>
                        <a:xfrm>
                          <a:off x="3416082" y="1524790"/>
                          <a:ext cx="254427" cy="22423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a:t>
                          </a:r>
                        </a:p>
                      </p:txBody>
                    </p:sp>
                    <p:sp>
                      <p:nvSpPr>
                        <p:cNvPr id="457" name="Shape 457"/>
                        <p:cNvSpPr/>
                        <p:nvPr/>
                      </p:nvSpPr>
                      <p:spPr>
                        <a:xfrm>
                          <a:off x="2174549" y="290323"/>
                          <a:ext cx="232033" cy="224235"/>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O</a:t>
                          </a:r>
                        </a:p>
                      </p:txBody>
                    </p:sp>
                    <p:sp>
                      <p:nvSpPr>
                        <p:cNvPr id="458" name="Shape 458"/>
                        <p:cNvSpPr/>
                        <p:nvPr/>
                      </p:nvSpPr>
                      <p:spPr>
                        <a:xfrm>
                          <a:off x="79617" y="290323"/>
                          <a:ext cx="212130" cy="224235"/>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a:t>
                          </a:r>
                        </a:p>
                      </p:txBody>
                    </p:sp>
                    <p:sp>
                      <p:nvSpPr>
                        <p:cNvPr id="459" name="Shape 459"/>
                        <p:cNvSpPr/>
                        <p:nvPr/>
                      </p:nvSpPr>
                      <p:spPr>
                        <a:xfrm>
                          <a:off x="0" y="1524790"/>
                          <a:ext cx="348971" cy="22423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HO</a:t>
                          </a:r>
                        </a:p>
                      </p:txBody>
                    </p:sp>
                    <p:sp>
                      <p:nvSpPr>
                        <p:cNvPr id="460" name="Shape 460"/>
                        <p:cNvSpPr/>
                        <p:nvPr/>
                      </p:nvSpPr>
                      <p:spPr>
                        <a:xfrm>
                          <a:off x="1286318" y="0"/>
                          <a:ext cx="1" cy="403622"/>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grpSp>
                <p:sp>
                  <p:nvSpPr>
                    <p:cNvPr id="463" name="Shape 463"/>
                    <p:cNvSpPr/>
                    <p:nvPr/>
                  </p:nvSpPr>
                  <p:spPr>
                    <a:xfrm>
                      <a:off x="1802006" y="1749025"/>
                      <a:ext cx="1" cy="823070"/>
                    </a:xfrm>
                    <a:prstGeom prst="line">
                      <a:avLst/>
                    </a:prstGeom>
                    <a:noFill/>
                    <a:ln w="34925" cap="flat">
                      <a:solidFill>
                        <a:srgbClr val="FF2600"/>
                      </a:solidFill>
                      <a:prstDash val="solid"/>
                      <a:round/>
                      <a:tailEnd type="triangle" w="med" len="med"/>
                    </a:ln>
                    <a:effectLst/>
                  </p:spPr>
                  <p:txBody>
                    <a:bodyPr wrap="square" lIns="0" tIns="0" rIns="0" bIns="0" numCol="1" anchor="ctr">
                      <a:noAutofit/>
                    </a:bodyPr>
                    <a:lstStyle/>
                    <a:p>
                      <a:pPr lvl="0"/>
                      <a:endParaRPr/>
                    </a:p>
                  </p:txBody>
                </p:sp>
              </p:grpSp>
            </p:grpSp>
            <p:sp>
              <p:nvSpPr>
                <p:cNvPr id="466" name="Shape 466"/>
                <p:cNvSpPr/>
                <p:nvPr/>
              </p:nvSpPr>
              <p:spPr>
                <a:xfrm>
                  <a:off x="3651389" y="668744"/>
                  <a:ext cx="481436" cy="51442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lvl1pPr defTabSz="1295400">
                    <a:buClr>
                      <a:srgbClr val="000000"/>
                    </a:buClr>
                    <a:defRPr sz="2800">
                      <a:uFill>
                        <a:solidFill/>
                      </a:uFill>
                      <a:latin typeface="+mn-lt"/>
                      <a:ea typeface="+mn-ea"/>
                      <a:cs typeface="+mn-cs"/>
                      <a:sym typeface="Arial"/>
                    </a:defRPr>
                  </a:lvl1pPr>
                </a:lstStyle>
                <a:p>
                  <a:pPr lvl="0">
                    <a:defRPr sz="1800">
                      <a:uFillTx/>
                    </a:defRPr>
                  </a:pPr>
                  <a:r>
                    <a:rPr sz="2000"/>
                    <a:t>+</a:t>
                  </a:r>
                </a:p>
              </p:txBody>
            </p:sp>
          </p:grpSp>
          <p:grpSp>
            <p:nvGrpSpPr>
              <p:cNvPr id="496" name="Group 496"/>
              <p:cNvGrpSpPr/>
              <p:nvPr/>
            </p:nvGrpSpPr>
            <p:grpSpPr>
              <a:xfrm>
                <a:off x="243839" y="2490327"/>
                <a:ext cx="8030914" cy="1767841"/>
                <a:chOff x="0" y="0"/>
                <a:chExt cx="8030912" cy="1767839"/>
              </a:xfrm>
            </p:grpSpPr>
            <p:sp>
              <p:nvSpPr>
                <p:cNvPr id="468" name="Shape 468"/>
                <p:cNvSpPr/>
                <p:nvPr/>
              </p:nvSpPr>
              <p:spPr>
                <a:xfrm>
                  <a:off x="3343505" y="136336"/>
                  <a:ext cx="790266" cy="548048"/>
                </a:xfrm>
                <a:prstGeom prst="rect">
                  <a:avLst/>
                </a:prstGeom>
                <a:solidFill>
                  <a:srgbClr val="A8D6FF"/>
                </a:solidFill>
                <a:ln w="9525" cap="flat">
                  <a:solidFill>
                    <a:srgbClr val="000000"/>
                  </a:solidFill>
                  <a:prstDash val="solid"/>
                  <a:miter lim="400000"/>
                </a:ln>
                <a:effectLst/>
              </p:spPr>
              <p:txBody>
                <a:bodyPr wrap="square" lIns="38100" tIns="38100" rIns="38100" bIns="38100" numCol="1" anchor="t">
                  <a:noAutofit/>
                </a:bodyPr>
                <a:lstStyle/>
                <a:p>
                  <a:pPr defTabSz="910796">
                    <a:buClr>
                      <a:srgbClr val="000000"/>
                    </a:buClr>
                    <a:defRPr sz="2400">
                      <a:uFill>
                        <a:solidFill/>
                      </a:uFill>
                      <a:latin typeface="+mn-lt"/>
                      <a:ea typeface="+mn-ea"/>
                      <a:cs typeface="+mn-cs"/>
                      <a:sym typeface="Arial"/>
                    </a:defRPr>
                  </a:pPr>
                  <a:endParaRPr/>
                </a:p>
              </p:txBody>
            </p:sp>
            <p:grpSp>
              <p:nvGrpSpPr>
                <p:cNvPr id="495" name="Group 495"/>
                <p:cNvGrpSpPr/>
                <p:nvPr/>
              </p:nvGrpSpPr>
              <p:grpSpPr>
                <a:xfrm>
                  <a:off x="-1" y="0"/>
                  <a:ext cx="8030914" cy="1767840"/>
                  <a:chOff x="0" y="0"/>
                  <a:chExt cx="8030912" cy="1767839"/>
                </a:xfrm>
              </p:grpSpPr>
              <p:grpSp>
                <p:nvGrpSpPr>
                  <p:cNvPr id="475" name="Group 475"/>
                  <p:cNvGrpSpPr/>
                  <p:nvPr/>
                </p:nvGrpSpPr>
                <p:grpSpPr>
                  <a:xfrm>
                    <a:off x="4263829" y="352124"/>
                    <a:ext cx="3243254" cy="1211667"/>
                    <a:chOff x="0" y="0"/>
                    <a:chExt cx="3243252" cy="1211666"/>
                  </a:xfrm>
                </p:grpSpPr>
                <p:sp>
                  <p:nvSpPr>
                    <p:cNvPr id="469" name="Shape 469"/>
                    <p:cNvSpPr/>
                    <p:nvPr/>
                  </p:nvSpPr>
                  <p:spPr>
                    <a:xfrm flipH="1" flipV="1">
                      <a:off x="0" y="0"/>
                      <a:ext cx="567072" cy="583395"/>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470" name="Shape 470"/>
                    <p:cNvSpPr/>
                    <p:nvPr/>
                  </p:nvSpPr>
                  <p:spPr>
                    <a:xfrm flipH="1">
                      <a:off x="0" y="628272"/>
                      <a:ext cx="567072" cy="583395"/>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nvGrpSpPr>
                    <p:cNvPr id="474" name="Group 474"/>
                    <p:cNvGrpSpPr/>
                    <p:nvPr/>
                  </p:nvGrpSpPr>
                  <p:grpSpPr>
                    <a:xfrm>
                      <a:off x="567070" y="0"/>
                      <a:ext cx="2676183" cy="1211666"/>
                      <a:chOff x="0" y="0"/>
                      <a:chExt cx="2676181" cy="1211665"/>
                    </a:xfrm>
                  </p:grpSpPr>
                  <p:sp>
                    <p:nvSpPr>
                      <p:cNvPr id="471" name="Shape 471"/>
                      <p:cNvSpPr/>
                      <p:nvPr/>
                    </p:nvSpPr>
                    <p:spPr>
                      <a:xfrm>
                        <a:off x="0" y="0"/>
                        <a:ext cx="2079264" cy="12116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28" y="0"/>
                            </a:lnTo>
                            <a:lnTo>
                              <a:pt x="16472" y="0"/>
                            </a:lnTo>
                            <a:lnTo>
                              <a:pt x="21600" y="10800"/>
                            </a:lnTo>
                            <a:lnTo>
                              <a:pt x="16472" y="21600"/>
                            </a:lnTo>
                            <a:lnTo>
                              <a:pt x="5128" y="21600"/>
                            </a:lnTo>
                            <a:close/>
                          </a:path>
                        </a:pathLst>
                      </a:custGeom>
                      <a:solidFill>
                        <a:srgbClr val="FFFFFF"/>
                      </a:solidFill>
                      <a:ln w="9525" cap="flat">
                        <a:solidFill>
                          <a:srgbClr val="000000"/>
                        </a:solidFill>
                        <a:prstDash val="solid"/>
                        <a:miter lim="400000"/>
                      </a:ln>
                      <a:effectLst/>
                    </p:spPr>
                    <p:txBody>
                      <a:bodyPr wrap="square" lIns="0" tIns="0" rIns="0" bIns="0" numCol="1" anchor="t">
                        <a:noAutofit/>
                      </a:bodyPr>
                      <a:lstStyle/>
                      <a:p>
                        <a:pPr defTabSz="455398">
                          <a:defRPr sz="1600"/>
                        </a:pPr>
                        <a:endParaRPr/>
                      </a:p>
                    </p:txBody>
                  </p:sp>
                  <p:sp>
                    <p:nvSpPr>
                      <p:cNvPr id="472" name="Shape 472"/>
                      <p:cNvSpPr/>
                      <p:nvPr/>
                    </p:nvSpPr>
                    <p:spPr>
                      <a:xfrm flipV="1">
                        <a:off x="2079265" y="0"/>
                        <a:ext cx="596917" cy="583395"/>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473" name="Shape 473"/>
                      <p:cNvSpPr/>
                      <p:nvPr/>
                    </p:nvSpPr>
                    <p:spPr>
                      <a:xfrm>
                        <a:off x="2079265" y="583395"/>
                        <a:ext cx="596917" cy="628271"/>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grpSp>
              <p:sp>
                <p:nvSpPr>
                  <p:cNvPr id="476" name="Shape 476"/>
                  <p:cNvSpPr/>
                  <p:nvPr/>
                </p:nvSpPr>
                <p:spPr>
                  <a:xfrm>
                    <a:off x="7567592" y="1440998"/>
                    <a:ext cx="463321" cy="245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OH</a:t>
                    </a:r>
                  </a:p>
                </p:txBody>
              </p:sp>
              <p:sp>
                <p:nvSpPr>
                  <p:cNvPr id="477" name="Shape 477"/>
                  <p:cNvSpPr/>
                  <p:nvPr/>
                </p:nvSpPr>
                <p:spPr>
                  <a:xfrm>
                    <a:off x="7567593" y="205857"/>
                    <a:ext cx="254692" cy="22391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a:t>
                    </a:r>
                  </a:p>
                </p:txBody>
              </p:sp>
              <p:sp>
                <p:nvSpPr>
                  <p:cNvPr id="478" name="Shape 478"/>
                  <p:cNvSpPr/>
                  <p:nvPr/>
                </p:nvSpPr>
                <p:spPr>
                  <a:xfrm>
                    <a:off x="6280586" y="1440998"/>
                    <a:ext cx="232112" cy="22391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O</a:t>
                    </a:r>
                  </a:p>
                </p:txBody>
              </p:sp>
              <p:sp>
                <p:nvSpPr>
                  <p:cNvPr id="479" name="Shape 479"/>
                  <p:cNvSpPr/>
                  <p:nvPr/>
                </p:nvSpPr>
                <p:spPr>
                  <a:xfrm>
                    <a:off x="4066938" y="1543926"/>
                    <a:ext cx="212242" cy="22391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a:t>
                    </a:r>
                  </a:p>
                </p:txBody>
              </p:sp>
              <p:sp>
                <p:nvSpPr>
                  <p:cNvPr id="480" name="Shape 480"/>
                  <p:cNvSpPr/>
                  <p:nvPr/>
                </p:nvSpPr>
                <p:spPr>
                  <a:xfrm>
                    <a:off x="3963977" y="257321"/>
                    <a:ext cx="348621" cy="22391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HO</a:t>
                    </a:r>
                  </a:p>
                </p:txBody>
              </p:sp>
              <p:grpSp>
                <p:nvGrpSpPr>
                  <p:cNvPr id="494" name="Group 494"/>
                  <p:cNvGrpSpPr/>
                  <p:nvPr/>
                </p:nvGrpSpPr>
                <p:grpSpPr>
                  <a:xfrm>
                    <a:off x="0" y="0"/>
                    <a:ext cx="3879079" cy="1749782"/>
                    <a:chOff x="0" y="0"/>
                    <a:chExt cx="3879078" cy="1749781"/>
                  </a:xfrm>
                </p:grpSpPr>
                <p:grpSp>
                  <p:nvGrpSpPr>
                    <p:cNvPr id="487" name="Group 487"/>
                    <p:cNvGrpSpPr/>
                    <p:nvPr/>
                  </p:nvGrpSpPr>
                  <p:grpSpPr>
                    <a:xfrm>
                      <a:off x="194449" y="403795"/>
                      <a:ext cx="3246135" cy="1211390"/>
                      <a:chOff x="0" y="0"/>
                      <a:chExt cx="3246134" cy="1211388"/>
                    </a:xfrm>
                  </p:grpSpPr>
                  <p:sp>
                    <p:nvSpPr>
                      <p:cNvPr id="481" name="Shape 481"/>
                      <p:cNvSpPr/>
                      <p:nvPr/>
                    </p:nvSpPr>
                    <p:spPr>
                      <a:xfrm flipH="1" flipV="1">
                        <a:off x="0" y="0"/>
                        <a:ext cx="567211" cy="583261"/>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482" name="Shape 482"/>
                      <p:cNvSpPr/>
                      <p:nvPr/>
                    </p:nvSpPr>
                    <p:spPr>
                      <a:xfrm flipH="1">
                        <a:off x="0" y="628127"/>
                        <a:ext cx="567211" cy="583262"/>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nvGrpSpPr>
                      <p:cNvPr id="486" name="Group 486"/>
                      <p:cNvGrpSpPr/>
                      <p:nvPr/>
                    </p:nvGrpSpPr>
                    <p:grpSpPr>
                      <a:xfrm>
                        <a:off x="569295" y="0"/>
                        <a:ext cx="2676840" cy="1211388"/>
                        <a:chOff x="0" y="0"/>
                        <a:chExt cx="2676838" cy="1211387"/>
                      </a:xfrm>
                    </p:grpSpPr>
                    <p:sp>
                      <p:nvSpPr>
                        <p:cNvPr id="483" name="Shape 483"/>
                        <p:cNvSpPr/>
                        <p:nvPr/>
                      </p:nvSpPr>
                      <p:spPr>
                        <a:xfrm>
                          <a:off x="0" y="0"/>
                          <a:ext cx="2079775" cy="12113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26" y="0"/>
                              </a:lnTo>
                              <a:lnTo>
                                <a:pt x="16474" y="0"/>
                              </a:lnTo>
                              <a:lnTo>
                                <a:pt x="21600" y="10800"/>
                              </a:lnTo>
                              <a:lnTo>
                                <a:pt x="16474" y="21600"/>
                              </a:lnTo>
                              <a:lnTo>
                                <a:pt x="5126" y="21600"/>
                              </a:lnTo>
                              <a:close/>
                            </a:path>
                          </a:pathLst>
                        </a:custGeom>
                        <a:solidFill>
                          <a:srgbClr val="FFFFFF"/>
                        </a:solidFill>
                        <a:ln w="9525" cap="flat">
                          <a:solidFill>
                            <a:srgbClr val="000000"/>
                          </a:solidFill>
                          <a:prstDash val="solid"/>
                          <a:miter lim="400000"/>
                        </a:ln>
                        <a:effectLst/>
                      </p:spPr>
                      <p:txBody>
                        <a:bodyPr wrap="square" lIns="0" tIns="0" rIns="0" bIns="0" numCol="1" anchor="t">
                          <a:noAutofit/>
                        </a:bodyPr>
                        <a:lstStyle/>
                        <a:p>
                          <a:pPr defTabSz="455398">
                            <a:defRPr sz="1600"/>
                          </a:pPr>
                          <a:endParaRPr/>
                        </a:p>
                      </p:txBody>
                    </p:sp>
                    <p:sp>
                      <p:nvSpPr>
                        <p:cNvPr id="484" name="Shape 484"/>
                        <p:cNvSpPr/>
                        <p:nvPr/>
                      </p:nvSpPr>
                      <p:spPr>
                        <a:xfrm flipV="1">
                          <a:off x="2079774" y="0"/>
                          <a:ext cx="597065" cy="583261"/>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sp>
                      <p:nvSpPr>
                        <p:cNvPr id="485" name="Shape 485"/>
                        <p:cNvSpPr/>
                        <p:nvPr/>
                      </p:nvSpPr>
                      <p:spPr>
                        <a:xfrm>
                          <a:off x="2079774" y="583261"/>
                          <a:ext cx="597065" cy="628127"/>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grpSp>
                <p:sp>
                  <p:nvSpPr>
                    <p:cNvPr id="488" name="Shape 488"/>
                    <p:cNvSpPr/>
                    <p:nvPr/>
                  </p:nvSpPr>
                  <p:spPr>
                    <a:xfrm>
                      <a:off x="3415705" y="269197"/>
                      <a:ext cx="463374" cy="24558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OH</a:t>
                      </a:r>
                    </a:p>
                  </p:txBody>
                </p:sp>
                <p:sp>
                  <p:nvSpPr>
                    <p:cNvPr id="489" name="Shape 489"/>
                    <p:cNvSpPr/>
                    <p:nvPr/>
                  </p:nvSpPr>
                  <p:spPr>
                    <a:xfrm>
                      <a:off x="3415705" y="1525451"/>
                      <a:ext cx="254401" cy="22433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a:t>
                      </a:r>
                    </a:p>
                  </p:txBody>
                </p:sp>
                <p:sp>
                  <p:nvSpPr>
                    <p:cNvPr id="490" name="Shape 490"/>
                    <p:cNvSpPr/>
                    <p:nvPr/>
                  </p:nvSpPr>
                  <p:spPr>
                    <a:xfrm>
                      <a:off x="2174309" y="290449"/>
                      <a:ext cx="232011" cy="22433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O</a:t>
                      </a:r>
                    </a:p>
                  </p:txBody>
                </p:sp>
                <p:sp>
                  <p:nvSpPr>
                    <p:cNvPr id="491" name="Shape 491"/>
                    <p:cNvSpPr/>
                    <p:nvPr/>
                  </p:nvSpPr>
                  <p:spPr>
                    <a:xfrm>
                      <a:off x="79608" y="290449"/>
                      <a:ext cx="212108" cy="22433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a:t>
                      </a:r>
                    </a:p>
                  </p:txBody>
                </p:sp>
                <p:sp>
                  <p:nvSpPr>
                    <p:cNvPr id="492" name="Shape 492"/>
                    <p:cNvSpPr/>
                    <p:nvPr/>
                  </p:nvSpPr>
                  <p:spPr>
                    <a:xfrm>
                      <a:off x="0" y="1525451"/>
                      <a:ext cx="348936" cy="22433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1295400">
                        <a:buClr>
                          <a:srgbClr val="000000"/>
                        </a:buClr>
                        <a:defRPr sz="1600">
                          <a:uFill>
                            <a:solidFill/>
                          </a:uFill>
                          <a:latin typeface="+mn-lt"/>
                          <a:ea typeface="+mn-ea"/>
                          <a:cs typeface="+mn-cs"/>
                          <a:sym typeface="Arial"/>
                        </a:defRPr>
                      </a:lvl1pPr>
                    </a:lstStyle>
                    <a:p>
                      <a:pPr lvl="0">
                        <a:defRPr sz="1800">
                          <a:uFillTx/>
                        </a:defRPr>
                      </a:pPr>
                      <a:r>
                        <a:rPr sz="1100"/>
                        <a:t>HO</a:t>
                      </a:r>
                    </a:p>
                  </p:txBody>
                </p:sp>
                <p:sp>
                  <p:nvSpPr>
                    <p:cNvPr id="493" name="Shape 493"/>
                    <p:cNvSpPr/>
                    <p:nvPr/>
                  </p:nvSpPr>
                  <p:spPr>
                    <a:xfrm>
                      <a:off x="1286175" y="0"/>
                      <a:ext cx="1" cy="403797"/>
                    </a:xfrm>
                    <a:prstGeom prst="line">
                      <a:avLst/>
                    </a:prstGeom>
                    <a:noFill/>
                    <a:ln w="9525" cap="flat">
                      <a:solidFill>
                        <a:srgbClr val="000000"/>
                      </a:solidFill>
                      <a:prstDash val="solid"/>
                      <a:round/>
                    </a:ln>
                    <a:effectLst/>
                  </p:spPr>
                  <p:txBody>
                    <a:bodyPr wrap="square" lIns="0" tIns="0" rIns="0" bIns="0" numCol="1" anchor="ctr">
                      <a:noAutofit/>
                    </a:bodyPr>
                    <a:lstStyle/>
                    <a:p>
                      <a:pPr lvl="0"/>
                      <a:endParaRPr/>
                    </a:p>
                  </p:txBody>
                </p:sp>
              </p:grpSp>
            </p:grpSp>
          </p:grpSp>
        </p:grpSp>
        <p:sp>
          <p:nvSpPr>
            <p:cNvPr id="498" name="Shape 498"/>
            <p:cNvSpPr/>
            <p:nvPr/>
          </p:nvSpPr>
          <p:spPr>
            <a:xfrm>
              <a:off x="5581789" y="4017715"/>
              <a:ext cx="1" cy="393701"/>
            </a:xfrm>
            <a:prstGeom prst="line">
              <a:avLst/>
            </a:prstGeom>
            <a:noFill/>
            <a:ln w="12700" cap="flat">
              <a:solidFill>
                <a:srgbClr val="000000"/>
              </a:solidFill>
              <a:prstDash val="solid"/>
              <a:round/>
            </a:ln>
            <a:effectLst/>
          </p:spPr>
          <p:txBody>
            <a:bodyPr wrap="square" lIns="0" tIns="0" rIns="0" bIns="0" numCol="1" anchor="ctr">
              <a:noAutofit/>
            </a:bodyPr>
            <a:lstStyle/>
            <a:p>
              <a:pPr lvl="0"/>
              <a:endParaRPr/>
            </a:p>
          </p:txBody>
        </p:sp>
      </p:grpSp>
    </p:spTree>
    <p:extLst>
      <p:ext uri="{BB962C8B-B14F-4D97-AF65-F5344CB8AC3E}">
        <p14:creationId xmlns:p14="http://schemas.microsoft.com/office/powerpoint/2010/main" val="410499249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10.gif"/>
          <p:cNvPicPr/>
          <p:nvPr/>
        </p:nvPicPr>
        <p:blipFill>
          <a:blip r:embed="rId2">
            <a:extLst/>
          </a:blip>
          <a:stretch>
            <a:fillRect/>
          </a:stretch>
        </p:blipFill>
        <p:spPr>
          <a:xfrm>
            <a:off x="330399" y="1143000"/>
            <a:ext cx="8627373" cy="1857375"/>
          </a:xfrm>
          <a:prstGeom prst="rect">
            <a:avLst/>
          </a:prstGeom>
          <a:ln w="12700">
            <a:miter lim="400000"/>
          </a:ln>
        </p:spPr>
      </p:pic>
      <p:pic>
        <p:nvPicPr>
          <p:cNvPr id="502" name="Image11.gif"/>
          <p:cNvPicPr/>
          <p:nvPr/>
        </p:nvPicPr>
        <p:blipFill>
          <a:blip r:embed="rId3">
            <a:extLst/>
          </a:blip>
          <a:stretch>
            <a:fillRect/>
          </a:stretch>
        </p:blipFill>
        <p:spPr>
          <a:xfrm>
            <a:off x="3250406" y="3509368"/>
            <a:ext cx="5545337" cy="2753480"/>
          </a:xfrm>
          <a:prstGeom prst="rect">
            <a:avLst/>
          </a:prstGeom>
          <a:ln w="12700">
            <a:miter lim="400000"/>
          </a:ln>
        </p:spPr>
      </p:pic>
      <p:sp>
        <p:nvSpPr>
          <p:cNvPr id="503" name="Shape 503"/>
          <p:cNvSpPr/>
          <p:nvPr/>
        </p:nvSpPr>
        <p:spPr>
          <a:xfrm flipH="1" flipV="1">
            <a:off x="6009680" y="2553891"/>
            <a:ext cx="17860" cy="919759"/>
          </a:xfrm>
          <a:prstGeom prst="line">
            <a:avLst/>
          </a:prstGeom>
          <a:ln w="38100">
            <a:solidFill/>
            <a:miter lim="400000"/>
            <a:headEnd type="stealth"/>
          </a:ln>
        </p:spPr>
        <p:txBody>
          <a:bodyPr lIns="0" tIns="0" rIns="0" bIns="0"/>
          <a:lstStyle/>
          <a:p>
            <a:pPr lvl="0"/>
            <a:endParaRPr/>
          </a:p>
        </p:txBody>
      </p:sp>
      <p:sp>
        <p:nvSpPr>
          <p:cNvPr id="504" name="Shape 504"/>
          <p:cNvSpPr/>
          <p:nvPr/>
        </p:nvSpPr>
        <p:spPr>
          <a:xfrm>
            <a:off x="518018" y="585887"/>
            <a:ext cx="7761286"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E32400"/>
                </a:solidFill>
                <a:latin typeface="+mj-lt"/>
                <a:ea typeface="+mj-ea"/>
                <a:cs typeface="+mj-cs"/>
                <a:sym typeface="Gill Sans"/>
              </a:defRPr>
            </a:lvl1pPr>
          </a:lstStyle>
          <a:p>
            <a:pPr lvl="0">
              <a:defRPr sz="1800">
                <a:solidFill>
                  <a:srgbClr val="000000"/>
                </a:solidFill>
              </a:defRPr>
            </a:pPr>
            <a:r>
              <a:rPr sz="3000"/>
              <a:t>Cellulose -poly 1- 4 glucose but with beta glucose</a:t>
            </a:r>
          </a:p>
        </p:txBody>
      </p:sp>
      <p:sp>
        <p:nvSpPr>
          <p:cNvPr id="505" name="Shape 505"/>
          <p:cNvSpPr/>
          <p:nvPr/>
        </p:nvSpPr>
        <p:spPr>
          <a:xfrm>
            <a:off x="634797" y="3405153"/>
            <a:ext cx="2357438" cy="2949842"/>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algn="ctr" defTabSz="410751">
              <a:defRPr sz="1800"/>
            </a:pPr>
            <a:r>
              <a:rPr sz="1700" b="1">
                <a:solidFill>
                  <a:srgbClr val="11053B"/>
                </a:solidFill>
                <a:latin typeface="+mj-lt"/>
                <a:ea typeface="+mj-ea"/>
                <a:cs typeface="+mj-cs"/>
                <a:sym typeface="Gill Sans"/>
              </a:rPr>
              <a:t>This difference leads to</a:t>
            </a:r>
            <a:r>
              <a:rPr sz="1700">
                <a:solidFill>
                  <a:srgbClr val="11053B"/>
                </a:solidFill>
                <a:latin typeface="+mj-lt"/>
                <a:ea typeface="+mj-ea"/>
                <a:cs typeface="+mj-cs"/>
                <a:sym typeface="Gill Sans"/>
              </a:rPr>
              <a:t> </a:t>
            </a:r>
            <a:r>
              <a:rPr sz="1700" b="1">
                <a:solidFill>
                  <a:srgbClr val="FF4013"/>
                </a:solidFill>
                <a:latin typeface="+mj-lt"/>
                <a:ea typeface="+mj-ea"/>
                <a:cs typeface="+mj-cs"/>
                <a:sym typeface="Gill Sans"/>
              </a:rPr>
              <a:t>parallel, </a:t>
            </a:r>
            <a:r>
              <a:rPr sz="1700" b="1">
                <a:solidFill>
                  <a:srgbClr val="E32400"/>
                </a:solidFill>
                <a:latin typeface="+mj-lt"/>
                <a:ea typeface="+mj-ea"/>
                <a:cs typeface="+mj-cs"/>
                <a:sym typeface="Gill Sans"/>
              </a:rPr>
              <a:t>straight chains</a:t>
            </a:r>
            <a:r>
              <a:rPr sz="1700" b="1">
                <a:solidFill>
                  <a:srgbClr val="11053B"/>
                </a:solidFill>
                <a:latin typeface="+mj-lt"/>
                <a:ea typeface="+mj-ea"/>
                <a:cs typeface="+mj-cs"/>
                <a:sym typeface="Gill Sans"/>
              </a:rPr>
              <a:t> that bundle together because of the formation of </a:t>
            </a:r>
            <a:r>
              <a:rPr sz="1700" b="1">
                <a:solidFill>
                  <a:srgbClr val="FF4013"/>
                </a:solidFill>
                <a:latin typeface="+mj-lt"/>
                <a:ea typeface="+mj-ea"/>
                <a:cs typeface="+mj-cs"/>
                <a:sym typeface="Gill Sans"/>
              </a:rPr>
              <a:t> H bonds between hydroxyl groups in adjacent chains</a:t>
            </a:r>
            <a:r>
              <a:rPr sz="1700" b="1">
                <a:solidFill>
                  <a:srgbClr val="11053B"/>
                </a:solidFill>
                <a:latin typeface="+mj-lt"/>
                <a:ea typeface="+mj-ea"/>
                <a:cs typeface="+mj-cs"/>
                <a:sym typeface="Gill Sans"/>
              </a:rPr>
              <a:t>. These bonds cannot form between alpha glucose units because they are not rotated</a:t>
            </a:r>
          </a:p>
        </p:txBody>
      </p:sp>
    </p:spTree>
    <p:extLst>
      <p:ext uri="{BB962C8B-B14F-4D97-AF65-F5344CB8AC3E}">
        <p14:creationId xmlns:p14="http://schemas.microsoft.com/office/powerpoint/2010/main" val="374436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1550" y="391162"/>
            <a:ext cx="8451369" cy="5831428"/>
          </a:xfrm>
          <a:prstGeom prst="rect">
            <a:avLst/>
          </a:prstGeom>
        </p:spPr>
      </p:pic>
    </p:spTree>
    <p:extLst>
      <p:ext uri="{BB962C8B-B14F-4D97-AF65-F5344CB8AC3E}">
        <p14:creationId xmlns:p14="http://schemas.microsoft.com/office/powerpoint/2010/main" val="256971300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url?sa=i&amp;rct=j&amp;q=picture+of+a+microfibril+formed+from+beta+glucose+polymer&amp;source=images&amp;cd=&amp;docid=NGl7R47e5kQmtM&amp;tbnid=0Z-XwaE89TwTXM-&amp;ved=0CAUQjRw&amp;url=http%3A%2F%2Falevelnotes.com%2F%3Fid%3D65&amp;ei=u7.png"/>
          <p:cNvPicPr/>
          <p:nvPr/>
        </p:nvPicPr>
        <p:blipFill>
          <a:blip r:embed="rId2">
            <a:extLst/>
          </a:blip>
          <a:stretch>
            <a:fillRect/>
          </a:stretch>
        </p:blipFill>
        <p:spPr>
          <a:xfrm>
            <a:off x="1071563" y="357188"/>
            <a:ext cx="6192637" cy="4054079"/>
          </a:xfrm>
          <a:prstGeom prst="rect">
            <a:avLst/>
          </a:prstGeom>
          <a:ln w="12700">
            <a:miter lim="400000"/>
          </a:ln>
        </p:spPr>
      </p:pic>
      <p:sp>
        <p:nvSpPr>
          <p:cNvPr id="509" name="Shape 509"/>
          <p:cNvSpPr/>
          <p:nvPr/>
        </p:nvSpPr>
        <p:spPr>
          <a:xfrm>
            <a:off x="1000914" y="4559241"/>
            <a:ext cx="6331149" cy="1641792"/>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algn="ctr" defTabSz="410751">
              <a:defRPr sz="1800"/>
            </a:pPr>
            <a:r>
              <a:rPr sz="1700" b="1">
                <a:solidFill>
                  <a:srgbClr val="11053B"/>
                </a:solidFill>
                <a:latin typeface="+mj-lt"/>
                <a:ea typeface="+mj-ea"/>
                <a:cs typeface="+mj-cs"/>
                <a:sym typeface="Gill Sans"/>
              </a:rPr>
              <a:t>60 -70 cellulose molecules become tightly cross linked to form bundles called </a:t>
            </a:r>
            <a:r>
              <a:rPr sz="1700" b="1">
                <a:solidFill>
                  <a:srgbClr val="FF4013"/>
                </a:solidFill>
                <a:latin typeface="+mj-lt"/>
                <a:ea typeface="+mj-ea"/>
                <a:cs typeface="+mj-cs"/>
                <a:sym typeface="Gill Sans"/>
              </a:rPr>
              <a:t>Microfibrils</a:t>
            </a:r>
            <a:r>
              <a:rPr sz="1700" b="1">
                <a:solidFill>
                  <a:srgbClr val="11053B"/>
                </a:solidFill>
                <a:latin typeface="+mj-lt"/>
                <a:ea typeface="+mj-ea"/>
                <a:cs typeface="+mj-cs"/>
                <a:sym typeface="Gill Sans"/>
              </a:rPr>
              <a:t>. These join together with other microfibrils to form a macrofibril which bundle together to form </a:t>
            </a:r>
            <a:r>
              <a:rPr sz="1700" b="1">
                <a:solidFill>
                  <a:srgbClr val="FF4013"/>
                </a:solidFill>
                <a:latin typeface="+mj-lt"/>
                <a:ea typeface="+mj-ea"/>
                <a:cs typeface="+mj-cs"/>
                <a:sym typeface="Gill Sans"/>
              </a:rPr>
              <a:t>cellulose fibres</a:t>
            </a:r>
            <a:r>
              <a:rPr sz="1700" b="1">
                <a:solidFill>
                  <a:srgbClr val="11053B"/>
                </a:solidFill>
                <a:latin typeface="+mj-lt"/>
                <a:ea typeface="+mj-ea"/>
                <a:cs typeface="+mj-cs"/>
                <a:sym typeface="Gill Sans"/>
              </a:rPr>
              <a:t>. The cell wall has multiple layers of fibres running in different directions to increase strength. Microfibrils are very strong and rigid and give huge </a:t>
            </a:r>
            <a:r>
              <a:rPr sz="1700" b="1">
                <a:solidFill>
                  <a:srgbClr val="FF6251"/>
                </a:solidFill>
                <a:latin typeface="+mj-lt"/>
                <a:ea typeface="+mj-ea"/>
                <a:cs typeface="+mj-cs"/>
                <a:sym typeface="Gill Sans"/>
              </a:rPr>
              <a:t>structural stability</a:t>
            </a:r>
            <a:r>
              <a:rPr sz="1700" b="1">
                <a:solidFill>
                  <a:srgbClr val="11053B"/>
                </a:solidFill>
                <a:latin typeface="+mj-lt"/>
                <a:ea typeface="+mj-ea"/>
                <a:cs typeface="+mj-cs"/>
                <a:sym typeface="Gill Sans"/>
              </a:rPr>
              <a:t> to the plant</a:t>
            </a:r>
          </a:p>
        </p:txBody>
      </p:sp>
    </p:spTree>
    <p:extLst>
      <p:ext uri="{BB962C8B-B14F-4D97-AF65-F5344CB8AC3E}">
        <p14:creationId xmlns:p14="http://schemas.microsoft.com/office/powerpoint/2010/main" val="161713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a:spLocks noGrp="1"/>
          </p:cNvSpPr>
          <p:nvPr>
            <p:ph type="title"/>
          </p:nvPr>
        </p:nvSpPr>
        <p:spPr>
          <a:xfrm>
            <a:off x="509744" y="776883"/>
            <a:ext cx="7358063" cy="1714500"/>
          </a:xfrm>
          <a:prstGeom prst="rect">
            <a:avLst/>
          </a:prstGeom>
        </p:spPr>
        <p:txBody>
          <a:bodyPr/>
          <a:lstStyle>
            <a:lvl1pPr>
              <a:defRPr sz="6400"/>
            </a:lvl1pPr>
          </a:lstStyle>
          <a:p>
            <a:pPr lvl="0">
              <a:defRPr sz="1800"/>
            </a:pPr>
            <a:r>
              <a:rPr sz="4500" dirty="0"/>
              <a:t>Cut and paste activity</a:t>
            </a:r>
          </a:p>
        </p:txBody>
      </p:sp>
      <p:sp>
        <p:nvSpPr>
          <p:cNvPr id="512" name="Shape 512"/>
          <p:cNvSpPr>
            <a:spLocks noGrp="1"/>
          </p:cNvSpPr>
          <p:nvPr>
            <p:ph type="body" idx="1"/>
          </p:nvPr>
        </p:nvSpPr>
        <p:spPr>
          <a:xfrm>
            <a:off x="528356" y="2613978"/>
            <a:ext cx="8195667" cy="2463640"/>
          </a:xfrm>
          <a:prstGeom prst="rect">
            <a:avLst/>
          </a:prstGeom>
        </p:spPr>
        <p:txBody>
          <a:bodyPr/>
          <a:lstStyle/>
          <a:p>
            <a:pPr lvl="0">
              <a:defRPr sz="1800"/>
            </a:pPr>
            <a:r>
              <a:rPr sz="3000" dirty="0"/>
              <a:t> The sheet gives you all of the elements to make starch, glycogen and cellulose</a:t>
            </a:r>
          </a:p>
          <a:p>
            <a:pPr lvl="0">
              <a:defRPr sz="1800"/>
            </a:pPr>
            <a:r>
              <a:rPr sz="3000" dirty="0"/>
              <a:t>Cut and paste with arrows and labels</a:t>
            </a:r>
          </a:p>
        </p:txBody>
      </p:sp>
    </p:spTree>
    <p:extLst>
      <p:ext uri="{BB962C8B-B14F-4D97-AF65-F5344CB8AC3E}">
        <p14:creationId xmlns:p14="http://schemas.microsoft.com/office/powerpoint/2010/main" val="358660921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bwMode="auto">
          <a:xfrm>
            <a:off x="724422" y="274588"/>
            <a:ext cx="7961932" cy="824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sz="2200" dirty="0"/>
              <a:t>Cut and Paste Activity Solution</a:t>
            </a:r>
          </a:p>
        </p:txBody>
      </p:sp>
      <p:pic>
        <p:nvPicPr>
          <p:cNvPr id="58371" name="Picture 4"/>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22846" y="2365251"/>
            <a:ext cx="2143125" cy="656332"/>
          </a:xfrm>
          <a:noFill/>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pic>
        <p:nvPicPr>
          <p:cNvPr id="58372"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30066" y="1049238"/>
            <a:ext cx="837158" cy="910828"/>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58373" name="Down Arrow 1"/>
          <p:cNvSpPr>
            <a:spLocks noChangeArrowheads="1"/>
          </p:cNvSpPr>
          <p:nvPr/>
        </p:nvSpPr>
        <p:spPr bwMode="auto">
          <a:xfrm>
            <a:off x="1648644" y="2061642"/>
            <a:ext cx="32370" cy="253380"/>
          </a:xfrm>
          <a:prstGeom prst="downArrow">
            <a:avLst>
              <a:gd name="adj1" fmla="val 50000"/>
              <a:gd name="adj2" fmla="val 49684"/>
            </a:avLst>
          </a:prstGeom>
          <a:blipFill dpi="0" rotWithShape="0">
            <a:blip r:embed="rId4"/>
            <a:srcRect/>
            <a:tile tx="0" ty="0" sx="100000" sy="100000" flip="none" algn="tl"/>
          </a:blip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4236" tIns="32116" rIns="64236" bIns="32116"/>
          <a:lstStyle/>
          <a:p>
            <a:pPr defTabSz="914306"/>
            <a:endParaRPr lang="en-GB" altLang="en-US">
              <a:solidFill>
                <a:prstClr val="black"/>
              </a:solidFill>
              <a:latin typeface="Calibri"/>
            </a:endParaRPr>
          </a:p>
        </p:txBody>
      </p:sp>
      <p:pic>
        <p:nvPicPr>
          <p:cNvPr id="58374"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96454" y="3175620"/>
            <a:ext cx="1433215" cy="696516"/>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58375" name="Down Arrow 7"/>
          <p:cNvSpPr>
            <a:spLocks noChangeArrowheads="1"/>
          </p:cNvSpPr>
          <p:nvPr/>
        </p:nvSpPr>
        <p:spPr bwMode="auto">
          <a:xfrm>
            <a:off x="915293" y="2922241"/>
            <a:ext cx="32370" cy="253380"/>
          </a:xfrm>
          <a:prstGeom prst="downArrow">
            <a:avLst>
              <a:gd name="adj1" fmla="val 50000"/>
              <a:gd name="adj2" fmla="val 49683"/>
            </a:avLst>
          </a:prstGeom>
          <a:blipFill dpi="0" rotWithShape="0">
            <a:blip r:embed="rId4"/>
            <a:srcRect/>
            <a:tile tx="0" ty="0" sx="100000" sy="100000" flip="none" algn="tl"/>
          </a:blip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4236" tIns="32116" rIns="64236" bIns="32116"/>
          <a:lstStyle/>
          <a:p>
            <a:pPr defTabSz="914306"/>
            <a:endParaRPr lang="en-GB" altLang="en-US">
              <a:solidFill>
                <a:prstClr val="black"/>
              </a:solidFill>
              <a:latin typeface="Calibri"/>
            </a:endParaRPr>
          </a:p>
        </p:txBody>
      </p:sp>
      <p:sp>
        <p:nvSpPr>
          <p:cNvPr id="58376" name="Down Arrow 8"/>
          <p:cNvSpPr>
            <a:spLocks noChangeArrowheads="1"/>
          </p:cNvSpPr>
          <p:nvPr/>
        </p:nvSpPr>
        <p:spPr bwMode="auto">
          <a:xfrm>
            <a:off x="2192239" y="2973586"/>
            <a:ext cx="32370" cy="253380"/>
          </a:xfrm>
          <a:prstGeom prst="downArrow">
            <a:avLst>
              <a:gd name="adj1" fmla="val 50000"/>
              <a:gd name="adj2" fmla="val 49683"/>
            </a:avLst>
          </a:prstGeom>
          <a:blipFill dpi="0" rotWithShape="0">
            <a:blip r:embed="rId4"/>
            <a:srcRect/>
            <a:tile tx="0" ty="0" sx="100000" sy="100000" flip="none" algn="tl"/>
          </a:blip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4236" tIns="32116" rIns="64236" bIns="32116"/>
          <a:lstStyle/>
          <a:p>
            <a:pPr defTabSz="914306"/>
            <a:endParaRPr lang="en-GB" altLang="en-US">
              <a:solidFill>
                <a:prstClr val="black"/>
              </a:solidFill>
              <a:latin typeface="Calibri"/>
            </a:endParaRPr>
          </a:p>
        </p:txBody>
      </p:sp>
      <p:cxnSp>
        <p:nvCxnSpPr>
          <p:cNvPr id="58377" name="Straight Arrow Connector 3"/>
          <p:cNvCxnSpPr>
            <a:cxnSpLocks noChangeShapeType="1"/>
          </p:cNvCxnSpPr>
          <p:nvPr/>
        </p:nvCxnSpPr>
        <p:spPr bwMode="auto">
          <a:xfrm>
            <a:off x="2647652" y="2922240"/>
            <a:ext cx="1113979" cy="304726"/>
          </a:xfrm>
          <a:prstGeom prst="straightConnector1">
            <a:avLst/>
          </a:prstGeom>
          <a:noFill/>
          <a:ln w="25400"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8378" name="Picture 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821656" y="3297287"/>
            <a:ext cx="1366242" cy="535781"/>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58379" name="TextBox 5"/>
          <p:cNvSpPr txBox="1">
            <a:spLocks noChangeArrowheads="1"/>
          </p:cNvSpPr>
          <p:nvPr/>
        </p:nvSpPr>
        <p:spPr bwMode="auto">
          <a:xfrm>
            <a:off x="1629668" y="3341936"/>
            <a:ext cx="197570" cy="34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n-GB" altLang="en-US">
                <a:solidFill>
                  <a:prstClr val="black"/>
                </a:solidFill>
                <a:latin typeface="Calibri"/>
              </a:rPr>
              <a:t>+</a:t>
            </a:r>
          </a:p>
        </p:txBody>
      </p:sp>
      <p:sp>
        <p:nvSpPr>
          <p:cNvPr id="58380" name="TextBox 6"/>
          <p:cNvSpPr txBox="1">
            <a:spLocks noChangeArrowheads="1"/>
          </p:cNvSpPr>
          <p:nvPr/>
        </p:nvSpPr>
        <p:spPr bwMode="auto">
          <a:xfrm>
            <a:off x="420813" y="4036220"/>
            <a:ext cx="1308199" cy="32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n-GB" altLang="en-US" sz="1700">
                <a:solidFill>
                  <a:prstClr val="black"/>
                </a:solidFill>
                <a:latin typeface="Calibri"/>
              </a:rPr>
              <a:t>Amylopectin</a:t>
            </a:r>
          </a:p>
        </p:txBody>
      </p:sp>
      <p:sp>
        <p:nvSpPr>
          <p:cNvPr id="58381" name="TextBox 16"/>
          <p:cNvSpPr txBox="1">
            <a:spLocks noChangeArrowheads="1"/>
          </p:cNvSpPr>
          <p:nvPr/>
        </p:nvSpPr>
        <p:spPr bwMode="auto">
          <a:xfrm>
            <a:off x="2067240" y="4035104"/>
            <a:ext cx="1063749" cy="32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n-GB" altLang="en-US" sz="1700">
                <a:solidFill>
                  <a:prstClr val="black"/>
                </a:solidFill>
                <a:latin typeface="Calibri"/>
              </a:rPr>
              <a:t>Amylose</a:t>
            </a:r>
          </a:p>
        </p:txBody>
      </p:sp>
      <p:sp>
        <p:nvSpPr>
          <p:cNvPr id="58382" name="Right Brace 10"/>
          <p:cNvSpPr>
            <a:spLocks/>
          </p:cNvSpPr>
          <p:nvPr/>
        </p:nvSpPr>
        <p:spPr bwMode="auto">
          <a:xfrm rot="5400000">
            <a:off x="1607345" y="3704704"/>
            <a:ext cx="385093" cy="1695524"/>
          </a:xfrm>
          <a:prstGeom prst="rightBrace">
            <a:avLst>
              <a:gd name="adj1" fmla="val 8337"/>
              <a:gd name="adj2" fmla="val 50000"/>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64236" tIns="32116" rIns="64236" bIns="32116"/>
          <a:lstStyle/>
          <a:p>
            <a:pPr defTabSz="914306"/>
            <a:endParaRPr lang="en-GB" altLang="en-US">
              <a:solidFill>
                <a:prstClr val="black"/>
              </a:solidFill>
              <a:latin typeface="Calibri"/>
            </a:endParaRPr>
          </a:p>
        </p:txBody>
      </p:sp>
      <p:sp>
        <p:nvSpPr>
          <p:cNvPr id="58383" name="TextBox 18"/>
          <p:cNvSpPr txBox="1">
            <a:spLocks noChangeArrowheads="1"/>
          </p:cNvSpPr>
          <p:nvPr/>
        </p:nvSpPr>
        <p:spPr bwMode="auto">
          <a:xfrm>
            <a:off x="1295938" y="4896818"/>
            <a:ext cx="1063749" cy="32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n-GB" altLang="en-US" sz="1700">
                <a:solidFill>
                  <a:prstClr val="black"/>
                </a:solidFill>
                <a:latin typeface="Calibri"/>
              </a:rPr>
              <a:t>Starch</a:t>
            </a:r>
          </a:p>
        </p:txBody>
      </p:sp>
      <p:pic>
        <p:nvPicPr>
          <p:cNvPr id="58384" name="Picture 8"/>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772793" y="3175621"/>
            <a:ext cx="1607344" cy="1165324"/>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58385" name="TextBox 20"/>
          <p:cNvSpPr txBox="1">
            <a:spLocks noChangeArrowheads="1"/>
          </p:cNvSpPr>
          <p:nvPr/>
        </p:nvSpPr>
        <p:spPr bwMode="auto">
          <a:xfrm>
            <a:off x="4166833" y="4574250"/>
            <a:ext cx="1063749" cy="32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n-GB" altLang="en-US" sz="1700">
                <a:solidFill>
                  <a:prstClr val="black"/>
                </a:solidFill>
                <a:latin typeface="Calibri"/>
              </a:rPr>
              <a:t>glycogen</a:t>
            </a:r>
          </a:p>
        </p:txBody>
      </p:sp>
      <p:sp>
        <p:nvSpPr>
          <p:cNvPr id="58386" name="TextBox 21"/>
          <p:cNvSpPr txBox="1">
            <a:spLocks noChangeArrowheads="1"/>
          </p:cNvSpPr>
          <p:nvPr/>
        </p:nvSpPr>
        <p:spPr bwMode="auto">
          <a:xfrm>
            <a:off x="1289241" y="5505153"/>
            <a:ext cx="1063749" cy="32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n-GB" altLang="en-US" sz="1700">
                <a:solidFill>
                  <a:srgbClr val="FF0000"/>
                </a:solidFill>
                <a:latin typeface="Calibri"/>
              </a:rPr>
              <a:t>PLANTS</a:t>
            </a:r>
          </a:p>
        </p:txBody>
      </p:sp>
      <p:sp>
        <p:nvSpPr>
          <p:cNvPr id="58387" name="TextBox 22"/>
          <p:cNvSpPr txBox="1">
            <a:spLocks noChangeArrowheads="1"/>
          </p:cNvSpPr>
          <p:nvPr/>
        </p:nvSpPr>
        <p:spPr bwMode="auto">
          <a:xfrm>
            <a:off x="4190273" y="5505153"/>
            <a:ext cx="1189881" cy="32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n-GB" altLang="en-US" sz="1700">
                <a:solidFill>
                  <a:srgbClr val="FF0000"/>
                </a:solidFill>
                <a:latin typeface="Calibri"/>
              </a:rPr>
              <a:t>ANIMALS</a:t>
            </a:r>
          </a:p>
        </p:txBody>
      </p:sp>
      <p:sp>
        <p:nvSpPr>
          <p:cNvPr id="58388" name="TextBox 23"/>
          <p:cNvSpPr txBox="1">
            <a:spLocks noChangeArrowheads="1"/>
          </p:cNvSpPr>
          <p:nvPr/>
        </p:nvSpPr>
        <p:spPr bwMode="auto">
          <a:xfrm>
            <a:off x="183059" y="1302619"/>
            <a:ext cx="1062633" cy="32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l-GR" altLang="en-US" sz="1700">
                <a:solidFill>
                  <a:prstClr val="black"/>
                </a:solidFill>
                <a:latin typeface="Calibri" pitchFamily="34" charset="0"/>
              </a:rPr>
              <a:t>α</a:t>
            </a:r>
            <a:r>
              <a:rPr lang="en-GB" altLang="en-US" sz="1700">
                <a:solidFill>
                  <a:prstClr val="black"/>
                </a:solidFill>
                <a:latin typeface="Calibri" pitchFamily="34" charset="0"/>
              </a:rPr>
              <a:t> </a:t>
            </a:r>
            <a:r>
              <a:rPr lang="en-GB" altLang="en-US" sz="1700">
                <a:solidFill>
                  <a:prstClr val="black"/>
                </a:solidFill>
                <a:latin typeface="Calibri"/>
              </a:rPr>
              <a:t>glucose</a:t>
            </a:r>
          </a:p>
        </p:txBody>
      </p:sp>
      <p:pic>
        <p:nvPicPr>
          <p:cNvPr id="58389" name="Picture 9"/>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748612" y="873994"/>
            <a:ext cx="1674316" cy="1393031"/>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58390" name="Down Arrow 11"/>
          <p:cNvSpPr>
            <a:spLocks noChangeArrowheads="1"/>
          </p:cNvSpPr>
          <p:nvPr/>
        </p:nvSpPr>
        <p:spPr bwMode="auto">
          <a:xfrm>
            <a:off x="7569027" y="2253630"/>
            <a:ext cx="74786" cy="405184"/>
          </a:xfrm>
          <a:prstGeom prst="downArrow">
            <a:avLst>
              <a:gd name="adj1" fmla="val 50000"/>
              <a:gd name="adj2" fmla="val 49614"/>
            </a:avLst>
          </a:prstGeom>
          <a:blipFill dpi="0" rotWithShape="0">
            <a:blip r:embed="rId4"/>
            <a:srcRect/>
            <a:tile tx="0" ty="0" sx="100000" sy="100000" flip="none" algn="tl"/>
          </a:blip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4236" tIns="32116" rIns="64236" bIns="32116"/>
          <a:lstStyle/>
          <a:p>
            <a:pPr defTabSz="914306"/>
            <a:endParaRPr lang="en-GB" altLang="en-US">
              <a:solidFill>
                <a:prstClr val="black"/>
              </a:solidFill>
              <a:latin typeface="Calibri"/>
            </a:endParaRPr>
          </a:p>
        </p:txBody>
      </p:sp>
      <p:pic>
        <p:nvPicPr>
          <p:cNvPr id="58391" name="Picture 10"/>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6467327" y="2512609"/>
            <a:ext cx="2236887" cy="1011287"/>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58392" name="Down Arrow 27"/>
          <p:cNvSpPr>
            <a:spLocks noChangeArrowheads="1"/>
          </p:cNvSpPr>
          <p:nvPr/>
        </p:nvSpPr>
        <p:spPr bwMode="auto">
          <a:xfrm>
            <a:off x="7584654" y="3297304"/>
            <a:ext cx="74786" cy="405185"/>
          </a:xfrm>
          <a:prstGeom prst="downArrow">
            <a:avLst>
              <a:gd name="adj1" fmla="val 50000"/>
              <a:gd name="adj2" fmla="val 49614"/>
            </a:avLst>
          </a:prstGeom>
          <a:blipFill dpi="0" rotWithShape="0">
            <a:blip r:embed="rId4"/>
            <a:srcRect/>
            <a:tile tx="0" ty="0" sx="100000" sy="100000" flip="none" algn="tl"/>
          </a:blip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4236" tIns="32116" rIns="64236" bIns="32116"/>
          <a:lstStyle/>
          <a:p>
            <a:pPr defTabSz="914306"/>
            <a:endParaRPr lang="en-GB" altLang="en-US">
              <a:solidFill>
                <a:prstClr val="black"/>
              </a:solidFill>
              <a:latin typeface="Calibri"/>
            </a:endParaRPr>
          </a:p>
        </p:txBody>
      </p:sp>
      <p:pic>
        <p:nvPicPr>
          <p:cNvPr id="58393" name="Picture 11"/>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001991" y="5219403"/>
            <a:ext cx="1861840" cy="1218902"/>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pic>
        <p:nvPicPr>
          <p:cNvPr id="58394" name="Picture 12"/>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189515" y="3702489"/>
            <a:ext cx="867296" cy="1063749"/>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58395" name="Down Arrow 30"/>
          <p:cNvSpPr>
            <a:spLocks noChangeArrowheads="1"/>
          </p:cNvSpPr>
          <p:nvPr/>
        </p:nvSpPr>
        <p:spPr bwMode="auto">
          <a:xfrm>
            <a:off x="7584654" y="4745013"/>
            <a:ext cx="74786" cy="405184"/>
          </a:xfrm>
          <a:prstGeom prst="downArrow">
            <a:avLst>
              <a:gd name="adj1" fmla="val 50000"/>
              <a:gd name="adj2" fmla="val 49614"/>
            </a:avLst>
          </a:prstGeom>
          <a:blipFill dpi="0" rotWithShape="0">
            <a:blip r:embed="rId4"/>
            <a:srcRect/>
            <a:tile tx="0" ty="0" sx="100000" sy="100000" flip="none" algn="tl"/>
          </a:blip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4236" tIns="32116" rIns="64236" bIns="32116"/>
          <a:lstStyle/>
          <a:p>
            <a:pPr defTabSz="914306"/>
            <a:endParaRPr lang="en-GB" altLang="en-US">
              <a:solidFill>
                <a:prstClr val="black"/>
              </a:solidFill>
              <a:latin typeface="Calibri"/>
            </a:endParaRPr>
          </a:p>
        </p:txBody>
      </p:sp>
      <p:sp>
        <p:nvSpPr>
          <p:cNvPr id="58396" name="TextBox 12"/>
          <p:cNvSpPr txBox="1">
            <a:spLocks noChangeArrowheads="1"/>
          </p:cNvSpPr>
          <p:nvPr/>
        </p:nvSpPr>
        <p:spPr bwMode="auto">
          <a:xfrm>
            <a:off x="8115970" y="3618756"/>
            <a:ext cx="911944" cy="4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n-GB" altLang="en-US" sz="1400">
                <a:solidFill>
                  <a:srgbClr val="FF0000"/>
                </a:solidFill>
                <a:latin typeface="Calibri"/>
              </a:rPr>
              <a:t>Hydrogen bond</a:t>
            </a:r>
          </a:p>
        </p:txBody>
      </p:sp>
      <p:sp>
        <p:nvSpPr>
          <p:cNvPr id="58397" name="TextBox 32"/>
          <p:cNvSpPr txBox="1">
            <a:spLocks noChangeArrowheads="1"/>
          </p:cNvSpPr>
          <p:nvPr/>
        </p:nvSpPr>
        <p:spPr bwMode="auto">
          <a:xfrm>
            <a:off x="7189532" y="6438306"/>
            <a:ext cx="1063749" cy="32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36" tIns="32116" rIns="64236" bIns="32116">
            <a:spAutoFit/>
          </a:bodyPr>
          <a:lstStyle/>
          <a:p>
            <a:pPr defTabSz="914306"/>
            <a:r>
              <a:rPr lang="en-GB" altLang="en-US" sz="1700">
                <a:solidFill>
                  <a:prstClr val="black"/>
                </a:solidFill>
                <a:latin typeface="Calibri"/>
              </a:rPr>
              <a:t>Cellulose</a:t>
            </a:r>
          </a:p>
        </p:txBody>
      </p:sp>
    </p:spTree>
    <p:extLst>
      <p:ext uri="{BB962C8B-B14F-4D97-AF65-F5344CB8AC3E}">
        <p14:creationId xmlns:p14="http://schemas.microsoft.com/office/powerpoint/2010/main" val="393713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a:xfrm>
            <a:off x="470919" y="1302514"/>
            <a:ext cx="8233172" cy="5259586"/>
          </a:xfrm>
        </p:spPr>
        <p:txBody>
          <a:bodyPr/>
          <a:lstStyle/>
          <a:p>
            <a:r>
              <a:rPr lang="en-US" dirty="0" smtClean="0"/>
              <a:t>1</a:t>
            </a:r>
            <a:r>
              <a:rPr lang="en-US" sz="2800" dirty="0" smtClean="0"/>
              <a:t>. a) Short </a:t>
            </a:r>
            <a:r>
              <a:rPr lang="en-US" sz="2800" dirty="0"/>
              <a:t>term energy storage (converted to ATP before cells actually use it as fuel), </a:t>
            </a:r>
            <a:r>
              <a:rPr lang="en-US" sz="2800" dirty="0" smtClean="0"/>
              <a:t>b) long </a:t>
            </a:r>
            <a:r>
              <a:rPr lang="en-US" sz="2800" dirty="0"/>
              <a:t>term energy storage (glycogen in animals, starch in plants), </a:t>
            </a:r>
            <a:r>
              <a:rPr lang="en-US" sz="2800" dirty="0" smtClean="0"/>
              <a:t>c) structural</a:t>
            </a:r>
            <a:r>
              <a:rPr lang="en-US" sz="2800" dirty="0"/>
              <a:t>.</a:t>
            </a:r>
          </a:p>
          <a:p>
            <a:r>
              <a:rPr lang="en-US" sz="2800" dirty="0"/>
              <a:t>2. Hydrated carbon atoms </a:t>
            </a:r>
          </a:p>
          <a:p>
            <a:r>
              <a:rPr lang="en-US" sz="2800" dirty="0"/>
              <a:t>3. C, H and O (in a ratio 1:2:1)</a:t>
            </a:r>
          </a:p>
          <a:p>
            <a:r>
              <a:rPr lang="en-US" sz="2800" dirty="0"/>
              <a:t>4. – </a:t>
            </a:r>
            <a:r>
              <a:rPr lang="en-US" sz="2800" dirty="0" err="1"/>
              <a:t>o</a:t>
            </a:r>
            <a:r>
              <a:rPr lang="en-US" sz="2800" dirty="0" err="1" smtClean="0"/>
              <a:t>se</a:t>
            </a:r>
            <a:endParaRPr lang="en-US" sz="2800" dirty="0"/>
          </a:p>
          <a:p>
            <a:r>
              <a:rPr lang="en-US" sz="2800" dirty="0"/>
              <a:t>5. Mono = one, saccharide = sugar</a:t>
            </a:r>
          </a:p>
          <a:p>
            <a:r>
              <a:rPr lang="en-US" sz="2800" dirty="0"/>
              <a:t>6. Disaccharide</a:t>
            </a:r>
          </a:p>
          <a:p>
            <a:r>
              <a:rPr lang="en-US" sz="2800" dirty="0"/>
              <a:t>7. Table sugar</a:t>
            </a:r>
          </a:p>
          <a:p>
            <a:endParaRPr lang="en-US" dirty="0" smtClean="0"/>
          </a:p>
          <a:p>
            <a:endParaRPr lang="en-US" dirty="0"/>
          </a:p>
        </p:txBody>
      </p:sp>
    </p:spTree>
    <p:extLst>
      <p:ext uri="{BB962C8B-B14F-4D97-AF65-F5344CB8AC3E}">
        <p14:creationId xmlns:p14="http://schemas.microsoft.com/office/powerpoint/2010/main" val="346880673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a:xfrm>
            <a:off x="457200" y="1307805"/>
            <a:ext cx="8229600" cy="5146157"/>
          </a:xfrm>
        </p:spPr>
        <p:txBody>
          <a:bodyPr/>
          <a:lstStyle/>
          <a:p>
            <a:r>
              <a:rPr lang="en-US" dirty="0" smtClean="0"/>
              <a:t>8</a:t>
            </a:r>
            <a:r>
              <a:rPr lang="en-US" dirty="0"/>
              <a:t>. Malt sugar (</a:t>
            </a:r>
            <a:r>
              <a:rPr lang="en-US" dirty="0" smtClean="0"/>
              <a:t>beer!), </a:t>
            </a:r>
            <a:r>
              <a:rPr lang="en-US" dirty="0"/>
              <a:t>Milk sugar</a:t>
            </a:r>
          </a:p>
          <a:p>
            <a:r>
              <a:rPr lang="en-US" dirty="0" smtClean="0"/>
              <a:t>9. Polysaccharides</a:t>
            </a:r>
          </a:p>
          <a:p>
            <a:r>
              <a:rPr lang="en-US" dirty="0" smtClean="0"/>
              <a:t>10. Glycogen</a:t>
            </a:r>
          </a:p>
          <a:p>
            <a:r>
              <a:rPr lang="en-US" dirty="0" smtClean="0"/>
              <a:t>11.</a:t>
            </a:r>
          </a:p>
        </p:txBody>
      </p:sp>
      <p:graphicFrame>
        <p:nvGraphicFramePr>
          <p:cNvPr id="5" name="Table 4"/>
          <p:cNvGraphicFramePr>
            <a:graphicFrameLocks noGrp="1"/>
          </p:cNvGraphicFramePr>
          <p:nvPr>
            <p:extLst>
              <p:ext uri="{D42A27DB-BD31-4B8C-83A1-F6EECF244321}">
                <p14:modId xmlns:p14="http://schemas.microsoft.com/office/powerpoint/2010/main" val="1949038071"/>
              </p:ext>
            </p:extLst>
          </p:nvPr>
        </p:nvGraphicFramePr>
        <p:xfrm>
          <a:off x="1635424" y="3580892"/>
          <a:ext cx="6096001" cy="2759870"/>
        </p:xfrm>
        <a:graphic>
          <a:graphicData uri="http://schemas.openxmlformats.org/drawingml/2006/table">
            <a:tbl>
              <a:tblPr firstRow="1" bandRow="1">
                <a:tableStyleId>{5940675A-B579-460E-94D1-54222C63F5DA}</a:tableStyleId>
              </a:tblPr>
              <a:tblGrid>
                <a:gridCol w="2177117"/>
                <a:gridCol w="3918884"/>
              </a:tblGrid>
              <a:tr h="364331">
                <a:tc>
                  <a:txBody>
                    <a:bodyPr/>
                    <a:lstStyle/>
                    <a:p>
                      <a:endParaRPr lang="en-US" sz="2000" dirty="0"/>
                    </a:p>
                  </a:txBody>
                  <a:tcPr marL="64294" marR="64294" marT="32147" marB="32147"/>
                </a:tc>
                <a:tc>
                  <a:txBody>
                    <a:bodyPr/>
                    <a:lstStyle/>
                    <a:p>
                      <a:pPr algn="ctr"/>
                      <a:r>
                        <a:rPr lang="en-US" sz="2000" b="1" dirty="0" smtClean="0"/>
                        <a:t>Nutritional Sources</a:t>
                      </a:r>
                      <a:endParaRPr lang="en-US" sz="2000" b="1" dirty="0"/>
                    </a:p>
                  </a:txBody>
                  <a:tcPr marL="64294" marR="64294" marT="32147" marB="32147"/>
                </a:tc>
              </a:tr>
              <a:tr h="364331">
                <a:tc>
                  <a:txBody>
                    <a:bodyPr/>
                    <a:lstStyle/>
                    <a:p>
                      <a:r>
                        <a:rPr lang="en-US" sz="2000" dirty="0" err="1" smtClean="0"/>
                        <a:t>Monosaccharides</a:t>
                      </a:r>
                      <a:endParaRPr lang="en-US" sz="2000" dirty="0"/>
                    </a:p>
                  </a:txBody>
                  <a:tcPr marL="64294" marR="64294" marT="32147" marB="32147"/>
                </a:tc>
                <a:tc>
                  <a:txBody>
                    <a:bodyPr/>
                    <a:lstStyle/>
                    <a:p>
                      <a:r>
                        <a:rPr lang="en-US" sz="2000" dirty="0" smtClean="0"/>
                        <a:t>Fruits, berries, vegetables, honey</a:t>
                      </a:r>
                      <a:endParaRPr lang="en-US" sz="2000" dirty="0"/>
                    </a:p>
                  </a:txBody>
                  <a:tcPr marL="64294" marR="64294" marT="32147" marB="32147"/>
                </a:tc>
              </a:tr>
              <a:tr h="664369">
                <a:tc>
                  <a:txBody>
                    <a:bodyPr/>
                    <a:lstStyle/>
                    <a:p>
                      <a:r>
                        <a:rPr lang="en-US" sz="2000" dirty="0" smtClean="0"/>
                        <a:t>Disaccharides</a:t>
                      </a:r>
                      <a:endParaRPr lang="en-US" sz="2000" dirty="0"/>
                    </a:p>
                  </a:txBody>
                  <a:tcPr marL="64294" marR="64294" marT="32147" marB="32147"/>
                </a:tc>
                <a:tc>
                  <a:txBody>
                    <a:bodyPr/>
                    <a:lstStyle/>
                    <a:p>
                      <a:r>
                        <a:rPr lang="en-US" sz="2000" dirty="0" smtClean="0"/>
                        <a:t>Table sugar, sugar beets, sugar cane, fruits, milk</a:t>
                      </a:r>
                      <a:endParaRPr lang="en-US" sz="2000" dirty="0"/>
                    </a:p>
                  </a:txBody>
                  <a:tcPr marL="64294" marR="64294" marT="32147" marB="32147"/>
                </a:tc>
              </a:tr>
              <a:tr h="664369">
                <a:tc>
                  <a:txBody>
                    <a:bodyPr/>
                    <a:lstStyle/>
                    <a:p>
                      <a:r>
                        <a:rPr lang="en-US" sz="2000" dirty="0" smtClean="0"/>
                        <a:t>Starchy Polysaccharides</a:t>
                      </a:r>
                      <a:endParaRPr lang="en-US" sz="2000" dirty="0"/>
                    </a:p>
                  </a:txBody>
                  <a:tcPr marL="64294" marR="64294" marT="32147" marB="32147"/>
                </a:tc>
                <a:tc>
                  <a:txBody>
                    <a:bodyPr/>
                    <a:lstStyle/>
                    <a:p>
                      <a:r>
                        <a:rPr lang="en-US" sz="2000" dirty="0" smtClean="0"/>
                        <a:t>Cereals, whole grains, rice, pasta, potatoes, peas, corn, legumes </a:t>
                      </a:r>
                      <a:endParaRPr lang="en-US" sz="2000" dirty="0"/>
                    </a:p>
                  </a:txBody>
                  <a:tcPr marL="64294" marR="64294" marT="32147" marB="32147"/>
                </a:tc>
              </a:tr>
              <a:tr h="664369">
                <a:tc>
                  <a:txBody>
                    <a:bodyPr/>
                    <a:lstStyle/>
                    <a:p>
                      <a:r>
                        <a:rPr lang="en-US" sz="2000" dirty="0" smtClean="0"/>
                        <a:t>Non</a:t>
                      </a:r>
                      <a:r>
                        <a:rPr lang="en-US" sz="2000" baseline="0" dirty="0" smtClean="0"/>
                        <a:t> starchy polysaccharides</a:t>
                      </a:r>
                      <a:endParaRPr lang="en-US" sz="2000" dirty="0"/>
                    </a:p>
                  </a:txBody>
                  <a:tcPr marL="64294" marR="64294" marT="32147" marB="32147"/>
                </a:tc>
                <a:tc>
                  <a:txBody>
                    <a:bodyPr/>
                    <a:lstStyle/>
                    <a:p>
                      <a:r>
                        <a:rPr lang="en-US" sz="2000" dirty="0" smtClean="0"/>
                        <a:t>Dietary </a:t>
                      </a:r>
                      <a:r>
                        <a:rPr lang="en-US" sz="2000" dirty="0" err="1" smtClean="0"/>
                        <a:t>fibre</a:t>
                      </a:r>
                      <a:r>
                        <a:rPr lang="en-US" sz="2000" dirty="0" smtClean="0"/>
                        <a:t> such as cellulose, found in leafy greens</a:t>
                      </a:r>
                      <a:endParaRPr lang="en-US" sz="2000" dirty="0"/>
                    </a:p>
                  </a:txBody>
                  <a:tcPr marL="64294" marR="64294" marT="32147" marB="32147"/>
                </a:tc>
              </a:tr>
            </a:tbl>
          </a:graphicData>
        </a:graphic>
      </p:graphicFrame>
    </p:spTree>
    <p:extLst>
      <p:ext uri="{BB962C8B-B14F-4D97-AF65-F5344CB8AC3E}">
        <p14:creationId xmlns:p14="http://schemas.microsoft.com/office/powerpoint/2010/main" val="195882522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Text Placeholder 2"/>
          <p:cNvSpPr>
            <a:spLocks noGrp="1"/>
          </p:cNvSpPr>
          <p:nvPr>
            <p:ph type="body" idx="1"/>
          </p:nvPr>
        </p:nvSpPr>
        <p:spPr/>
        <p:txBody>
          <a:bodyPr/>
          <a:lstStyle/>
          <a:p>
            <a:r>
              <a:rPr lang="en-US" dirty="0" smtClean="0"/>
              <a:t>12</a:t>
            </a:r>
            <a:r>
              <a:rPr lang="en-US" dirty="0" smtClean="0"/>
              <a:t>. The </a:t>
            </a:r>
            <a:r>
              <a:rPr lang="en-US" dirty="0" smtClean="0"/>
              <a:t>glycemic index measures how blood glucose levels change following the ingestion of carbohydrate. The number typically ranges between 50 and 100, where 100 represents the standard, an equivalent amount of pure glucose (exam question available on GI)</a:t>
            </a:r>
          </a:p>
          <a:p>
            <a:r>
              <a:rPr lang="en-US" dirty="0" smtClean="0"/>
              <a:t>13</a:t>
            </a:r>
            <a:r>
              <a:rPr lang="en-US" dirty="0" smtClean="0"/>
              <a:t>. High</a:t>
            </a:r>
            <a:endParaRPr lang="en-US" dirty="0" smtClean="0"/>
          </a:p>
          <a:p>
            <a:r>
              <a:rPr lang="en-US" dirty="0" smtClean="0"/>
              <a:t>14. Low</a:t>
            </a:r>
          </a:p>
          <a:p>
            <a:endParaRPr lang="en-US" dirty="0"/>
          </a:p>
        </p:txBody>
      </p:sp>
    </p:spTree>
    <p:extLst>
      <p:ext uri="{BB962C8B-B14F-4D97-AF65-F5344CB8AC3E}">
        <p14:creationId xmlns:p14="http://schemas.microsoft.com/office/powerpoint/2010/main" val="3594547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89" y="2467018"/>
            <a:ext cx="8233172" cy="1508124"/>
          </a:xfrm>
        </p:spPr>
        <p:txBody>
          <a:bodyPr/>
          <a:lstStyle/>
          <a:p>
            <a:r>
              <a:rPr lang="en-US" dirty="0" smtClean="0"/>
              <a:t>Structure of Carbohydrates</a:t>
            </a:r>
            <a:endParaRPr lang="en-US" dirty="0"/>
          </a:p>
        </p:txBody>
      </p:sp>
    </p:spTree>
    <p:extLst>
      <p:ext uri="{BB962C8B-B14F-4D97-AF65-F5344CB8AC3E}">
        <p14:creationId xmlns:p14="http://schemas.microsoft.com/office/powerpoint/2010/main" val="1315351107"/>
      </p:ext>
    </p:extLst>
  </p:cSld>
  <p:clrMapOvr>
    <a:masterClrMapping/>
  </p:clrMapOvr>
  <p:transition spd="med"/>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1BA999DC5044AABA3F6C766A53CBA" ma:contentTypeVersion="1" ma:contentTypeDescription="Create a new document." ma:contentTypeScope="" ma:versionID="1a7056195e1fab4308c83d9ea1a6fbe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42BD3FF-C39C-4193-9B75-CEDC3C421133}"/>
</file>

<file path=customXml/itemProps2.xml><?xml version="1.0" encoding="utf-8"?>
<ds:datastoreItem xmlns:ds="http://schemas.openxmlformats.org/officeDocument/2006/customXml" ds:itemID="{579C48E7-FAA4-4913-8224-4CA0B521A63D}"/>
</file>

<file path=customXml/itemProps3.xml><?xml version="1.0" encoding="utf-8"?>
<ds:datastoreItem xmlns:ds="http://schemas.openxmlformats.org/officeDocument/2006/customXml" ds:itemID="{FDF4679D-5631-4EF8-8E3F-595C8EF781E7}"/>
</file>

<file path=docProps/app.xml><?xml version="1.0" encoding="utf-8"?>
<Properties xmlns="http://schemas.openxmlformats.org/officeDocument/2006/extended-properties" xmlns:vt="http://schemas.openxmlformats.org/officeDocument/2006/docPropsVTypes">
  <TotalTime>84</TotalTime>
  <Words>2031</Words>
  <Application>Microsoft Office PowerPoint</Application>
  <PresentationFormat>On-screen Show (4:3)</PresentationFormat>
  <Paragraphs>523</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3.1.2 Carbohydrates</vt:lpstr>
      <vt:lpstr>Learning Objectives</vt:lpstr>
      <vt:lpstr>Learning Objectives</vt:lpstr>
      <vt:lpstr>What you should know from GCSE</vt:lpstr>
      <vt:lpstr>Preparatory Work</vt:lpstr>
      <vt:lpstr>Questions</vt:lpstr>
      <vt:lpstr>Questions</vt:lpstr>
      <vt:lpstr>Question</vt:lpstr>
      <vt:lpstr>Structure of Carbohydrates</vt:lpstr>
      <vt:lpstr>Carbohydrates</vt:lpstr>
      <vt:lpstr>PowerPoint Presentation</vt:lpstr>
      <vt:lpstr>Monosaccharides</vt:lpstr>
      <vt:lpstr>Functions Monosaccharides</vt:lpstr>
      <vt:lpstr>PowerPoint Presentation</vt:lpstr>
      <vt:lpstr>PowerPoint Presentation</vt:lpstr>
      <vt:lpstr>PowerPoint Presentation</vt:lpstr>
      <vt:lpstr>What type of monosaccharide is this?</vt:lpstr>
      <vt:lpstr>Numbering of Carbons in Glucose</vt:lpstr>
      <vt:lpstr>Glucose can be represented in many different ways</vt:lpstr>
      <vt:lpstr>Alpha and Beta Glucose</vt:lpstr>
      <vt:lpstr>PowerPoint Presentation</vt:lpstr>
      <vt:lpstr>PowerPoint Presentation</vt:lpstr>
      <vt:lpstr>Disaccharides</vt:lpstr>
      <vt:lpstr>Forming Disaccharides</vt:lpstr>
      <vt:lpstr>PowerPoint Presentation</vt:lpstr>
      <vt:lpstr>PowerPoint Presentation</vt:lpstr>
      <vt:lpstr>PowerPoint Presentation</vt:lpstr>
      <vt:lpstr>PowerPoint Presentation</vt:lpstr>
      <vt:lpstr>PowerPoint Presentation</vt:lpstr>
      <vt:lpstr>Summary: 3 Disaccharides you should know</vt:lpstr>
      <vt:lpstr>Disaccharides: Word Equations</vt:lpstr>
      <vt:lpstr>PowerPoint Presentation</vt:lpstr>
      <vt:lpstr>Food Tests: Reducing Sugars</vt:lpstr>
      <vt:lpstr>PowerPoint Presentation</vt:lpstr>
      <vt:lpstr>PowerPoint Presentation</vt:lpstr>
      <vt:lpstr>Calibration Curves</vt:lpstr>
      <vt:lpstr>Test for Non Reducing Sugars</vt:lpstr>
      <vt:lpstr>Method for Non reducing sugars</vt:lpstr>
      <vt:lpstr>Polysaccharides</vt:lpstr>
      <vt:lpstr>Forming polysaccharides</vt:lpstr>
      <vt:lpstr>Starch</vt:lpstr>
      <vt:lpstr>Starch </vt:lpstr>
      <vt:lpstr>Amylopectin</vt:lpstr>
      <vt:lpstr>Relating Structure to Function</vt:lpstr>
      <vt:lpstr>Test for starch - 2/3 drops</vt:lpstr>
      <vt:lpstr>Glycogen</vt:lpstr>
      <vt:lpstr>Structure and Function</vt:lpstr>
      <vt:lpstr>Cellulose</vt:lpstr>
      <vt:lpstr>White Boards</vt:lpstr>
      <vt:lpstr>Linking of β-Glucose Molecules</vt:lpstr>
      <vt:lpstr>PowerPoint Presentation</vt:lpstr>
      <vt:lpstr>PowerPoint Presentation</vt:lpstr>
      <vt:lpstr>PowerPoint Presentation</vt:lpstr>
      <vt:lpstr>Cut and paste activity</vt:lpstr>
      <vt:lpstr>Cut and Paste Activity Solution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Loftus</dc:creator>
  <cp:lastModifiedBy>Sarah Loftus</cp:lastModifiedBy>
  <cp:revision>18</cp:revision>
  <dcterms:created xsi:type="dcterms:W3CDTF">2015-08-31T17:15:00Z</dcterms:created>
  <dcterms:modified xsi:type="dcterms:W3CDTF">2015-09-01T14:44:07Z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0x0101000BF1BA999DC5044AABA3F6C766A53CBA</vt:lpwstr>
  </property>
</Properties>
</file>