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  <p:sldId id="264" r:id="rId9"/>
    <p:sldId id="265" r:id="rId10"/>
    <p:sldId id="266" r:id="rId11"/>
    <p:sldId id="268" r:id="rId12"/>
    <p:sldId id="270" r:id="rId13"/>
    <p:sldId id="267" r:id="rId14"/>
    <p:sldId id="26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75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9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99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314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30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81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63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76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37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36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61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ABEC0-611F-45E1-9C90-DA5CB5DFA6CB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797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GMLIMIVUv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ATP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Adenosine triphosphate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65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does ATP work?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8568952" cy="576064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Energy is stored in the bonds of ATP</a:t>
            </a:r>
          </a:p>
          <a:p>
            <a:r>
              <a:rPr lang="en-GB" dirty="0" smtClean="0"/>
              <a:t>The bonds between the phosphate groups are unstable (like a coiled spring)</a:t>
            </a:r>
          </a:p>
          <a:p>
            <a:r>
              <a:rPr lang="en-GB" dirty="0" smtClean="0"/>
              <a:t>The end phosphate is straining to break away from it’s partner as they are all negatively charged and repel each other</a:t>
            </a:r>
          </a:p>
          <a:p>
            <a:r>
              <a:rPr lang="en-GB" dirty="0" smtClean="0"/>
              <a:t>Low activation energy-which means they are easily broken</a:t>
            </a:r>
          </a:p>
          <a:p>
            <a:r>
              <a:rPr lang="en-GB" dirty="0" smtClean="0"/>
              <a:t>When they do break they release a considerable amount of energy</a:t>
            </a:r>
          </a:p>
          <a:p>
            <a:r>
              <a:rPr lang="en-GB" dirty="0" smtClean="0"/>
              <a:t>Only the terminal phosphate is removed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High energy state                                    Low Energy state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			Free energy</a:t>
            </a:r>
            <a:endParaRPr lang="en-GB" dirty="0"/>
          </a:p>
        </p:txBody>
      </p:sp>
      <p:sp>
        <p:nvSpPr>
          <p:cNvPr id="4" name="Right Arrow 3"/>
          <p:cNvSpPr/>
          <p:nvPr/>
        </p:nvSpPr>
        <p:spPr>
          <a:xfrm>
            <a:off x="2843808" y="4437112"/>
            <a:ext cx="2304256" cy="108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own Arrow 4"/>
          <p:cNvSpPr/>
          <p:nvPr/>
        </p:nvSpPr>
        <p:spPr>
          <a:xfrm>
            <a:off x="3995936" y="4725144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74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HYDROLYSIS </a:t>
            </a:r>
          </a:p>
          <a:p>
            <a:pPr marL="0" indent="0" algn="ctr">
              <a:buNone/>
            </a:pPr>
            <a:r>
              <a:rPr lang="en-GB" dirty="0" smtClean="0"/>
              <a:t>1. ATP+ H</a:t>
            </a:r>
            <a:r>
              <a:rPr lang="en-GB" baseline="-25000" dirty="0" smtClean="0"/>
              <a:t>2</a:t>
            </a:r>
            <a:r>
              <a:rPr lang="en-GB" dirty="0" smtClean="0"/>
              <a:t>0                ADP +Pi + Energy</a:t>
            </a: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CONDENSATION</a:t>
            </a:r>
          </a:p>
          <a:p>
            <a:pPr marL="0" indent="0" algn="ctr">
              <a:buNone/>
            </a:pPr>
            <a:r>
              <a:rPr lang="en-GB" dirty="0" smtClean="0"/>
              <a:t>2. ADP +Pi + Energy                 ATP + H</a:t>
            </a:r>
            <a:r>
              <a:rPr lang="en-GB" baseline="-25000" dirty="0" smtClean="0"/>
              <a:t>2</a:t>
            </a:r>
            <a:r>
              <a:rPr lang="en-GB" dirty="0" smtClean="0"/>
              <a:t>0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86484" y="2420888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774131" y="4309756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40130" y="4653136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ATP Synthase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9758" y="270892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ATP HYDROLASE</a:t>
            </a:r>
            <a:endParaRPr lang="en-GB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10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ADP?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Adenosine Diphosphate</a:t>
            </a:r>
            <a:endParaRPr lang="en-GB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50" y="2462213"/>
            <a:ext cx="43053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92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Equation</a:t>
            </a:r>
            <a:endParaRPr lang="en-GB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508" y="2276871"/>
            <a:ext cx="5487780" cy="3006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452320" y="3789040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Hydrolysis, ATP hydrolase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3763523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Condensation</a:t>
            </a:r>
          </a:p>
          <a:p>
            <a:r>
              <a:rPr lang="en-GB" dirty="0" smtClean="0"/>
              <a:t>ATP synthase,</a:t>
            </a:r>
          </a:p>
          <a:p>
            <a:r>
              <a:rPr lang="en-GB" dirty="0" smtClean="0"/>
              <a:t>Mitochondria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68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Synthesis of ATP from ADP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Occurs in three ways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Photosynthesis (photophosphorylation)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Respiration (oxidative phosphorylation)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When a phosphate group is transferred from a donor molecule to ADP (substrate level phosphorylation)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20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Roles of ATP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Soluble</a:t>
            </a:r>
          </a:p>
          <a:p>
            <a:r>
              <a:rPr lang="en-GB" dirty="0" smtClean="0"/>
              <a:t>Intermediate energy source of cells</a:t>
            </a:r>
          </a:p>
          <a:p>
            <a:pPr lvl="1"/>
            <a:r>
              <a:rPr lang="en-GB" dirty="0" smtClean="0"/>
              <a:t>It is not a good long term energy store as unstable</a:t>
            </a:r>
          </a:p>
          <a:p>
            <a:r>
              <a:rPr lang="en-GB" dirty="0" smtClean="0"/>
              <a:t>Cell does not store large quantities</a:t>
            </a:r>
          </a:p>
          <a:p>
            <a:r>
              <a:rPr lang="en-GB" dirty="0" smtClean="0"/>
              <a:t>Rapidly reformed from ADP and inorganic phosphate</a:t>
            </a:r>
          </a:p>
          <a:p>
            <a:pPr marL="514350" indent="-457200"/>
            <a:r>
              <a:rPr lang="en-GB" dirty="0" smtClean="0"/>
              <a:t>Why is it better than glucose?</a:t>
            </a:r>
            <a:r>
              <a:rPr lang="en-GB" dirty="0"/>
              <a:t>	</a:t>
            </a:r>
            <a:endParaRPr lang="en-GB" dirty="0" smtClean="0"/>
          </a:p>
          <a:p>
            <a:pPr marL="914400" lvl="1" indent="-457200"/>
            <a:r>
              <a:rPr lang="en-GB" dirty="0" smtClean="0"/>
              <a:t>Releases less energy than glucose-in smaller more manageable quantities</a:t>
            </a:r>
          </a:p>
          <a:p>
            <a:pPr marL="914400" lvl="1" indent="-457200"/>
            <a:r>
              <a:rPr lang="en-GB" dirty="0" smtClean="0"/>
              <a:t>Hydrolysis of ATP is a single reaction, the breakdown of glucose is a series of reactions and therefore energy release would take longer.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87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Metabolic processes </a:t>
            </a:r>
            <a:r>
              <a:rPr lang="en-GB" dirty="0" smtClean="0"/>
              <a:t>-used to build up </a:t>
            </a:r>
            <a:r>
              <a:rPr lang="en-GB" dirty="0" err="1" smtClean="0"/>
              <a:t>macromoleceules</a:t>
            </a:r>
            <a:endParaRPr lang="en-GB" dirty="0" smtClean="0"/>
          </a:p>
          <a:p>
            <a:r>
              <a:rPr lang="en-GB" b="1" dirty="0" smtClean="0"/>
              <a:t>Movement</a:t>
            </a:r>
            <a:r>
              <a:rPr lang="en-GB" dirty="0" smtClean="0"/>
              <a:t>-required for muscle contraction</a:t>
            </a:r>
          </a:p>
          <a:p>
            <a:r>
              <a:rPr lang="en-GB" b="1" dirty="0" smtClean="0"/>
              <a:t>Active transport</a:t>
            </a:r>
            <a:r>
              <a:rPr lang="en-GB" dirty="0" smtClean="0"/>
              <a:t>-change shape carrier proteins</a:t>
            </a:r>
          </a:p>
          <a:p>
            <a:r>
              <a:rPr lang="en-GB" b="1" dirty="0" smtClean="0"/>
              <a:t>Secretion</a:t>
            </a:r>
            <a:r>
              <a:rPr lang="en-GB" dirty="0" smtClean="0"/>
              <a:t>-lysosomes release cell products</a:t>
            </a:r>
          </a:p>
          <a:p>
            <a:r>
              <a:rPr lang="en-GB" b="1" dirty="0" smtClean="0"/>
              <a:t>Activation molecules</a:t>
            </a:r>
            <a:r>
              <a:rPr lang="en-GB" dirty="0" smtClean="0"/>
              <a:t>-inorganic phosphate can be used to phosphorylate other compounds making them more reactive, lowering the activation energy.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69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ATP is useful in many biological processes. Explain why? (4 marks)</a:t>
            </a:r>
          </a:p>
          <a:p>
            <a:r>
              <a:rPr lang="en-GB" dirty="0" smtClean="0"/>
              <a:t>Write a simple equation to show how ATP is synthesised from ADP</a:t>
            </a:r>
          </a:p>
          <a:p>
            <a:r>
              <a:rPr lang="en-GB" dirty="0" smtClean="0"/>
              <a:t>Give two ways in which the properties of ATP make it a suitable source of energy in biological processes?.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9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Understand that a single molecule of ATP is a nucleotide derivative and is formed from ribose, adenine and three phosphate groups</a:t>
            </a:r>
          </a:p>
          <a:p>
            <a:r>
              <a:rPr lang="en-GB" dirty="0" smtClean="0"/>
              <a:t>Hydrolysis of ATP to ADP and inorganic phosphate</a:t>
            </a:r>
          </a:p>
          <a:p>
            <a:r>
              <a:rPr lang="en-GB" dirty="0" smtClean="0"/>
              <a:t>Hydrolysis of ATP can be coupled to energy requiring reactions within cells</a:t>
            </a:r>
          </a:p>
          <a:p>
            <a:r>
              <a:rPr lang="en-GB" dirty="0" smtClean="0"/>
              <a:t>Know that hydrolysis of ATP can be used to phosphorylate other compounds making them more reactive</a:t>
            </a:r>
          </a:p>
          <a:p>
            <a:r>
              <a:rPr lang="en-GB" dirty="0" smtClean="0"/>
              <a:t>ATP re synthesised by a condensation reaction of ADP and inorganic phosphate</a:t>
            </a:r>
          </a:p>
          <a:p>
            <a:r>
              <a:rPr lang="en-GB" dirty="0" smtClean="0"/>
              <a:t>Reaction catalysed by ATP synthase </a:t>
            </a:r>
            <a:r>
              <a:rPr lang="en-GB" dirty="0" err="1" smtClean="0"/>
              <a:t>dueing</a:t>
            </a:r>
            <a:r>
              <a:rPr lang="en-GB" dirty="0" smtClean="0"/>
              <a:t> respiration and photosynthesis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177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GCE Recall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Respiration releases energy</a:t>
            </a:r>
          </a:p>
          <a:p>
            <a:r>
              <a:rPr lang="en-GB" dirty="0" smtClean="0"/>
              <a:t>Energy from respiration is used for movement, protein synthesis, synthesis of amino acids in plants and maintenance of body temperature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77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living organisms require energy in order to remain alive</a:t>
            </a:r>
          </a:p>
          <a:p>
            <a:r>
              <a:rPr lang="en-GB" dirty="0" smtClean="0"/>
              <a:t>Energy initially comes from the sun</a:t>
            </a:r>
          </a:p>
          <a:p>
            <a:r>
              <a:rPr lang="en-GB" dirty="0" smtClean="0"/>
              <a:t>Plants use solar energy to combine water and carbon dioxide into complex organic molecules through photosynthesis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882252"/>
            <a:ext cx="5328592" cy="1453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436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856" y="5301208"/>
            <a:ext cx="49720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is energy obtained in Living organisms?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370100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 cell can’t get it’s energy directly from glucose</a:t>
            </a:r>
          </a:p>
          <a:p>
            <a:r>
              <a:rPr lang="en-GB" dirty="0" smtClean="0"/>
              <a:t>Plants obtain energy from the sun</a:t>
            </a:r>
          </a:p>
          <a:p>
            <a:r>
              <a:rPr lang="en-GB" dirty="0" smtClean="0"/>
              <a:t>Animals obtain energy from their food</a:t>
            </a:r>
          </a:p>
          <a:p>
            <a:pPr lvl="1"/>
            <a:r>
              <a:rPr lang="en-GB" dirty="0" smtClean="0"/>
              <a:t>How?</a:t>
            </a:r>
          </a:p>
          <a:p>
            <a:pPr lvl="1"/>
            <a:r>
              <a:rPr lang="en-GB" dirty="0" smtClean="0"/>
              <a:t>Respiration</a:t>
            </a:r>
          </a:p>
          <a:p>
            <a:r>
              <a:rPr lang="en-GB" dirty="0" smtClean="0"/>
              <a:t>In respiration the energy released from glucose is used to make ATP </a:t>
            </a:r>
          </a:p>
          <a:p>
            <a:endParaRPr lang="en-GB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614" y="5190083"/>
            <a:ext cx="117633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551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Energy and Human life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228184" y="1628800"/>
            <a:ext cx="25922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ATP is often described as the universal energy currency for organisms </a:t>
            </a:r>
          </a:p>
          <a:p>
            <a:r>
              <a:rPr lang="en-GB" sz="2400" dirty="0" smtClean="0"/>
              <a:t>Why?</a:t>
            </a:r>
          </a:p>
          <a:p>
            <a:r>
              <a:rPr lang="en-GB" sz="2400" dirty="0" smtClean="0"/>
              <a:t>Because all organisms from the simplest bacteria to humans use ATP</a:t>
            </a:r>
            <a:endParaRPr lang="en-GB" sz="2400" dirty="0"/>
          </a:p>
        </p:txBody>
      </p:sp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5060622" cy="3856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505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 of ATP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4968552" cy="277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08104" y="1916832"/>
            <a:ext cx="35283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Phosphorylated macromolecule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It has three parts:-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Adenine</a:t>
            </a:r>
            <a:r>
              <a:rPr lang="en-GB" dirty="0" smtClean="0"/>
              <a:t>-a Nitrogen containing organic 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Ribose</a:t>
            </a:r>
            <a:r>
              <a:rPr lang="en-GB" dirty="0" smtClean="0"/>
              <a:t>-Pentose sugar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Phosphates</a:t>
            </a:r>
            <a:r>
              <a:rPr lang="en-GB" dirty="0" smtClean="0"/>
              <a:t>-a chain of three phosphates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20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Bozeman video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https://www.youtube.com/watch?v=5GMLIMIVUvo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36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Simplified diagram of ATP</a:t>
            </a:r>
            <a:endParaRPr lang="en-GB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636912"/>
            <a:ext cx="501015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528" y="1916832"/>
            <a:ext cx="30243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Adenine is a </a:t>
            </a:r>
            <a:r>
              <a:rPr lang="en-GB" sz="2400" b="1" dirty="0" smtClean="0"/>
              <a:t>nitrogenous base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Adenine and ribose together are known as </a:t>
            </a:r>
            <a:r>
              <a:rPr lang="en-GB" sz="2400" b="1" dirty="0" smtClean="0"/>
              <a:t>adenosine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Structure very similar to </a:t>
            </a:r>
            <a:r>
              <a:rPr lang="en-GB" sz="2400" b="1" dirty="0" smtClean="0"/>
              <a:t>nucleic acid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Phosphate group composed of </a:t>
            </a:r>
            <a:r>
              <a:rPr lang="en-GB" sz="2400" b="1" dirty="0" smtClean="0"/>
              <a:t>phosphorous</a:t>
            </a:r>
            <a:r>
              <a:rPr lang="en-GB" sz="2400" dirty="0" smtClean="0"/>
              <a:t> and </a:t>
            </a:r>
            <a:r>
              <a:rPr lang="en-GB" sz="2400" b="1" dirty="0" smtClean="0"/>
              <a:t>oxygen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26205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559</Words>
  <Application>Microsoft Office PowerPoint</Application>
  <PresentationFormat>On-screen Show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ATP</vt:lpstr>
      <vt:lpstr>Specification</vt:lpstr>
      <vt:lpstr>GCE Recall</vt:lpstr>
      <vt:lpstr>Introduction</vt:lpstr>
      <vt:lpstr>How is energy obtained in Living organisms?</vt:lpstr>
      <vt:lpstr>Energy and Human life</vt:lpstr>
      <vt:lpstr>Structure of ATP</vt:lpstr>
      <vt:lpstr>Bozeman video</vt:lpstr>
      <vt:lpstr>Simplified diagram of ATP</vt:lpstr>
      <vt:lpstr>How does ATP work?</vt:lpstr>
      <vt:lpstr>Equations</vt:lpstr>
      <vt:lpstr>What is ADP?</vt:lpstr>
      <vt:lpstr>Equation</vt:lpstr>
      <vt:lpstr>Synthesis of ATP from ADP</vt:lpstr>
      <vt:lpstr>Roles of ATP</vt:lpstr>
      <vt:lpstr>Function</vt:lpstr>
      <vt:lpstr>Questions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ATP</dc:title>
  <dc:creator>Jacqueline Glen</dc:creator>
  <cp:lastModifiedBy>Jacqueline Glen</cp:lastModifiedBy>
  <cp:revision>20</cp:revision>
  <dcterms:created xsi:type="dcterms:W3CDTF">2015-10-22T09:52:48Z</dcterms:created>
  <dcterms:modified xsi:type="dcterms:W3CDTF">2015-10-22T11:34:29Z</dcterms:modified>
</cp:coreProperties>
</file>