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7" r:id="rId15"/>
    <p:sldId id="269" r:id="rId16"/>
    <p:sldId id="266"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043750-0FD9-4A23-841E-F3E862E7437D}"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107267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043750-0FD9-4A23-841E-F3E862E7437D}"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408066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043750-0FD9-4A23-841E-F3E862E7437D}"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428452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mtClean="0"/>
              <a:t>Click to edit Master title style</a:t>
            </a:r>
            <a:endParaRPr lang="en-GB"/>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043750-0FD9-4A23-841E-F3E862E7437D}"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143797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43750-0FD9-4A23-841E-F3E862E7437D}"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86756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043750-0FD9-4A23-841E-F3E862E7437D}"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307118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043750-0FD9-4A23-841E-F3E862E7437D}" type="datetimeFigureOut">
              <a:rPr lang="en-GB" smtClean="0"/>
              <a:t>16/11/2015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29709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043750-0FD9-4A23-841E-F3E862E7437D}" type="datetimeFigureOut">
              <a:rPr lang="en-GB" smtClean="0"/>
              <a:t>16/11/2015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204370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43750-0FD9-4A23-841E-F3E862E7437D}" type="datetimeFigureOut">
              <a:rPr lang="en-GB" smtClean="0"/>
              <a:t>16/11/2015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288567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43750-0FD9-4A23-841E-F3E862E7437D}"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151154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43750-0FD9-4A23-841E-F3E862E7437D}"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7D8321-769D-4DB7-801A-1F6B07B83538}" type="slidenum">
              <a:rPr lang="en-GB" smtClean="0"/>
              <a:t>‹#›</a:t>
            </a:fld>
            <a:endParaRPr lang="en-GB"/>
          </a:p>
        </p:txBody>
      </p:sp>
    </p:spTree>
    <p:extLst>
      <p:ext uri="{BB962C8B-B14F-4D97-AF65-F5344CB8AC3E}">
        <p14:creationId xmlns:p14="http://schemas.microsoft.com/office/powerpoint/2010/main" val="3166159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3750-0FD9-4A23-841E-F3E862E7437D}" type="datetimeFigureOut">
              <a:rPr lang="en-GB" smtClean="0"/>
              <a:t>16/11/2015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D8321-769D-4DB7-801A-1F6B07B83538}" type="slidenum">
              <a:rPr lang="en-GB" smtClean="0"/>
              <a:t>‹#›</a:t>
            </a:fld>
            <a:endParaRPr lang="en-GB"/>
          </a:p>
        </p:txBody>
      </p:sp>
    </p:spTree>
    <p:extLst>
      <p:ext uri="{BB962C8B-B14F-4D97-AF65-F5344CB8AC3E}">
        <p14:creationId xmlns:p14="http://schemas.microsoft.com/office/powerpoint/2010/main" val="135484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Collisions and Momentum</a:t>
            </a:r>
            <a:endParaRPr lang="en-GB" dirty="0"/>
          </a:p>
        </p:txBody>
      </p:sp>
      <p:sp>
        <p:nvSpPr>
          <p:cNvPr id="3" name="Subtitle 2"/>
          <p:cNvSpPr>
            <a:spLocks noGrp="1"/>
          </p:cNvSpPr>
          <p:nvPr>
            <p:ph type="subTitle" idx="1"/>
          </p:nvPr>
        </p:nvSpPr>
        <p:spPr/>
        <p:txBody>
          <a:bodyPr/>
          <a:lstStyle/>
          <a:p>
            <a:r>
              <a:rPr lang="en-GB" dirty="0" smtClean="0"/>
              <a:t>3.4.1.6 Momentum</a:t>
            </a:r>
            <a:endParaRPr lang="en-GB" dirty="0"/>
          </a:p>
        </p:txBody>
      </p:sp>
    </p:spTree>
    <p:extLst>
      <p:ext uri="{BB962C8B-B14F-4D97-AF65-F5344CB8AC3E}">
        <p14:creationId xmlns:p14="http://schemas.microsoft.com/office/powerpoint/2010/main" val="818909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Elastic Collisions</a:t>
            </a:r>
            <a:endParaRPr lang="en-GB" dirty="0"/>
          </a:p>
        </p:txBody>
      </p:sp>
      <p:sp>
        <p:nvSpPr>
          <p:cNvPr id="3" name="Content Placeholder 2"/>
          <p:cNvSpPr>
            <a:spLocks noGrp="1"/>
          </p:cNvSpPr>
          <p:nvPr>
            <p:ph idx="1"/>
          </p:nvPr>
        </p:nvSpPr>
        <p:spPr/>
        <p:txBody>
          <a:bodyPr>
            <a:normAutofit/>
          </a:bodyPr>
          <a:lstStyle/>
          <a:p>
            <a:r>
              <a:rPr lang="en-GB" dirty="0"/>
              <a:t>An elastic collision is an encounter between two bodies in which the total kinetic energy of the two bodies after the encounter is equal to their total kinetic energy before the encounter. </a:t>
            </a:r>
            <a:endParaRPr lang="en-GB" dirty="0" smtClean="0"/>
          </a:p>
          <a:p>
            <a:r>
              <a:rPr lang="en-GB" dirty="0" smtClean="0"/>
              <a:t>Elastic </a:t>
            </a:r>
            <a:r>
              <a:rPr lang="en-GB" dirty="0"/>
              <a:t>collisions occur only if there is no net conversion of kinetic energy into other forms.</a:t>
            </a:r>
          </a:p>
          <a:p>
            <a:r>
              <a:rPr lang="en-GB" dirty="0" smtClean="0"/>
              <a:t>The </a:t>
            </a:r>
            <a:r>
              <a:rPr lang="en-GB" dirty="0"/>
              <a:t>collisions of atoms are elastic </a:t>
            </a:r>
            <a:r>
              <a:rPr lang="en-GB" dirty="0" smtClean="0"/>
              <a:t>collisions.</a:t>
            </a:r>
            <a:endParaRPr lang="en-GB" dirty="0"/>
          </a:p>
        </p:txBody>
      </p:sp>
    </p:spTree>
    <p:extLst>
      <p:ext uri="{BB962C8B-B14F-4D97-AF65-F5344CB8AC3E}">
        <p14:creationId xmlns:p14="http://schemas.microsoft.com/office/powerpoint/2010/main" val="2922848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elastic collisions</a:t>
            </a:r>
            <a:endParaRPr lang="en-GB" dirty="0"/>
          </a:p>
        </p:txBody>
      </p:sp>
      <p:sp>
        <p:nvSpPr>
          <p:cNvPr id="3" name="Content Placeholder 2"/>
          <p:cNvSpPr>
            <a:spLocks noGrp="1"/>
          </p:cNvSpPr>
          <p:nvPr>
            <p:ph idx="1"/>
          </p:nvPr>
        </p:nvSpPr>
        <p:spPr/>
        <p:txBody>
          <a:bodyPr>
            <a:normAutofit lnSpcReduction="10000"/>
          </a:bodyPr>
          <a:lstStyle/>
          <a:p>
            <a:r>
              <a:rPr lang="en-GB" dirty="0"/>
              <a:t>For macroscopic objects which come into contact in a collision, there is always some dissipation and they are never perfectly elastic. Collisions between hard steel balls as in </a:t>
            </a:r>
            <a:r>
              <a:rPr lang="en-GB" dirty="0" smtClean="0"/>
              <a:t>the swinging </a:t>
            </a:r>
            <a:r>
              <a:rPr lang="en-GB" dirty="0"/>
              <a:t>balls apparatus are nearly elastic.</a:t>
            </a:r>
          </a:p>
          <a:p>
            <a:r>
              <a:rPr lang="en-GB" dirty="0"/>
              <a:t>"Collisions" in which the objects do not touch each other, such as Rutherford scattering or the slingshot orbit of a satellite off a planet, are elastic collisions. In atomic or nuclear scattering, the collisions are typically elastic because the repulsive Coulomb force keeps the particles out of contact with each other.</a:t>
            </a:r>
          </a:p>
          <a:p>
            <a:r>
              <a:rPr lang="en-GB" dirty="0"/>
              <a:t>Collisions in ideal gases are very nearly elastic, and this fact is used in the development of the expressions for gas pressure in a container.</a:t>
            </a:r>
          </a:p>
          <a:p>
            <a:endParaRPr lang="en-GB" dirty="0"/>
          </a:p>
        </p:txBody>
      </p:sp>
    </p:spTree>
    <p:extLst>
      <p:ext uri="{BB962C8B-B14F-4D97-AF65-F5344CB8AC3E}">
        <p14:creationId xmlns:p14="http://schemas.microsoft.com/office/powerpoint/2010/main" val="754238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Elastic Collisions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From the conservation of energy we find:</a:t>
                </a:r>
              </a:p>
              <a:p>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b>
                      <m:sSubPr>
                        <m:ctrlPr>
                          <a:rPr lang="en-GB"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𝑢</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b="0" i="1" smtClean="0">
                            <a:latin typeface="Cambria Math" panose="02040503050406030204" pitchFamily="18" charset="0"/>
                          </a:rPr>
                          <m:t>2</m:t>
                        </m:r>
                      </m:sub>
                    </m:sSub>
                    <m:sSubSup>
                      <m:sSubSupPr>
                        <m:ctrlPr>
                          <a:rPr lang="en-GB" i="1">
                            <a:latin typeface="Cambria Math" panose="02040503050406030204" pitchFamily="18" charset="0"/>
                          </a:rPr>
                        </m:ctrlPr>
                      </m:sSubSupPr>
                      <m:e>
                        <m:r>
                          <a:rPr lang="en-GB" b="0" i="1" smtClean="0">
                            <a:latin typeface="Cambria Math" panose="02040503050406030204" pitchFamily="18" charset="0"/>
                          </a:rPr>
                          <m:t>𝑢</m:t>
                        </m:r>
                      </m:e>
                      <m:sub>
                        <m:r>
                          <a:rPr lang="en-GB" b="0" i="1" smtClean="0">
                            <a:latin typeface="Cambria Math" panose="02040503050406030204" pitchFamily="18" charset="0"/>
                          </a:rPr>
                          <m:t>2</m:t>
                        </m:r>
                      </m:sub>
                      <m:sup>
                        <m:r>
                          <a:rPr lang="en-GB" i="1">
                            <a:latin typeface="Cambria Math" panose="02040503050406030204" pitchFamily="18" charset="0"/>
                          </a:rPr>
                          <m:t>2</m:t>
                        </m:r>
                      </m:sup>
                    </m:sSubSup>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1</m:t>
                        </m:r>
                      </m:sub>
                    </m:sSub>
                    <m:sSubSup>
                      <m:sSubSupPr>
                        <m:ctrlPr>
                          <a:rPr lang="en-GB" i="1">
                            <a:latin typeface="Cambria Math" panose="02040503050406030204" pitchFamily="18" charset="0"/>
                          </a:rPr>
                        </m:ctrlPr>
                      </m:sSubSupPr>
                      <m:e>
                        <m:r>
                          <a:rPr lang="en-GB" b="0" i="1" smtClean="0">
                            <a:latin typeface="Cambria Math" panose="02040503050406030204" pitchFamily="18" charset="0"/>
                          </a:rPr>
                          <m:t>𝑣</m:t>
                        </m:r>
                      </m:e>
                      <m:sub>
                        <m:r>
                          <a:rPr lang="en-GB" i="1">
                            <a:latin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2</m:t>
                        </m:r>
                      </m:sub>
                    </m:sSub>
                    <m:sSubSup>
                      <m:sSubSupPr>
                        <m:ctrlPr>
                          <a:rPr lang="en-GB" i="1">
                            <a:latin typeface="Cambria Math" panose="02040503050406030204" pitchFamily="18" charset="0"/>
                          </a:rPr>
                        </m:ctrlPr>
                      </m:sSubSupPr>
                      <m:e>
                        <m:r>
                          <a:rPr lang="en-GB" b="0" i="1" smtClean="0">
                            <a:latin typeface="Cambria Math" panose="02040503050406030204" pitchFamily="18" charset="0"/>
                          </a:rPr>
                          <m:t>𝑣</m:t>
                        </m:r>
                      </m:e>
                      <m:sub>
                        <m:r>
                          <a:rPr lang="en-GB" i="1">
                            <a:latin typeface="Cambria Math" panose="02040503050406030204" pitchFamily="18" charset="0"/>
                          </a:rPr>
                          <m:t>2</m:t>
                        </m:r>
                      </m:sub>
                      <m:sup>
                        <m:r>
                          <a:rPr lang="en-GB" i="1">
                            <a:latin typeface="Cambria Math" panose="02040503050406030204" pitchFamily="18" charset="0"/>
                          </a:rPr>
                          <m:t>2</m:t>
                        </m:r>
                      </m:sup>
                    </m:sSubSup>
                  </m:oMath>
                </a14:m>
                <a:endParaRPr lang="en-GB" dirty="0" smtClean="0"/>
              </a:p>
              <a:p>
                <a:r>
                  <a:rPr lang="en-GB" dirty="0" smtClean="0"/>
                  <a:t>And from the conservation of momentum we find:</a:t>
                </a:r>
              </a:p>
              <a:p>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2</m:t>
                        </m:r>
                      </m:sub>
                    </m:sSub>
                    <m:sSub>
                      <m:sSubPr>
                        <m:ctrlPr>
                          <a:rPr lang="en-GB" i="1">
                            <a:latin typeface="Cambria Math" panose="02040503050406030204" pitchFamily="18" charset="0"/>
                          </a:rPr>
                        </m:ctrlPr>
                      </m:sSubPr>
                      <m:e>
                        <m:r>
                          <a:rPr lang="en-GB" b="0" i="1" smtClean="0">
                            <a:latin typeface="Cambria Math" panose="02040503050406030204" pitchFamily="18" charset="0"/>
                          </a:rPr>
                          <m:t>𝑣</m:t>
                        </m:r>
                      </m:e>
                      <m:sub>
                        <m:r>
                          <a:rPr lang="en-GB" i="1">
                            <a:latin typeface="Cambria Math" panose="02040503050406030204" pitchFamily="18" charset="0"/>
                          </a:rPr>
                          <m:t>2</m:t>
                        </m:r>
                      </m:sub>
                    </m:sSub>
                  </m:oMath>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173493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Inelastic Collisions</a:t>
            </a:r>
            <a:endParaRPr lang="en-GB" dirty="0"/>
          </a:p>
        </p:txBody>
      </p:sp>
      <p:sp>
        <p:nvSpPr>
          <p:cNvPr id="3" name="Content Placeholder 2"/>
          <p:cNvSpPr>
            <a:spLocks noGrp="1"/>
          </p:cNvSpPr>
          <p:nvPr>
            <p:ph idx="1"/>
          </p:nvPr>
        </p:nvSpPr>
        <p:spPr/>
        <p:txBody>
          <a:bodyPr/>
          <a:lstStyle/>
          <a:p>
            <a:r>
              <a:rPr lang="en-GB" dirty="0"/>
              <a:t>An inelastic collision, in contrast to an elastic collision, is a collision in which kinetic energy is not conserved due to the action of internal friction.</a:t>
            </a:r>
          </a:p>
          <a:p>
            <a:r>
              <a:rPr lang="en-GB" dirty="0"/>
              <a:t>In collisions of macroscopic bodies, some kinetic energy is turned into vibrational energy of the atoms, causing a heating effect, and the bodies are deformed.</a:t>
            </a:r>
          </a:p>
          <a:p>
            <a:endParaRPr lang="en-GB" dirty="0"/>
          </a:p>
        </p:txBody>
      </p:sp>
    </p:spTree>
    <p:extLst>
      <p:ext uri="{BB962C8B-B14F-4D97-AF65-F5344CB8AC3E}">
        <p14:creationId xmlns:p14="http://schemas.microsoft.com/office/powerpoint/2010/main" val="3163283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Perfectly inelastic collisions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A perfectly inelastic collision occurs when the maximum amount of kinetic energy of a system is lost. </a:t>
                </a:r>
              </a:p>
              <a:p>
                <a:r>
                  <a:rPr lang="en-GB" dirty="0" smtClean="0"/>
                  <a:t>In a perfectly inelastic collision, the colliding particles or bodies stick together. </a:t>
                </a:r>
              </a:p>
              <a:p>
                <a:r>
                  <a:rPr lang="en-GB" dirty="0" smtClean="0"/>
                  <a:t>In such a collision, kinetic energy is lost by bonding the two bodies together. This bonding energy usually results in a maximum kinetic energy loss of the system.</a:t>
                </a:r>
              </a:p>
              <a:p>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sSub>
                      <m:sSubPr>
                        <m:ctrlPr>
                          <a:rPr lang="en-GB"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2</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2</m:t>
                            </m:r>
                          </m:sub>
                        </m:sSub>
                      </m:e>
                    </m:d>
                    <m:r>
                      <a:rPr lang="en-GB" b="0" i="1" smtClean="0">
                        <a:latin typeface="Cambria Math" panose="02040503050406030204" pitchFamily="18" charset="0"/>
                      </a:rPr>
                      <m:t>𝑣</m:t>
                    </m:r>
                  </m:oMath>
                </a14:m>
                <a:endParaRPr lang="en-GB" dirty="0" smtClean="0"/>
              </a:p>
              <a:p>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𝑣</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b="0" i="1" smtClean="0">
                                <a:latin typeface="Cambria Math" panose="02040503050406030204" pitchFamily="18" charset="0"/>
                              </a:rPr>
                              <m:t>𝑢</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2</m:t>
                            </m:r>
                          </m:sub>
                        </m:sSub>
                        <m:sSub>
                          <m:sSubPr>
                            <m:ctrlPr>
                              <a:rPr lang="en-GB" i="1">
                                <a:latin typeface="Cambria Math" panose="02040503050406030204" pitchFamily="18" charset="0"/>
                              </a:rPr>
                            </m:ctrlPr>
                          </m:sSubPr>
                          <m:e>
                            <m:r>
                              <a:rPr lang="en-GB" b="0" i="1" smtClean="0">
                                <a:latin typeface="Cambria Math" panose="02040503050406030204" pitchFamily="18" charset="0"/>
                              </a:rPr>
                              <m:t>𝑢</m:t>
                            </m:r>
                          </m:e>
                          <m:sub>
                            <m:r>
                              <a:rPr lang="en-GB" i="1">
                                <a:latin typeface="Cambria Math" panose="02040503050406030204" pitchFamily="18" charset="0"/>
                              </a:rPr>
                              <m:t>2</m:t>
                            </m:r>
                          </m:sub>
                        </m:sSub>
                      </m:num>
                      <m:den>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2</m:t>
                            </m:r>
                          </m:sub>
                        </m:sSub>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656988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936"/>
            <a:ext cx="10515600" cy="1325563"/>
          </a:xfrm>
        </p:spPr>
        <p:txBody>
          <a:bodyPr/>
          <a:lstStyle/>
          <a:p>
            <a:r>
              <a:rPr lang="en-GB" dirty="0" smtClean="0"/>
              <a:t>Question</a:t>
            </a:r>
            <a:endParaRPr lang="en-GB" dirty="0"/>
          </a:p>
        </p:txBody>
      </p:sp>
      <p:sp>
        <p:nvSpPr>
          <p:cNvPr id="3" name="Content Placeholder 2"/>
          <p:cNvSpPr>
            <a:spLocks noGrp="1"/>
          </p:cNvSpPr>
          <p:nvPr>
            <p:ph idx="1"/>
          </p:nvPr>
        </p:nvSpPr>
        <p:spPr>
          <a:xfrm>
            <a:off x="838200" y="1825625"/>
            <a:ext cx="5513173" cy="4351338"/>
          </a:xfrm>
        </p:spPr>
        <p:txBody>
          <a:bodyPr/>
          <a:lstStyle/>
          <a:p>
            <a:r>
              <a:rPr lang="en-GB" dirty="0" smtClean="0"/>
              <a:t>Two battling robots are fighting it out on a frictionless surface.  Robot A with mass 20 kg initially moves at 2.0 ms</a:t>
            </a:r>
            <a:r>
              <a:rPr lang="en-GB" baseline="30000" dirty="0" smtClean="0"/>
              <a:t>-1</a:t>
            </a:r>
            <a:r>
              <a:rPr lang="en-GB" dirty="0" smtClean="0"/>
              <a:t> parallel to the x-axis.  It collides with robot B which has mass 12 kg and is initially at rest.  After the collision, robot A moves at 1.0 ms</a:t>
            </a:r>
            <a:r>
              <a:rPr lang="en-GB" baseline="30000" dirty="0" smtClean="0"/>
              <a:t>-1</a:t>
            </a:r>
            <a:r>
              <a:rPr lang="en-GB" dirty="0" smtClean="0"/>
              <a:t> in a direction that makes an angle of 30</a:t>
            </a:r>
            <a:r>
              <a:rPr lang="en-GB" baseline="30000" dirty="0" smtClean="0"/>
              <a:t>o</a:t>
            </a:r>
            <a:r>
              <a:rPr lang="en-GB" dirty="0" smtClean="0"/>
              <a:t> with its initial direction.  What is the final velocity of robot B?</a:t>
            </a:r>
            <a:endParaRPr lang="en-GB" dirty="0"/>
          </a:p>
        </p:txBody>
      </p:sp>
      <p:pic>
        <p:nvPicPr>
          <p:cNvPr id="4" name="Picture 3"/>
          <p:cNvPicPr>
            <a:picLocks noChangeAspect="1"/>
          </p:cNvPicPr>
          <p:nvPr/>
        </p:nvPicPr>
        <p:blipFill>
          <a:blip r:embed="rId2"/>
          <a:stretch>
            <a:fillRect/>
          </a:stretch>
        </p:blipFill>
        <p:spPr>
          <a:xfrm rot="10800000">
            <a:off x="6791525" y="1825624"/>
            <a:ext cx="4378982" cy="4968851"/>
          </a:xfrm>
          <a:prstGeom prst="rect">
            <a:avLst/>
          </a:prstGeom>
        </p:spPr>
      </p:pic>
    </p:spTree>
    <p:extLst>
      <p:ext uri="{BB962C8B-B14F-4D97-AF65-F5344CB8AC3E}">
        <p14:creationId xmlns:p14="http://schemas.microsoft.com/office/powerpoint/2010/main" val="580613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4" name="Picture 3"/>
          <p:cNvPicPr>
            <a:picLocks noChangeAspect="1"/>
          </p:cNvPicPr>
          <p:nvPr/>
        </p:nvPicPr>
        <p:blipFill rotWithShape="1">
          <a:blip r:embed="rId2"/>
          <a:srcRect t="33322" r="3443"/>
          <a:stretch/>
        </p:blipFill>
        <p:spPr>
          <a:xfrm rot="10800000">
            <a:off x="4102443" y="0"/>
            <a:ext cx="5296929" cy="6874268"/>
          </a:xfrm>
          <a:prstGeom prst="rect">
            <a:avLst/>
          </a:prstGeom>
        </p:spPr>
      </p:pic>
    </p:spTree>
    <p:extLst>
      <p:ext uri="{BB962C8B-B14F-4D97-AF65-F5344CB8AC3E}">
        <p14:creationId xmlns:p14="http://schemas.microsoft.com/office/powerpoint/2010/main" val="362329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a:xfrm>
            <a:off x="838200" y="1825625"/>
            <a:ext cx="4977714" cy="4351338"/>
          </a:xfrm>
        </p:spPr>
        <p:txBody>
          <a:bodyPr>
            <a:normAutofit lnSpcReduction="10000"/>
          </a:bodyPr>
          <a:lstStyle/>
          <a:p>
            <a:r>
              <a:rPr lang="en-GB" dirty="0" smtClean="0"/>
              <a:t>The figure shows a ballistic pendulum, a simple system for measuring the speed of a bullet.  A bullet of mass m</a:t>
            </a:r>
            <a:r>
              <a:rPr lang="en-GB" baseline="-25000" dirty="0" smtClean="0"/>
              <a:t>B</a:t>
            </a:r>
            <a:r>
              <a:rPr lang="en-GB" dirty="0" smtClean="0"/>
              <a:t> makes a completely inelastic collision with a block of wood of m</a:t>
            </a:r>
            <a:r>
              <a:rPr lang="en-GB" baseline="-25000" dirty="0" smtClean="0"/>
              <a:t>W</a:t>
            </a:r>
            <a:r>
              <a:rPr lang="en-GB" dirty="0"/>
              <a:t> </a:t>
            </a:r>
            <a:r>
              <a:rPr lang="en-GB" dirty="0" smtClean="0"/>
              <a:t>which is suspended like a pendulum.  After the impact, the block swings up to a maximum height y.  In terms of y,</a:t>
            </a:r>
            <a:r>
              <a:rPr lang="en-GB" dirty="0"/>
              <a:t> </a:t>
            </a:r>
            <a:r>
              <a:rPr lang="en-GB" dirty="0" smtClean="0"/>
              <a:t>m</a:t>
            </a:r>
            <a:r>
              <a:rPr lang="en-GB" baseline="-25000" dirty="0" smtClean="0"/>
              <a:t>B</a:t>
            </a:r>
            <a:r>
              <a:rPr lang="en-GB" dirty="0" smtClean="0"/>
              <a:t>, m</a:t>
            </a:r>
            <a:r>
              <a:rPr lang="en-GB" baseline="-25000" dirty="0" smtClean="0"/>
              <a:t>W</a:t>
            </a:r>
            <a:r>
              <a:rPr lang="en-GB" dirty="0" smtClean="0"/>
              <a:t>, what is the initial speed of the bullet?</a:t>
            </a:r>
            <a:endParaRPr lang="en-GB" dirty="0"/>
          </a:p>
        </p:txBody>
      </p:sp>
      <p:pic>
        <p:nvPicPr>
          <p:cNvPr id="4" name="Picture 3"/>
          <p:cNvPicPr>
            <a:picLocks noChangeAspect="1"/>
          </p:cNvPicPr>
          <p:nvPr/>
        </p:nvPicPr>
        <p:blipFill>
          <a:blip r:embed="rId2"/>
          <a:stretch>
            <a:fillRect/>
          </a:stretch>
        </p:blipFill>
        <p:spPr>
          <a:xfrm rot="10800000">
            <a:off x="6096000" y="1825625"/>
            <a:ext cx="4860324" cy="4828568"/>
          </a:xfrm>
          <a:prstGeom prst="rect">
            <a:avLst/>
          </a:prstGeom>
        </p:spPr>
      </p:pic>
    </p:spTree>
    <p:extLst>
      <p:ext uri="{BB962C8B-B14F-4D97-AF65-F5344CB8AC3E}">
        <p14:creationId xmlns:p14="http://schemas.microsoft.com/office/powerpoint/2010/main" val="886116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4" name="Picture 3"/>
          <p:cNvPicPr>
            <a:picLocks noChangeAspect="1"/>
          </p:cNvPicPr>
          <p:nvPr/>
        </p:nvPicPr>
        <p:blipFill rotWithShape="1">
          <a:blip r:embed="rId2"/>
          <a:srcRect t="50700"/>
          <a:stretch/>
        </p:blipFill>
        <p:spPr>
          <a:xfrm rot="10800000">
            <a:off x="2738614" y="630821"/>
            <a:ext cx="7138554" cy="6227179"/>
          </a:xfrm>
          <a:prstGeom prst="rect">
            <a:avLst/>
          </a:prstGeom>
        </p:spPr>
      </p:pic>
    </p:spTree>
    <p:extLst>
      <p:ext uri="{BB962C8B-B14F-4D97-AF65-F5344CB8AC3E}">
        <p14:creationId xmlns:p14="http://schemas.microsoft.com/office/powerpoint/2010/main" val="2078415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a:t>
            </a:r>
            <a:r>
              <a:rPr lang="en-GB" b="1" dirty="0" smtClean="0"/>
              <a:t>C</a:t>
            </a:r>
            <a:r>
              <a:rPr lang="en-GB" b="1" baseline="30000" dirty="0" smtClean="0"/>
              <a:t>2</a:t>
            </a:r>
            <a:r>
              <a:rPr lang="en-GB" b="1" dirty="0" smtClean="0"/>
              <a:t> </a:t>
            </a:r>
            <a:r>
              <a:rPr lang="en-GB" sz="2400" b="1" dirty="0" smtClean="0"/>
              <a:t>[chocolate and commendation]</a:t>
            </a:r>
            <a:r>
              <a:rPr lang="en-GB" b="1" dirty="0" smtClean="0"/>
              <a:t>Challenge!!)</a:t>
            </a:r>
            <a:endParaRPr lang="en-GB" b="1" dirty="0"/>
          </a:p>
        </p:txBody>
      </p:sp>
      <p:pic>
        <p:nvPicPr>
          <p:cNvPr id="4" name="Content Placeholder 3"/>
          <p:cNvPicPr>
            <a:picLocks noGrp="1" noChangeAspect="1"/>
          </p:cNvPicPr>
          <p:nvPr>
            <p:ph idx="1"/>
          </p:nvPr>
        </p:nvPicPr>
        <p:blipFill>
          <a:blip r:embed="rId2"/>
          <a:stretch>
            <a:fillRect/>
          </a:stretch>
        </p:blipFill>
        <p:spPr>
          <a:xfrm rot="10800000">
            <a:off x="195089" y="2390453"/>
            <a:ext cx="6435816" cy="2667579"/>
          </a:xfrm>
          <a:prstGeom prst="rect">
            <a:avLst/>
          </a:prstGeom>
        </p:spPr>
      </p:pic>
      <p:pic>
        <p:nvPicPr>
          <p:cNvPr id="5" name="Picture 4"/>
          <p:cNvPicPr>
            <a:picLocks noChangeAspect="1"/>
          </p:cNvPicPr>
          <p:nvPr/>
        </p:nvPicPr>
        <p:blipFill>
          <a:blip r:embed="rId3"/>
          <a:stretch>
            <a:fillRect/>
          </a:stretch>
        </p:blipFill>
        <p:spPr>
          <a:xfrm rot="10800000">
            <a:off x="6747769" y="2026508"/>
            <a:ext cx="5331519" cy="3817723"/>
          </a:xfrm>
          <a:prstGeom prst="rect">
            <a:avLst/>
          </a:prstGeom>
        </p:spPr>
      </p:pic>
    </p:spTree>
    <p:extLst>
      <p:ext uri="{BB962C8B-B14F-4D97-AF65-F5344CB8AC3E}">
        <p14:creationId xmlns:p14="http://schemas.microsoft.com/office/powerpoint/2010/main" val="2768684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Re-cap</a:t>
            </a:r>
          </a:p>
          <a:p>
            <a:r>
              <a:rPr lang="en-GB" dirty="0" smtClean="0"/>
              <a:t>Mathematical conservation of momentum</a:t>
            </a:r>
          </a:p>
          <a:p>
            <a:r>
              <a:rPr lang="en-GB" dirty="0" smtClean="0"/>
              <a:t>Problem solving in momentum</a:t>
            </a:r>
          </a:p>
          <a:p>
            <a:r>
              <a:rPr lang="en-GB" dirty="0" smtClean="0"/>
              <a:t>Elastic and Inelastic collisions</a:t>
            </a:r>
            <a:endParaRPr lang="en-GB" dirty="0"/>
          </a:p>
        </p:txBody>
      </p:sp>
    </p:spTree>
    <p:extLst>
      <p:ext uri="{BB962C8B-B14F-4D97-AF65-F5344CB8AC3E}">
        <p14:creationId xmlns:p14="http://schemas.microsoft.com/office/powerpoint/2010/main" val="2699090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4" name="Picture 3"/>
          <p:cNvPicPr>
            <a:picLocks noChangeAspect="1"/>
          </p:cNvPicPr>
          <p:nvPr/>
        </p:nvPicPr>
        <p:blipFill>
          <a:blip r:embed="rId2"/>
          <a:stretch>
            <a:fillRect/>
          </a:stretch>
        </p:blipFill>
        <p:spPr>
          <a:xfrm rot="10800000">
            <a:off x="838199" y="1828798"/>
            <a:ext cx="5110869" cy="4712044"/>
          </a:xfrm>
          <a:prstGeom prst="rect">
            <a:avLst/>
          </a:prstGeom>
        </p:spPr>
      </p:pic>
      <p:pic>
        <p:nvPicPr>
          <p:cNvPr id="5" name="Picture 4"/>
          <p:cNvPicPr>
            <a:picLocks noChangeAspect="1"/>
          </p:cNvPicPr>
          <p:nvPr/>
        </p:nvPicPr>
        <p:blipFill>
          <a:blip r:embed="rId3"/>
          <a:stretch>
            <a:fillRect/>
          </a:stretch>
        </p:blipFill>
        <p:spPr>
          <a:xfrm rot="10800000">
            <a:off x="6018697" y="1828798"/>
            <a:ext cx="4969971" cy="2166553"/>
          </a:xfrm>
          <a:prstGeom prst="rect">
            <a:avLst/>
          </a:prstGeom>
        </p:spPr>
      </p:pic>
    </p:spTree>
    <p:extLst>
      <p:ext uri="{BB962C8B-B14F-4D97-AF65-F5344CB8AC3E}">
        <p14:creationId xmlns:p14="http://schemas.microsoft.com/office/powerpoint/2010/main" val="2881028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answers</a:t>
            </a:r>
            <a:endParaRPr lang="en-GB" dirty="0"/>
          </a:p>
        </p:txBody>
      </p:sp>
      <p:pic>
        <p:nvPicPr>
          <p:cNvPr id="4" name="Content Placeholder 3"/>
          <p:cNvPicPr>
            <a:picLocks noGrp="1" noChangeAspect="1"/>
          </p:cNvPicPr>
          <p:nvPr>
            <p:ph idx="1"/>
          </p:nvPr>
        </p:nvPicPr>
        <p:blipFill>
          <a:blip r:embed="rId2"/>
          <a:stretch>
            <a:fillRect/>
          </a:stretch>
        </p:blipFill>
        <p:spPr>
          <a:xfrm>
            <a:off x="2658980" y="1825625"/>
            <a:ext cx="6726598" cy="4887996"/>
          </a:xfrm>
          <a:prstGeom prst="rect">
            <a:avLst/>
          </a:prstGeom>
        </p:spPr>
      </p:pic>
    </p:spTree>
    <p:extLst>
      <p:ext uri="{BB962C8B-B14F-4D97-AF65-F5344CB8AC3E}">
        <p14:creationId xmlns:p14="http://schemas.microsoft.com/office/powerpoint/2010/main" val="606611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4" name="Picture 3"/>
          <p:cNvPicPr>
            <a:picLocks noChangeAspect="1"/>
          </p:cNvPicPr>
          <p:nvPr/>
        </p:nvPicPr>
        <p:blipFill>
          <a:blip r:embed="rId2"/>
          <a:stretch>
            <a:fillRect/>
          </a:stretch>
        </p:blipFill>
        <p:spPr>
          <a:xfrm>
            <a:off x="2243137" y="2180724"/>
            <a:ext cx="7705725" cy="4229100"/>
          </a:xfrm>
          <a:prstGeom prst="rect">
            <a:avLst/>
          </a:prstGeom>
        </p:spPr>
      </p:pic>
    </p:spTree>
    <p:extLst>
      <p:ext uri="{BB962C8B-B14F-4D97-AF65-F5344CB8AC3E}">
        <p14:creationId xmlns:p14="http://schemas.microsoft.com/office/powerpoint/2010/main" val="717384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395537" y="1690688"/>
            <a:ext cx="7400925" cy="4924425"/>
          </a:xfrm>
          <a:prstGeom prst="rect">
            <a:avLst/>
          </a:prstGeom>
        </p:spPr>
      </p:pic>
    </p:spTree>
    <p:extLst>
      <p:ext uri="{BB962C8B-B14F-4D97-AF65-F5344CB8AC3E}">
        <p14:creationId xmlns:p14="http://schemas.microsoft.com/office/powerpoint/2010/main" val="296051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843087" y="1359067"/>
            <a:ext cx="8505825" cy="5391150"/>
          </a:xfrm>
          <a:prstGeom prst="rect">
            <a:avLst/>
          </a:prstGeom>
        </p:spPr>
      </p:pic>
    </p:spTree>
    <p:extLst>
      <p:ext uri="{BB962C8B-B14F-4D97-AF65-F5344CB8AC3E}">
        <p14:creationId xmlns:p14="http://schemas.microsoft.com/office/powerpoint/2010/main" val="2783663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305050" y="2070936"/>
            <a:ext cx="7581900" cy="3943350"/>
          </a:xfrm>
          <a:prstGeom prst="rect">
            <a:avLst/>
          </a:prstGeom>
        </p:spPr>
      </p:pic>
    </p:spTree>
    <p:extLst>
      <p:ext uri="{BB962C8B-B14F-4D97-AF65-F5344CB8AC3E}">
        <p14:creationId xmlns:p14="http://schemas.microsoft.com/office/powerpoint/2010/main" val="2709714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876425" y="1543050"/>
            <a:ext cx="8439150" cy="5314950"/>
          </a:xfrm>
          <a:prstGeom prst="rect">
            <a:avLst/>
          </a:prstGeom>
        </p:spPr>
      </p:pic>
    </p:spTree>
    <p:extLst>
      <p:ext uri="{BB962C8B-B14F-4D97-AF65-F5344CB8AC3E}">
        <p14:creationId xmlns:p14="http://schemas.microsoft.com/office/powerpoint/2010/main" val="100925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3741821" y="2057399"/>
            <a:ext cx="5016500" cy="3801979"/>
          </a:xfrm>
          <a:prstGeom prst="rect">
            <a:avLst/>
          </a:prstGeom>
        </p:spPr>
      </p:pic>
    </p:spTree>
    <p:extLst>
      <p:ext uri="{BB962C8B-B14F-4D97-AF65-F5344CB8AC3E}">
        <p14:creationId xmlns:p14="http://schemas.microsoft.com/office/powerpoint/2010/main" val="2388147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671011" y="1954880"/>
            <a:ext cx="6969322" cy="4433888"/>
          </a:xfrm>
          <a:prstGeom prst="rect">
            <a:avLst/>
          </a:prstGeom>
        </p:spPr>
      </p:pic>
    </p:spTree>
    <p:extLst>
      <p:ext uri="{BB962C8B-B14F-4D97-AF65-F5344CB8AC3E}">
        <p14:creationId xmlns:p14="http://schemas.microsoft.com/office/powerpoint/2010/main" val="3906503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305050" y="2191752"/>
            <a:ext cx="7581900" cy="4038600"/>
          </a:xfrm>
          <a:prstGeom prst="rect">
            <a:avLst/>
          </a:prstGeom>
        </p:spPr>
      </p:pic>
    </p:spTree>
    <p:extLst>
      <p:ext uri="{BB962C8B-B14F-4D97-AF65-F5344CB8AC3E}">
        <p14:creationId xmlns:p14="http://schemas.microsoft.com/office/powerpoint/2010/main" val="218255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Re-Cap</a:t>
            </a:r>
            <a:endParaRPr lang="en-GB" dirty="0"/>
          </a:p>
        </p:txBody>
      </p:sp>
      <p:sp>
        <p:nvSpPr>
          <p:cNvPr id="3" name="Content Placeholder 2"/>
          <p:cNvSpPr>
            <a:spLocks noGrp="1"/>
          </p:cNvSpPr>
          <p:nvPr>
            <p:ph idx="1"/>
          </p:nvPr>
        </p:nvSpPr>
        <p:spPr/>
        <p:txBody>
          <a:bodyPr/>
          <a:lstStyle/>
          <a:p>
            <a:r>
              <a:rPr lang="en-GB" dirty="0" smtClean="0"/>
              <a:t>A football has a mass of 0.40 kg.  Initially it is moving to the left at 20 ms</a:t>
            </a:r>
            <a:r>
              <a:rPr lang="en-GB" baseline="30000" dirty="0" smtClean="0"/>
              <a:t>-1</a:t>
            </a:r>
            <a:r>
              <a:rPr lang="en-GB" dirty="0" smtClean="0"/>
              <a:t>, but then it is kicked.  After the kick it is moving at 45</a:t>
            </a:r>
            <a:r>
              <a:rPr lang="en-GB" baseline="30000" dirty="0" smtClean="0"/>
              <a:t>o</a:t>
            </a:r>
            <a:r>
              <a:rPr lang="en-GB" dirty="0" smtClean="0"/>
              <a:t> upwards and to the right with a speed of 30 ms</a:t>
            </a:r>
            <a:r>
              <a:rPr lang="en-GB" baseline="30000" dirty="0" smtClean="0"/>
              <a:t>-1</a:t>
            </a:r>
            <a:r>
              <a:rPr lang="en-GB" dirty="0" smtClean="0"/>
              <a:t>.</a:t>
            </a:r>
          </a:p>
          <a:p>
            <a:r>
              <a:rPr lang="en-GB" dirty="0" smtClean="0"/>
              <a:t>Find the impulse of the net force and the average net force, assuming a collision time of 0.010 s.</a:t>
            </a:r>
            <a:endParaRPr lang="en-GB" dirty="0"/>
          </a:p>
        </p:txBody>
      </p:sp>
      <p:pic>
        <p:nvPicPr>
          <p:cNvPr id="4" name="Picture 3"/>
          <p:cNvPicPr>
            <a:picLocks noChangeAspect="1"/>
          </p:cNvPicPr>
          <p:nvPr/>
        </p:nvPicPr>
        <p:blipFill>
          <a:blip r:embed="rId2"/>
          <a:stretch>
            <a:fillRect/>
          </a:stretch>
        </p:blipFill>
        <p:spPr>
          <a:xfrm>
            <a:off x="4961921" y="3664962"/>
            <a:ext cx="7063378" cy="3012564"/>
          </a:xfrm>
          <a:prstGeom prst="rect">
            <a:avLst/>
          </a:prstGeom>
        </p:spPr>
      </p:pic>
    </p:spTree>
    <p:extLst>
      <p:ext uri="{BB962C8B-B14F-4D97-AF65-F5344CB8AC3E}">
        <p14:creationId xmlns:p14="http://schemas.microsoft.com/office/powerpoint/2010/main" val="2755093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909762" y="1447800"/>
            <a:ext cx="8372475" cy="5410200"/>
          </a:xfrm>
          <a:prstGeom prst="rect">
            <a:avLst/>
          </a:prstGeom>
        </p:spPr>
      </p:pic>
    </p:spTree>
    <p:extLst>
      <p:ext uri="{BB962C8B-B14F-4D97-AF65-F5344CB8AC3E}">
        <p14:creationId xmlns:p14="http://schemas.microsoft.com/office/powerpoint/2010/main" val="3962535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466975" y="1928310"/>
            <a:ext cx="7258050" cy="4276725"/>
          </a:xfrm>
          <a:prstGeom prst="rect">
            <a:avLst/>
          </a:prstGeom>
        </p:spPr>
      </p:pic>
    </p:spTree>
    <p:extLst>
      <p:ext uri="{BB962C8B-B14F-4D97-AF65-F5344CB8AC3E}">
        <p14:creationId xmlns:p14="http://schemas.microsoft.com/office/powerpoint/2010/main" val="2578651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924050" y="1524000"/>
            <a:ext cx="8343900" cy="5334000"/>
          </a:xfrm>
          <a:prstGeom prst="rect">
            <a:avLst/>
          </a:prstGeom>
        </p:spPr>
      </p:pic>
    </p:spTree>
    <p:extLst>
      <p:ext uri="{BB962C8B-B14F-4D97-AF65-F5344CB8AC3E}">
        <p14:creationId xmlns:p14="http://schemas.microsoft.com/office/powerpoint/2010/main" val="2955565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895475" y="1359067"/>
            <a:ext cx="8401050" cy="5391150"/>
          </a:xfrm>
          <a:prstGeom prst="rect">
            <a:avLst/>
          </a:prstGeom>
        </p:spPr>
      </p:pic>
    </p:spTree>
    <p:extLst>
      <p:ext uri="{BB962C8B-B14F-4D97-AF65-F5344CB8AC3E}">
        <p14:creationId xmlns:p14="http://schemas.microsoft.com/office/powerpoint/2010/main" val="1772002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443162" y="1781926"/>
            <a:ext cx="7305675" cy="4810125"/>
          </a:xfrm>
          <a:prstGeom prst="rect">
            <a:avLst/>
          </a:prstGeom>
        </p:spPr>
      </p:pic>
    </p:spTree>
    <p:extLst>
      <p:ext uri="{BB962C8B-B14F-4D97-AF65-F5344CB8AC3E}">
        <p14:creationId xmlns:p14="http://schemas.microsoft.com/office/powerpoint/2010/main" val="4166414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928812" y="1394911"/>
            <a:ext cx="8334375" cy="5343525"/>
          </a:xfrm>
          <a:prstGeom prst="rect">
            <a:avLst/>
          </a:prstGeom>
        </p:spPr>
      </p:pic>
    </p:spTree>
    <p:extLst>
      <p:ext uri="{BB962C8B-B14F-4D97-AF65-F5344CB8AC3E}">
        <p14:creationId xmlns:p14="http://schemas.microsoft.com/office/powerpoint/2010/main" val="3887918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700337" y="2008772"/>
            <a:ext cx="6791325" cy="4019550"/>
          </a:xfrm>
          <a:prstGeom prst="rect">
            <a:avLst/>
          </a:prstGeom>
        </p:spPr>
      </p:pic>
    </p:spTree>
    <p:extLst>
      <p:ext uri="{BB962C8B-B14F-4D97-AF65-F5344CB8AC3E}">
        <p14:creationId xmlns:p14="http://schemas.microsoft.com/office/powerpoint/2010/main" val="3400270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087985" y="2217069"/>
            <a:ext cx="8060173" cy="3798720"/>
          </a:xfrm>
          <a:prstGeom prst="rect">
            <a:avLst/>
          </a:prstGeom>
        </p:spPr>
      </p:pic>
    </p:spTree>
    <p:extLst>
      <p:ext uri="{BB962C8B-B14F-4D97-AF65-F5344CB8AC3E}">
        <p14:creationId xmlns:p14="http://schemas.microsoft.com/office/powerpoint/2010/main" val="3400658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495550" y="2225089"/>
            <a:ext cx="7200900" cy="3514725"/>
          </a:xfrm>
          <a:prstGeom prst="rect">
            <a:avLst/>
          </a:prstGeom>
        </p:spPr>
      </p:pic>
    </p:spTree>
    <p:extLst>
      <p:ext uri="{BB962C8B-B14F-4D97-AF65-F5344CB8AC3E}">
        <p14:creationId xmlns:p14="http://schemas.microsoft.com/office/powerpoint/2010/main" val="624049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357437" y="1959643"/>
            <a:ext cx="7477125" cy="4286250"/>
          </a:xfrm>
          <a:prstGeom prst="rect">
            <a:avLst/>
          </a:prstGeom>
        </p:spPr>
      </p:pic>
    </p:spTree>
    <p:extLst>
      <p:ext uri="{BB962C8B-B14F-4D97-AF65-F5344CB8AC3E}">
        <p14:creationId xmlns:p14="http://schemas.microsoft.com/office/powerpoint/2010/main" val="42975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34600" cy="1325563"/>
          </a:xfrm>
        </p:spPr>
        <p:txBody>
          <a:bodyPr/>
          <a:lstStyle/>
          <a:p>
            <a:r>
              <a:rPr lang="en-GB" dirty="0" smtClean="0"/>
              <a:t>Answer</a:t>
            </a:r>
            <a:endParaRPr lang="en-GB" dirty="0"/>
          </a:p>
        </p:txBody>
      </p:sp>
      <p:pic>
        <p:nvPicPr>
          <p:cNvPr id="4" name="Picture 3"/>
          <p:cNvPicPr>
            <a:picLocks noChangeAspect="1"/>
          </p:cNvPicPr>
          <p:nvPr/>
        </p:nvPicPr>
        <p:blipFill rotWithShape="1">
          <a:blip r:embed="rId2">
            <a:lum bright="-20000" contrast="40000"/>
          </a:blip>
          <a:srcRect t="4798"/>
          <a:stretch/>
        </p:blipFill>
        <p:spPr>
          <a:xfrm rot="150830">
            <a:off x="5365190" y="209413"/>
            <a:ext cx="5671672" cy="6443350"/>
          </a:xfrm>
          <a:prstGeom prst="rect">
            <a:avLst/>
          </a:prstGeom>
        </p:spPr>
      </p:pic>
    </p:spTree>
    <p:extLst>
      <p:ext uri="{BB962C8B-B14F-4D97-AF65-F5344CB8AC3E}">
        <p14:creationId xmlns:p14="http://schemas.microsoft.com/office/powerpoint/2010/main" val="2032208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787400" y="2108785"/>
            <a:ext cx="8814254" cy="4159668"/>
          </a:xfrm>
          <a:prstGeom prst="rect">
            <a:avLst/>
          </a:prstGeom>
        </p:spPr>
      </p:pic>
    </p:spTree>
    <p:extLst>
      <p:ext uri="{BB962C8B-B14F-4D97-AF65-F5344CB8AC3E}">
        <p14:creationId xmlns:p14="http://schemas.microsoft.com/office/powerpoint/2010/main" val="173143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900237" y="1421230"/>
            <a:ext cx="8391525" cy="5314950"/>
          </a:xfrm>
          <a:prstGeom prst="rect">
            <a:avLst/>
          </a:prstGeom>
        </p:spPr>
      </p:pic>
    </p:spTree>
    <p:extLst>
      <p:ext uri="{BB962C8B-B14F-4D97-AF65-F5344CB8AC3E}">
        <p14:creationId xmlns:p14="http://schemas.microsoft.com/office/powerpoint/2010/main" val="57221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895475" y="1351797"/>
            <a:ext cx="8401050" cy="5381625"/>
          </a:xfrm>
          <a:prstGeom prst="rect">
            <a:avLst/>
          </a:prstGeom>
        </p:spPr>
      </p:pic>
    </p:spTree>
    <p:extLst>
      <p:ext uri="{BB962C8B-B14F-4D97-AF65-F5344CB8AC3E}">
        <p14:creationId xmlns:p14="http://schemas.microsoft.com/office/powerpoint/2010/main" val="867275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433637" y="2402806"/>
            <a:ext cx="7324725" cy="2990850"/>
          </a:xfrm>
          <a:prstGeom prst="rect">
            <a:avLst/>
          </a:prstGeom>
        </p:spPr>
      </p:pic>
    </p:spTree>
    <p:extLst>
      <p:ext uri="{BB962C8B-B14F-4D97-AF65-F5344CB8AC3E}">
        <p14:creationId xmlns:p14="http://schemas.microsoft.com/office/powerpoint/2010/main" val="3840342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2371725" y="1867903"/>
            <a:ext cx="7448550" cy="4686300"/>
          </a:xfrm>
          <a:prstGeom prst="rect">
            <a:avLst/>
          </a:prstGeom>
        </p:spPr>
      </p:pic>
    </p:spTree>
    <p:extLst>
      <p:ext uri="{BB962C8B-B14F-4D97-AF65-F5344CB8AC3E}">
        <p14:creationId xmlns:p14="http://schemas.microsoft.com/office/powerpoint/2010/main" val="2823534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3529012" y="1991978"/>
            <a:ext cx="5133975" cy="4486275"/>
          </a:xfrm>
          <a:prstGeom prst="rect">
            <a:avLst/>
          </a:prstGeom>
        </p:spPr>
      </p:pic>
    </p:spTree>
    <p:extLst>
      <p:ext uri="{BB962C8B-B14F-4D97-AF65-F5344CB8AC3E}">
        <p14:creationId xmlns:p14="http://schemas.microsoft.com/office/powerpoint/2010/main" val="616027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answers</a:t>
            </a:r>
          </a:p>
        </p:txBody>
      </p:sp>
      <p:pic>
        <p:nvPicPr>
          <p:cNvPr id="3" name="Picture 2"/>
          <p:cNvPicPr>
            <a:picLocks noChangeAspect="1"/>
          </p:cNvPicPr>
          <p:nvPr/>
        </p:nvPicPr>
        <p:blipFill>
          <a:blip r:embed="rId2"/>
          <a:stretch>
            <a:fillRect/>
          </a:stretch>
        </p:blipFill>
        <p:spPr>
          <a:xfrm>
            <a:off x="1690516" y="1898232"/>
            <a:ext cx="8813051" cy="4789702"/>
          </a:xfrm>
          <a:prstGeom prst="rect">
            <a:avLst/>
          </a:prstGeom>
        </p:spPr>
      </p:pic>
    </p:spTree>
    <p:extLst>
      <p:ext uri="{BB962C8B-B14F-4D97-AF65-F5344CB8AC3E}">
        <p14:creationId xmlns:p14="http://schemas.microsoft.com/office/powerpoint/2010/main" val="65224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Conservation of Momentum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Last time was saw that momentum of an isolated system must always be conserved</a:t>
                </a:r>
              </a:p>
              <a:p>
                <a14:m>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𝑷</m:t>
                        </m:r>
                      </m:e>
                      <m:sub>
                        <m:r>
                          <a:rPr lang="en-GB" b="0" i="1" smtClean="0">
                            <a:latin typeface="Cambria Math" panose="02040503050406030204" pitchFamily="18" charset="0"/>
                          </a:rPr>
                          <m:t>𝑖𝑛𝑖𝑡𝑖𝑎𝑙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𝑷</m:t>
                        </m:r>
                      </m:e>
                      <m:sub>
                        <m:r>
                          <a:rPr lang="en-GB" b="0" i="1" smtClean="0">
                            <a:latin typeface="Cambria Math" panose="02040503050406030204" pitchFamily="18" charset="0"/>
                          </a:rPr>
                          <m:t>𝑓𝑖𝑛𝑎𝑙</m:t>
                        </m:r>
                      </m:sub>
                    </m:sSub>
                  </m:oMath>
                </a14:m>
                <a:endParaRPr lang="en-GB" dirty="0" smtClean="0"/>
              </a:p>
              <a:p>
                <a14:m>
                  <m:oMath xmlns:m="http://schemas.openxmlformats.org/officeDocument/2006/math">
                    <m:r>
                      <a:rPr lang="en-GB" b="0" i="1" smtClean="0">
                        <a:latin typeface="Cambria Math" panose="02040503050406030204" pitchFamily="18" charset="0"/>
                      </a:rPr>
                      <m:t>𝑚</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𝒗</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𝒗</m:t>
                        </m:r>
                      </m:e>
                      <m:sub>
                        <m:r>
                          <a:rPr lang="en-GB" b="0" i="1" smtClean="0">
                            <a:latin typeface="Cambria Math" panose="02040503050406030204" pitchFamily="18" charset="0"/>
                          </a:rPr>
                          <m:t>2</m:t>
                        </m:r>
                      </m:sub>
                    </m:sSub>
                  </m:oMath>
                </a14:m>
                <a:endParaRPr lang="en-GB" dirty="0" smtClean="0"/>
              </a:p>
              <a:p>
                <a:endParaRPr lang="en-GB" dirty="0"/>
              </a:p>
              <a:p>
                <a:r>
                  <a:rPr lang="en-GB" dirty="0" smtClean="0"/>
                  <a:t>Consider two masses acting on each other; body A and B</a:t>
                </a:r>
              </a:p>
              <a:p>
                <a14:m>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𝑭</m:t>
                        </m:r>
                      </m:e>
                      <m:sub>
                        <m:r>
                          <a:rPr lang="en-GB" b="0" i="1" smtClean="0">
                            <a:latin typeface="Cambria Math" panose="02040503050406030204" pitchFamily="18" charset="0"/>
                          </a:rPr>
                          <m:t>𝐵</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𝐴</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r>
                              <a:rPr lang="en-GB" b="1" i="1" smtClean="0">
                                <a:latin typeface="Cambria Math" panose="02040503050406030204" pitchFamily="18" charset="0"/>
                              </a:rPr>
                              <m:t>𝑷</m:t>
                            </m:r>
                          </m:e>
                          <m:sub>
                            <m:r>
                              <a:rPr lang="en-GB" b="0" i="1" smtClean="0">
                                <a:latin typeface="Cambria Math" panose="02040503050406030204" pitchFamily="18" charset="0"/>
                              </a:rPr>
                              <m:t>𝐴</m:t>
                            </m:r>
                          </m:sub>
                        </m:sSub>
                      </m:num>
                      <m:den>
                        <m:r>
                          <a:rPr lang="en-GB" b="0" i="1" smtClean="0">
                            <a:latin typeface="Cambria Math" panose="02040503050406030204" pitchFamily="18" charset="0"/>
                          </a:rPr>
                          <m:t>𝑑𝑡</m:t>
                        </m:r>
                      </m:den>
                    </m:f>
                  </m:oMath>
                </a14:m>
                <a:r>
                  <a:rPr lang="en-GB" dirty="0" smtClean="0"/>
                  <a:t> and </a:t>
                </a:r>
                <a14:m>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𝑭</m:t>
                        </m:r>
                      </m:e>
                      <m:sub>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r>
                              <a:rPr lang="en-GB" b="1" i="1" smtClean="0">
                                <a:latin typeface="Cambria Math" panose="02040503050406030204" pitchFamily="18" charset="0"/>
                              </a:rPr>
                              <m:t>𝑷</m:t>
                            </m:r>
                          </m:e>
                          <m:sub>
                            <m:r>
                              <a:rPr lang="en-GB" b="0" i="1" smtClean="0">
                                <a:latin typeface="Cambria Math" panose="02040503050406030204" pitchFamily="18" charset="0"/>
                              </a:rPr>
                              <m:t>𝐵</m:t>
                            </m:r>
                          </m:sub>
                        </m:sSub>
                      </m:num>
                      <m:den>
                        <m:r>
                          <a:rPr lang="en-GB" b="0" i="1" smtClean="0">
                            <a:latin typeface="Cambria Math" panose="02040503050406030204" pitchFamily="18" charset="0"/>
                          </a:rPr>
                          <m:t>𝑑𝑡</m:t>
                        </m:r>
                      </m:den>
                    </m:f>
                  </m:oMath>
                </a14:m>
                <a:endParaRPr lang="en-GB" dirty="0" smtClean="0"/>
              </a:p>
              <a:p>
                <a14:m>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𝑭</m:t>
                        </m:r>
                      </m:e>
                      <m:sub>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m:t>
                        </m:r>
                      </m:sub>
                    </m:sSub>
                    <m:sSub>
                      <m:sSubPr>
                        <m:ctrlPr>
                          <a:rPr lang="en-GB" i="1" smtClean="0">
                            <a:latin typeface="Cambria Math" panose="02040503050406030204" pitchFamily="18" charset="0"/>
                          </a:rPr>
                        </m:ctrlPr>
                      </m:sSubPr>
                      <m:e>
                        <m:r>
                          <a:rPr lang="en-GB" b="1" i="1" smtClean="0">
                            <a:latin typeface="Cambria Math" panose="02040503050406030204" pitchFamily="18" charset="0"/>
                          </a:rPr>
                          <m:t>+</m:t>
                        </m:r>
                        <m:r>
                          <a:rPr lang="en-GB" b="1" i="1" smtClean="0">
                            <a:latin typeface="Cambria Math" panose="02040503050406030204" pitchFamily="18" charset="0"/>
                          </a:rPr>
                          <m:t>𝑭</m:t>
                        </m:r>
                      </m:e>
                      <m:sub>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r>
                              <a:rPr lang="en-GB" b="1" i="1" smtClean="0">
                                <a:latin typeface="Cambria Math" panose="02040503050406030204" pitchFamily="18" charset="0"/>
                              </a:rPr>
                              <m:t>𝑷</m:t>
                            </m:r>
                          </m:e>
                          <m:sub>
                            <m:r>
                              <a:rPr lang="en-GB" b="0" i="1" smtClean="0">
                                <a:latin typeface="Cambria Math" panose="02040503050406030204" pitchFamily="18" charset="0"/>
                              </a:rPr>
                              <m:t>𝐴</m:t>
                            </m:r>
                          </m:sub>
                        </m:sSub>
                      </m:num>
                      <m:den>
                        <m:r>
                          <a:rPr lang="en-GB" b="0" i="1" smtClean="0">
                            <a:latin typeface="Cambria Math" panose="02040503050406030204" pitchFamily="18" charset="0"/>
                          </a:rPr>
                          <m:t>𝑑𝑡</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r>
                              <a:rPr lang="en-GB" b="1" i="1" smtClean="0">
                                <a:latin typeface="Cambria Math" panose="02040503050406030204" pitchFamily="18" charset="0"/>
                              </a:rPr>
                              <m:t>𝑷</m:t>
                            </m:r>
                          </m:e>
                          <m:sub>
                            <m:r>
                              <a:rPr lang="en-GB" b="0" i="1" smtClean="0">
                                <a:latin typeface="Cambria Math" panose="02040503050406030204" pitchFamily="18" charset="0"/>
                              </a:rPr>
                              <m:t>𝐵</m:t>
                            </m:r>
                          </m:sub>
                        </m:sSub>
                      </m:num>
                      <m:den>
                        <m:r>
                          <a:rPr lang="en-GB" b="0" i="1" smtClean="0">
                            <a:latin typeface="Cambria Math" panose="02040503050406030204" pitchFamily="18" charset="0"/>
                          </a:rPr>
                          <m:t>𝑑𝑡</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𝑷</m:t>
                            </m:r>
                          </m:e>
                          <m:sub>
                            <m:r>
                              <a:rPr lang="en-GB" b="0" i="1" smtClean="0">
                                <a:latin typeface="Cambria Math" panose="02040503050406030204" pitchFamily="18" charset="0"/>
                              </a:rPr>
                              <m:t>𝐴</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1" i="1" smtClean="0">
                                <a:latin typeface="Cambria Math" panose="02040503050406030204" pitchFamily="18" charset="0"/>
                              </a:rPr>
                              <m:t>𝑷</m:t>
                            </m:r>
                          </m:e>
                          <m:sub>
                            <m:r>
                              <a:rPr lang="en-GB" b="0" i="1" smtClean="0">
                                <a:latin typeface="Cambria Math" panose="02040503050406030204" pitchFamily="18" charset="0"/>
                              </a:rPr>
                              <m:t>𝐵</m:t>
                            </m:r>
                          </m:sub>
                        </m:sSub>
                        <m:r>
                          <a:rPr lang="en-GB" b="0" i="1" smtClean="0">
                            <a:latin typeface="Cambria Math" panose="02040503050406030204" pitchFamily="18" charset="0"/>
                          </a:rPr>
                          <m:t>)</m:t>
                        </m:r>
                      </m:num>
                      <m:den>
                        <m:r>
                          <a:rPr lang="en-GB" b="0" i="1" smtClean="0">
                            <a:latin typeface="Cambria Math" panose="02040503050406030204" pitchFamily="18" charset="0"/>
                          </a:rPr>
                          <m:t>𝑑𝑡</m:t>
                        </m:r>
                      </m:den>
                    </m:f>
                    <m:r>
                      <a:rPr lang="en-GB" b="0" i="1" smtClean="0">
                        <a:latin typeface="Cambria Math" panose="02040503050406030204" pitchFamily="18" charset="0"/>
                      </a:rPr>
                      <m:t>=0</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159"/>
                </a:stretch>
              </a:blipFill>
            </p:spPr>
            <p:txBody>
              <a:bodyPr/>
              <a:lstStyle/>
              <a:p>
                <a:r>
                  <a:rPr lang="en-GB">
                    <a:noFill/>
                  </a:rPr>
                  <a:t> </a:t>
                </a:r>
              </a:p>
            </p:txBody>
          </p:sp>
        </mc:Fallback>
      </mc:AlternateContent>
    </p:spTree>
    <p:extLst>
      <p:ext uri="{BB962C8B-B14F-4D97-AF65-F5344CB8AC3E}">
        <p14:creationId xmlns:p14="http://schemas.microsoft.com/office/powerpoint/2010/main" val="115774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Conservation of Momentum</a:t>
            </a:r>
            <a:endParaRPr lang="en-GB" dirty="0"/>
          </a:p>
        </p:txBody>
      </p:sp>
      <p:sp>
        <p:nvSpPr>
          <p:cNvPr id="3" name="Content Placeholder 2"/>
          <p:cNvSpPr>
            <a:spLocks noGrp="1"/>
          </p:cNvSpPr>
          <p:nvPr>
            <p:ph idx="1"/>
          </p:nvPr>
        </p:nvSpPr>
        <p:spPr/>
        <p:txBody>
          <a:bodyPr/>
          <a:lstStyle/>
          <a:p>
            <a:r>
              <a:rPr lang="en-GB" dirty="0" smtClean="0"/>
              <a:t>If adding the momentum vectors of a system equals zero, the total momentum of the system is constant</a:t>
            </a:r>
          </a:p>
          <a:p>
            <a:endParaRPr lang="en-GB" dirty="0"/>
          </a:p>
          <a:p>
            <a:r>
              <a:rPr lang="en-GB" dirty="0" smtClean="0"/>
              <a:t>This is the simplest form of the principal of conservation of momentum</a:t>
            </a:r>
            <a:endParaRPr lang="en-GB" dirty="0"/>
          </a:p>
        </p:txBody>
      </p:sp>
    </p:spTree>
    <p:extLst>
      <p:ext uri="{BB962C8B-B14F-4D97-AF65-F5344CB8AC3E}">
        <p14:creationId xmlns:p14="http://schemas.microsoft.com/office/powerpoint/2010/main" val="30040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Momentum Problem Solving</a:t>
            </a:r>
            <a:endParaRPr lang="en-GB" dirty="0"/>
          </a:p>
        </p:txBody>
      </p:sp>
      <p:pic>
        <p:nvPicPr>
          <p:cNvPr id="4" name="Content Placeholder 3"/>
          <p:cNvPicPr>
            <a:picLocks noGrp="1" noChangeAspect="1"/>
          </p:cNvPicPr>
          <p:nvPr>
            <p:ph idx="1"/>
          </p:nvPr>
        </p:nvPicPr>
        <p:blipFill>
          <a:blip r:embed="rId2"/>
          <a:stretch>
            <a:fillRect/>
          </a:stretch>
        </p:blipFill>
        <p:spPr>
          <a:xfrm rot="5400000">
            <a:off x="4138821" y="-1538400"/>
            <a:ext cx="4187686" cy="10975095"/>
          </a:xfrm>
          <a:prstGeom prst="rect">
            <a:avLst/>
          </a:prstGeom>
        </p:spPr>
      </p:pic>
    </p:spTree>
    <p:extLst>
      <p:ext uri="{BB962C8B-B14F-4D97-AF65-F5344CB8AC3E}">
        <p14:creationId xmlns:p14="http://schemas.microsoft.com/office/powerpoint/2010/main" val="448360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marksman holds a rifle of mass 3.00kg loosely so that it recoils.  He fires a bullet of mass = 5.00g horizontally with a velocity of 300 ms</a:t>
            </a:r>
            <a:r>
              <a:rPr lang="en-GB" baseline="30000" dirty="0" smtClean="0"/>
              <a:t>-1</a:t>
            </a:r>
            <a:r>
              <a:rPr lang="en-GB" dirty="0" smtClean="0"/>
              <a:t>.  What is the recoil velocity of the rifle?  What are the final momentum and kinetic energy of the bullet and rifle?</a:t>
            </a:r>
            <a:endParaRPr lang="en-GB" dirty="0"/>
          </a:p>
        </p:txBody>
      </p:sp>
    </p:spTree>
    <p:extLst>
      <p:ext uri="{BB962C8B-B14F-4D97-AF65-F5344CB8AC3E}">
        <p14:creationId xmlns:p14="http://schemas.microsoft.com/office/powerpoint/2010/main" val="256671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Two gliders with different masses move towards each other on an air track.  After they collide, glider B has a final velocity of 2.0 ms</a:t>
            </a:r>
            <a:r>
              <a:rPr lang="en-GB" baseline="30000" dirty="0" smtClean="0"/>
              <a:t>-1</a:t>
            </a:r>
            <a:r>
              <a:rPr lang="en-GB" dirty="0" smtClean="0"/>
              <a:t>.  What is the final velocity </a:t>
            </a:r>
            <a:r>
              <a:rPr lang="en-GB" smtClean="0"/>
              <a:t>of glider A?</a:t>
            </a:r>
            <a:endParaRPr lang="en-GB" dirty="0"/>
          </a:p>
        </p:txBody>
      </p:sp>
      <p:pic>
        <p:nvPicPr>
          <p:cNvPr id="4" name="Picture 3"/>
          <p:cNvPicPr>
            <a:picLocks noChangeAspect="1"/>
          </p:cNvPicPr>
          <p:nvPr/>
        </p:nvPicPr>
        <p:blipFill>
          <a:blip r:embed="rId2"/>
          <a:stretch>
            <a:fillRect/>
          </a:stretch>
        </p:blipFill>
        <p:spPr>
          <a:xfrm>
            <a:off x="6458465" y="2800865"/>
            <a:ext cx="5149919" cy="3946244"/>
          </a:xfrm>
          <a:prstGeom prst="rect">
            <a:avLst/>
          </a:prstGeom>
        </p:spPr>
      </p:pic>
    </p:spTree>
    <p:extLst>
      <p:ext uri="{BB962C8B-B14F-4D97-AF65-F5344CB8AC3E}">
        <p14:creationId xmlns:p14="http://schemas.microsoft.com/office/powerpoint/2010/main" val="3808404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AC82394-7AAD-4B6B-9CE7-235851A2B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9C2DF1-CE03-4B00-BC74-41999DF5B07F}">
  <ds:schemaRefs>
    <ds:schemaRef ds:uri="http://schemas.microsoft.com/sharepoint/v3/contenttype/forms"/>
  </ds:schemaRefs>
</ds:datastoreItem>
</file>

<file path=customXml/itemProps3.xml><?xml version="1.0" encoding="utf-8"?>
<ds:datastoreItem xmlns:ds="http://schemas.openxmlformats.org/officeDocument/2006/customXml" ds:itemID="{469A84F9-B340-4A7F-9DFD-E4CD0C570294}">
  <ds:schemaRefs>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1310</TotalTime>
  <Words>570</Words>
  <Application>Microsoft Office PowerPoint</Application>
  <PresentationFormat>Widescreen</PresentationFormat>
  <Paragraphs>84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Cambria Math</vt:lpstr>
      <vt:lpstr>Office Theme</vt:lpstr>
      <vt:lpstr>Collisions and Momentum</vt:lpstr>
      <vt:lpstr>Aims</vt:lpstr>
      <vt:lpstr>Question Re-Cap</vt:lpstr>
      <vt:lpstr>Answer</vt:lpstr>
      <vt:lpstr>Conservation of Momentum</vt:lpstr>
      <vt:lpstr>Conservation of Momentum</vt:lpstr>
      <vt:lpstr>Momentum Problem Solving</vt:lpstr>
      <vt:lpstr>Question</vt:lpstr>
      <vt:lpstr>Question</vt:lpstr>
      <vt:lpstr>Elastic Collisions</vt:lpstr>
      <vt:lpstr>Examples of elastic collisions</vt:lpstr>
      <vt:lpstr>Elastic Collisions</vt:lpstr>
      <vt:lpstr>Inelastic Collisions</vt:lpstr>
      <vt:lpstr>Perfectly inelastic collisions</vt:lpstr>
      <vt:lpstr>Question</vt:lpstr>
      <vt:lpstr>Answer</vt:lpstr>
      <vt:lpstr>Question</vt:lpstr>
      <vt:lpstr>Answer</vt:lpstr>
      <vt:lpstr>Question (C2 [chocolate and commendation]Challenge!!)</vt:lpstr>
      <vt:lpstr>Answer</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lpstr>Book answers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Collisions and Momentum</dc:title>
  <dc:creator>Andy Morris</dc:creator>
  <cp:lastModifiedBy>Andy Morris</cp:lastModifiedBy>
  <cp:revision>19</cp:revision>
  <dcterms:created xsi:type="dcterms:W3CDTF">2015-11-05T14:19:01Z</dcterms:created>
  <dcterms:modified xsi:type="dcterms:W3CDTF">2015-11-16T12:14:34Z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