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sldIdLst>
    <p:sldId id="256" r:id="rId5"/>
    <p:sldId id="257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68" r:id="rId14"/>
    <p:sldId id="271" r:id="rId15"/>
    <p:sldId id="272" r:id="rId16"/>
    <p:sldId id="273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58" r:id="rId26"/>
    <p:sldId id="259" r:id="rId27"/>
    <p:sldId id="260" r:id="rId28"/>
    <p:sldId id="262" r:id="rId29"/>
    <p:sldId id="261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300" r:id="rId41"/>
    <p:sldId id="299" r:id="rId42"/>
    <p:sldId id="302" r:id="rId43"/>
    <p:sldId id="301" r:id="rId44"/>
    <p:sldId id="294" r:id="rId45"/>
    <p:sldId id="295" r:id="rId46"/>
    <p:sldId id="296" r:id="rId47"/>
    <p:sldId id="297" r:id="rId48"/>
    <p:sldId id="29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32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Mathematical</a:t>
            </a:r>
            <a:r>
              <a:rPr lang="en-GB" baseline="0"/>
              <a:t> Range</a:t>
            </a:r>
            <a:endParaRPr lang="en-GB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Sheet1!$D$4:$D$22</c:f>
              <c:numCache>
                <c:formatCode>General</c:formatCode>
                <c:ptCount val="1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</c:numCache>
            </c:numRef>
          </c:xVal>
          <c:yVal>
            <c:numRef>
              <c:f>Sheet1!$E$4:$E$22</c:f>
              <c:numCache>
                <c:formatCode>General</c:formatCode>
                <c:ptCount val="19"/>
                <c:pt idx="0">
                  <c:v>0</c:v>
                </c:pt>
                <c:pt idx="1">
                  <c:v>1593.1025474030305</c:v>
                </c:pt>
                <c:pt idx="2">
                  <c:v>3137.7994800520064</c:v>
                </c:pt>
                <c:pt idx="3">
                  <c:v>4587.1559633027509</c:v>
                </c:pt>
                <c:pt idx="4">
                  <c:v>5897.1340338214604</c:v>
                </c:pt>
                <c:pt idx="5">
                  <c:v>7027.9306708163122</c:v>
                </c:pt>
                <c:pt idx="6">
                  <c:v>7945.1871906829219</c:v>
                </c:pt>
                <c:pt idx="7">
                  <c:v>8621.0332182193415</c:v>
                </c:pt>
                <c:pt idx="8">
                  <c:v>9034.9335138734677</c:v>
                </c:pt>
                <c:pt idx="9">
                  <c:v>9174.3119266055037</c:v>
                </c:pt>
                <c:pt idx="10">
                  <c:v>9034.9335138734677</c:v>
                </c:pt>
                <c:pt idx="11">
                  <c:v>8621.0332182193415</c:v>
                </c:pt>
                <c:pt idx="12">
                  <c:v>7945.1871906829238</c:v>
                </c:pt>
                <c:pt idx="13">
                  <c:v>7027.9306708163122</c:v>
                </c:pt>
                <c:pt idx="14">
                  <c:v>5897.1340338214632</c:v>
                </c:pt>
                <c:pt idx="15">
                  <c:v>4587.1559633027509</c:v>
                </c:pt>
                <c:pt idx="16">
                  <c:v>3137.7994800520082</c:v>
                </c:pt>
                <c:pt idx="17">
                  <c:v>1593.10254740303</c:v>
                </c:pt>
                <c:pt idx="18">
                  <c:v>1.1239894081730459E-12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61440"/>
        <c:axId val="45462016"/>
      </c:scatterChart>
      <c:valAx>
        <c:axId val="45461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Angle (</a:t>
                </a:r>
                <a:r>
                  <a:rPr lang="en-GB" baseline="30000"/>
                  <a:t>o</a:t>
                </a:r>
                <a:r>
                  <a:rPr lang="en-GB"/>
                  <a:t>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5462016"/>
        <c:crosses val="autoZero"/>
        <c:crossBetween val="midCat"/>
      </c:valAx>
      <c:valAx>
        <c:axId val="454620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Range (m)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546144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A72A2-4BF5-4E56-A395-6FF3A39745F9}" type="datetimeFigureOut">
              <a:rPr lang="en-GB" smtClean="0"/>
              <a:t>05/10/2015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5CD59-7AC2-4413-913F-D47E5F1305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94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BB47-CC2D-4831-B94D-CCFAECDEB010}" type="datetimeFigureOut">
              <a:rPr lang="en-GB" smtClean="0"/>
              <a:t>05/10/2015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0CF6-464A-451A-901B-73B73C3AC2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47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BB47-CC2D-4831-B94D-CCFAECDEB010}" type="datetimeFigureOut">
              <a:rPr lang="en-GB" smtClean="0"/>
              <a:t>05/10/2015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0CF6-464A-451A-901B-73B73C3AC2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41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BB47-CC2D-4831-B94D-CCFAECDEB010}" type="datetimeFigureOut">
              <a:rPr lang="en-GB" smtClean="0"/>
              <a:t>05/10/2015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0CF6-464A-451A-901B-73B73C3AC2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80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BB47-CC2D-4831-B94D-CCFAECDEB010}" type="datetimeFigureOut">
              <a:rPr lang="en-GB" smtClean="0"/>
              <a:t>05/10/2015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0CF6-464A-451A-901B-73B73C3AC2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96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BB47-CC2D-4831-B94D-CCFAECDEB010}" type="datetimeFigureOut">
              <a:rPr lang="en-GB" smtClean="0"/>
              <a:t>05/10/2015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0CF6-464A-451A-901B-73B73C3AC2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20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BB47-CC2D-4831-B94D-CCFAECDEB010}" type="datetimeFigureOut">
              <a:rPr lang="en-GB" smtClean="0"/>
              <a:t>05/10/2015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0CF6-464A-451A-901B-73B73C3AC2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76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BB47-CC2D-4831-B94D-CCFAECDEB010}" type="datetimeFigureOut">
              <a:rPr lang="en-GB" smtClean="0"/>
              <a:t>05/10/2015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0CF6-464A-451A-901B-73B73C3AC2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66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BB47-CC2D-4831-B94D-CCFAECDEB010}" type="datetimeFigureOut">
              <a:rPr lang="en-GB" smtClean="0"/>
              <a:t>05/10/2015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0CF6-464A-451A-901B-73B73C3AC2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05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BB47-CC2D-4831-B94D-CCFAECDEB010}" type="datetimeFigureOut">
              <a:rPr lang="en-GB" smtClean="0"/>
              <a:t>05/10/2015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0CF6-464A-451A-901B-73B73C3AC2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BB47-CC2D-4831-B94D-CCFAECDEB010}" type="datetimeFigureOut">
              <a:rPr lang="en-GB" smtClean="0"/>
              <a:t>05/10/2015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0CF6-464A-451A-901B-73B73C3AC2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23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BB47-CC2D-4831-B94D-CCFAECDEB010}" type="datetimeFigureOut">
              <a:rPr lang="en-GB" smtClean="0"/>
              <a:t>05/10/2015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0CF6-464A-451A-901B-73B73C3AC2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40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7BB47-CC2D-4831-B94D-CCFAECDEB010}" type="datetimeFigureOut">
              <a:rPr lang="en-GB" smtClean="0"/>
              <a:t>05/10/2015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C0CF6-464A-451A-901B-73B73C3AC2A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35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717032"/>
            <a:ext cx="7772400" cy="1470025"/>
          </a:xfrm>
        </p:spPr>
        <p:txBody>
          <a:bodyPr/>
          <a:lstStyle/>
          <a:p>
            <a:r>
              <a:rPr lang="en-GB" dirty="0" smtClean="0"/>
              <a:t>Projectile Motion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373216"/>
            <a:ext cx="6400800" cy="766936"/>
          </a:xfrm>
        </p:spPr>
        <p:txBody>
          <a:bodyPr/>
          <a:lstStyle/>
          <a:p>
            <a:r>
              <a:rPr lang="en-GB" dirty="0" smtClean="0"/>
              <a:t>3.4.1 Mechanics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0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Vector Addition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following diagram illustrates a vector sum. Notice that we may move the tail of the second vector to the tip of the first vector to get the resultant </a:t>
            </a:r>
            <a:r>
              <a:rPr lang="en-GB" dirty="0" smtClean="0"/>
              <a:t>vector</a:t>
            </a:r>
          </a:p>
          <a:p>
            <a:r>
              <a:rPr lang="en-GB" dirty="0" smtClean="0"/>
              <a:t>It </a:t>
            </a:r>
            <a:r>
              <a:rPr lang="en-GB" dirty="0"/>
              <a:t>does not matter which vector is moved, as long as the are tip-to-tail with each </a:t>
            </a:r>
            <a:r>
              <a:rPr lang="en-GB" dirty="0" smtClean="0"/>
              <a:t>other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7814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0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 Addition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We add </a:t>
            </a:r>
            <a:r>
              <a:rPr lang="en-GB" dirty="0"/>
              <a:t>vectors by adding the x parts then adding the y </a:t>
            </a:r>
            <a:r>
              <a:rPr lang="en-GB" dirty="0" smtClean="0"/>
              <a:t>parts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a</a:t>
            </a:r>
            <a:r>
              <a:rPr lang="en-GB" dirty="0" smtClean="0"/>
              <a:t> </a:t>
            </a:r>
            <a:r>
              <a:rPr lang="en-GB" dirty="0"/>
              <a:t>= (8,13) and </a:t>
            </a:r>
            <a:r>
              <a:rPr lang="en-GB" b="1" dirty="0"/>
              <a:t>b</a:t>
            </a:r>
            <a:r>
              <a:rPr lang="en-GB" dirty="0"/>
              <a:t> = (26,7)</a:t>
            </a:r>
          </a:p>
          <a:p>
            <a:r>
              <a:rPr lang="en-GB" b="1" dirty="0"/>
              <a:t>c</a:t>
            </a:r>
            <a:r>
              <a:rPr lang="en-GB" dirty="0"/>
              <a:t> = </a:t>
            </a:r>
            <a:r>
              <a:rPr lang="en-GB" b="1" dirty="0"/>
              <a:t>a</a:t>
            </a:r>
            <a:r>
              <a:rPr lang="en-GB" dirty="0"/>
              <a:t> + </a:t>
            </a:r>
            <a:r>
              <a:rPr lang="en-GB" b="1" dirty="0"/>
              <a:t>b</a:t>
            </a:r>
            <a:endParaRPr lang="en-GB" dirty="0"/>
          </a:p>
          <a:p>
            <a:r>
              <a:rPr lang="en-GB" b="1" dirty="0"/>
              <a:t>c</a:t>
            </a:r>
            <a:r>
              <a:rPr lang="en-GB" dirty="0"/>
              <a:t> = (8,13) + (26,7) = (8+26,13+7) = (34,20)</a:t>
            </a:r>
          </a:p>
          <a:p>
            <a:endParaRPr lang="en-GB" dirty="0"/>
          </a:p>
        </p:txBody>
      </p:sp>
      <p:pic>
        <p:nvPicPr>
          <p:cNvPr id="5122" name="Picture 2" descr="https://www.mathsisfun.com/algebra/images/vector-add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536182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Subtracting Vectors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Remember: to subtract, first reverse the vector we want to subtract, then </a:t>
            </a:r>
            <a:r>
              <a:rPr lang="en-GB" dirty="0" smtClean="0"/>
              <a:t>add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k</a:t>
            </a:r>
            <a:r>
              <a:rPr lang="en-GB" dirty="0" smtClean="0"/>
              <a:t> </a:t>
            </a:r>
            <a:r>
              <a:rPr lang="en-GB" dirty="0"/>
              <a:t>= (4,5) from </a:t>
            </a:r>
            <a:r>
              <a:rPr lang="en-GB" b="1" dirty="0"/>
              <a:t>v</a:t>
            </a:r>
            <a:r>
              <a:rPr lang="en-GB" dirty="0"/>
              <a:t> = (12,2)</a:t>
            </a:r>
          </a:p>
          <a:p>
            <a:r>
              <a:rPr lang="en-GB" b="1" dirty="0"/>
              <a:t>a</a:t>
            </a:r>
            <a:r>
              <a:rPr lang="en-GB" dirty="0"/>
              <a:t> = </a:t>
            </a:r>
            <a:r>
              <a:rPr lang="en-GB" b="1" dirty="0"/>
              <a:t>v</a:t>
            </a:r>
            <a:r>
              <a:rPr lang="en-GB" dirty="0"/>
              <a:t> + −</a:t>
            </a:r>
            <a:r>
              <a:rPr lang="en-GB" b="1" dirty="0"/>
              <a:t>k</a:t>
            </a:r>
            <a:endParaRPr lang="en-GB" dirty="0"/>
          </a:p>
          <a:p>
            <a:r>
              <a:rPr lang="en-GB" b="1" dirty="0"/>
              <a:t>a</a:t>
            </a:r>
            <a:r>
              <a:rPr lang="en-GB" dirty="0"/>
              <a:t> = (12,2) + −(4,5) = (12,2) + (−4,−5) = (12−4,2−5) = (8,−3)</a:t>
            </a:r>
          </a:p>
          <a:p>
            <a:endParaRPr lang="en-GB" dirty="0"/>
          </a:p>
        </p:txBody>
      </p:sp>
      <p:pic>
        <p:nvPicPr>
          <p:cNvPr id="6146" name="Picture 2" descr="https://www.mathsisfun.com/algebra/images/vector-subtrac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602" y="2708920"/>
            <a:ext cx="396732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4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Multiplying Vectors with Scalars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multiply the vector </a:t>
            </a:r>
            <a:r>
              <a:rPr lang="en-GB" b="1" dirty="0"/>
              <a:t>m</a:t>
            </a:r>
            <a:r>
              <a:rPr lang="en-GB" dirty="0"/>
              <a:t> = (7,3) by the scalar </a:t>
            </a:r>
            <a:r>
              <a:rPr lang="en-GB" dirty="0" smtClean="0"/>
              <a:t>3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b="1" dirty="0"/>
              <a:t>a</a:t>
            </a:r>
            <a:r>
              <a:rPr lang="en-GB" dirty="0"/>
              <a:t> = 3</a:t>
            </a:r>
            <a:r>
              <a:rPr lang="en-GB" b="1" dirty="0"/>
              <a:t>m</a:t>
            </a:r>
            <a:r>
              <a:rPr lang="en-GB" dirty="0"/>
              <a:t> = (3×7,3×3) = (21,9)</a:t>
            </a:r>
          </a:p>
        </p:txBody>
      </p:sp>
      <p:pic>
        <p:nvPicPr>
          <p:cNvPr id="7170" name="Picture 2" descr="https://www.mathsisfun.com/algebra/images/vector-scal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294432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3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telephone pole support cable is in the way of some construction workers. In order for the work to proceed, the cable must be moved 2 </a:t>
            </a:r>
            <a:r>
              <a:rPr lang="en-GB" dirty="0" smtClean="0"/>
              <a:t>metres </a:t>
            </a:r>
            <a:r>
              <a:rPr lang="en-GB" dirty="0"/>
              <a:t>closer to the pole. If the pole is 10 </a:t>
            </a:r>
            <a:r>
              <a:rPr lang="en-GB" dirty="0" smtClean="0"/>
              <a:t>metres </a:t>
            </a:r>
            <a:r>
              <a:rPr lang="en-GB" dirty="0"/>
              <a:t>tall and the cable is currently fastened to the ground 8 meters from the pole, how much will the workers need to cut off from the cable when they move it?</a:t>
            </a:r>
          </a:p>
        </p:txBody>
      </p:sp>
    </p:spTree>
    <p:extLst>
      <p:ext uri="{BB962C8B-B14F-4D97-AF65-F5344CB8AC3E}">
        <p14:creationId xmlns:p14="http://schemas.microsoft.com/office/powerpoint/2010/main" val="18076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987009" cy="4525963"/>
              </a:xfrm>
            </p:spPr>
            <p:txBody>
              <a:bodyPr/>
              <a:lstStyle/>
              <a:p>
                <a:r>
                  <a:rPr lang="en-GB" dirty="0" smtClean="0"/>
                  <a:t>Original length: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8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b="0" i="1" smtClean="0">
                        <a:latin typeface="Cambria Math"/>
                      </a:rPr>
                      <m:t>=12.81 </m:t>
                    </m:r>
                    <m:r>
                      <a:rPr lang="en-GB" b="0" i="1" smtClean="0">
                        <a:latin typeface="Cambria Math"/>
                      </a:rPr>
                      <m:t>𝑚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New length: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6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i="1">
                        <a:latin typeface="Cambria Math"/>
                      </a:rPr>
                      <m:t>=1</m:t>
                    </m:r>
                    <m:r>
                      <a:rPr lang="en-GB" b="0" i="1" smtClean="0">
                        <a:latin typeface="Cambria Math"/>
                      </a:rPr>
                      <m:t>1</m:t>
                    </m:r>
                    <m:r>
                      <a:rPr lang="en-GB" i="1">
                        <a:latin typeface="Cambria Math"/>
                      </a:rPr>
                      <m:t>.</m:t>
                    </m:r>
                    <m:r>
                      <a:rPr lang="en-GB" b="0" i="1" smtClean="0">
                        <a:latin typeface="Cambria Math"/>
                      </a:rPr>
                      <m:t>66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𝑚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1.15 m of cable to be removed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987009" cy="4525963"/>
              </a:xfrm>
              <a:blipFill rotWithShape="1">
                <a:blip r:embed="rId2"/>
                <a:stretch>
                  <a:fillRect l="-2240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1656" t="40549" r="46991" b="9781"/>
          <a:stretch/>
        </p:blipFill>
        <p:spPr>
          <a:xfrm>
            <a:off x="6444209" y="0"/>
            <a:ext cx="2681456" cy="659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cross-country skier skis 1.00 km north and then 2.00 km east on a horizontal snowfield.</a:t>
            </a:r>
          </a:p>
          <a:p>
            <a:r>
              <a:rPr lang="en-GB" dirty="0" smtClean="0"/>
              <a:t>How far and in what direction is she from the starting point?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6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1.00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2.00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i="1">
                        <a:latin typeface="Cambria Math"/>
                      </a:rPr>
                      <m:t>=2.24 </m:t>
                    </m:r>
                    <m:r>
                      <a:rPr lang="en-GB" i="1">
                        <a:latin typeface="Cambria Math"/>
                      </a:rPr>
                      <m:t>𝑘𝑚</m:t>
                    </m:r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i="0" smtClean="0"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GB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/>
                                  </a:rPr>
                                  <m:t>1.00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/>
                                  </a:rPr>
                                  <m:t>2.00</m:t>
                                </m:r>
                              </m:den>
                            </m:f>
                          </m:e>
                        </m:d>
                        <m:r>
                          <a:rPr lang="en-GB" b="0" i="1" smtClean="0">
                            <a:latin typeface="Cambria Math"/>
                          </a:rPr>
                          <m:t>=26.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6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8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Hard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Three players on a reality TV show are brought to the centre of a large, flat playing field.  Each is given a metre stick, a compass, a calculator, a shovel and (in a different order for each contestant) the following instructions:</a:t>
            </a:r>
          </a:p>
          <a:p>
            <a:r>
              <a:rPr lang="en-GB" b="1" dirty="0" smtClean="0"/>
              <a:t>A</a:t>
            </a:r>
            <a:r>
              <a:rPr lang="en-GB" dirty="0" smtClean="0"/>
              <a:t>: 72.4 m, 32.0</a:t>
            </a:r>
            <a:r>
              <a:rPr lang="en-GB" baseline="30000" dirty="0" smtClean="0"/>
              <a:t>o</a:t>
            </a:r>
            <a:r>
              <a:rPr lang="en-GB" dirty="0" smtClean="0"/>
              <a:t> east of north</a:t>
            </a:r>
          </a:p>
          <a:p>
            <a:r>
              <a:rPr lang="en-GB" b="1" dirty="0" smtClean="0"/>
              <a:t>B</a:t>
            </a:r>
            <a:r>
              <a:rPr lang="en-GB" dirty="0" smtClean="0"/>
              <a:t>: 57.3 m, 36.0</a:t>
            </a:r>
            <a:r>
              <a:rPr lang="en-GB" baseline="30000" dirty="0" smtClean="0"/>
              <a:t>o</a:t>
            </a:r>
            <a:r>
              <a:rPr lang="en-GB" dirty="0" smtClean="0"/>
              <a:t> south of west</a:t>
            </a:r>
          </a:p>
          <a:p>
            <a:r>
              <a:rPr lang="en-GB" b="1" dirty="0" smtClean="0"/>
              <a:t>C</a:t>
            </a:r>
            <a:r>
              <a:rPr lang="en-GB" dirty="0" smtClean="0"/>
              <a:t>: 17.8 m due south</a:t>
            </a:r>
          </a:p>
          <a:p>
            <a:r>
              <a:rPr lang="en-GB" dirty="0" smtClean="0"/>
              <a:t>At the specified location, a Lamborghini </a:t>
            </a:r>
            <a:r>
              <a:rPr lang="en-GB" dirty="0" err="1" smtClean="0"/>
              <a:t>Aventador</a:t>
            </a:r>
            <a:r>
              <a:rPr lang="en-GB" dirty="0" smtClean="0"/>
              <a:t> is buried!  Two contestants go crazy and dig up everything, but the winner calculates where to go, what does she calculate?</a:t>
            </a:r>
            <a:endParaRPr lang="en-GB" dirty="0"/>
          </a:p>
        </p:txBody>
      </p:sp>
      <p:pic>
        <p:nvPicPr>
          <p:cNvPr id="1026" name="Picture 2" descr="http://cdn.lamborghini.com/content/models/aventador_lp700-4_roadster/gallery_2013/roadster_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t="33994" r="5653" b="9404"/>
          <a:stretch/>
        </p:blipFill>
        <p:spPr bwMode="auto">
          <a:xfrm>
            <a:off x="5832909" y="5680128"/>
            <a:ext cx="3311091" cy="12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3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13045"/>
            <a:ext cx="465222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7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Scalars and Vectors</a:t>
            </a:r>
          </a:p>
          <a:p>
            <a:r>
              <a:rPr lang="en-GB" dirty="0" smtClean="0"/>
              <a:t>2-D motion</a:t>
            </a:r>
          </a:p>
          <a:p>
            <a:r>
              <a:rPr lang="en-GB" dirty="0" smtClean="0"/>
              <a:t>Projectile Motion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angles of the vectors measured from x-axis towards y-axis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90.0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𝑜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32.0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𝑜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58.0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180</m:t>
                        </m:r>
                        <m:r>
                          <a:rPr lang="en-GB" i="1">
                            <a:latin typeface="Cambria Math"/>
                          </a:rPr>
                          <m:t>.0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𝑜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3</m:t>
                        </m:r>
                        <m:r>
                          <a:rPr lang="en-GB" b="0" i="1" smtClean="0">
                            <a:latin typeface="Cambria Math"/>
                          </a:rPr>
                          <m:t>6</m:t>
                        </m:r>
                        <m:r>
                          <a:rPr lang="en-GB" i="1">
                            <a:latin typeface="Cambria Math"/>
                          </a:rPr>
                          <m:t>.0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𝑜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216</m:t>
                        </m:r>
                        <m:r>
                          <a:rPr lang="en-GB" i="1">
                            <a:latin typeface="Cambria Math"/>
                          </a:rPr>
                          <m:t>.0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270.0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r>
                  <a:rPr lang="en-GB" dirty="0" smtClean="0"/>
                  <a:t>We find components of </a:t>
                </a:r>
                <a:r>
                  <a:rPr lang="en-GB" b="1" dirty="0" smtClean="0"/>
                  <a:t>A</a:t>
                </a:r>
                <a:r>
                  <a:rPr lang="en-GB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GB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  <m:r>
                          <a:rPr lang="en-GB" b="1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func>
                    <m:r>
                      <a:rPr lang="en-GB" b="1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72.4</m:t>
                    </m:r>
                    <m:r>
                      <a:rPr lang="en-GB" b="1" i="1" smtClean="0">
                        <a:latin typeface="Cambria Math"/>
                        <a:ea typeface="Cambria Math"/>
                      </a:rPr>
                      <m:t>×</m:t>
                    </m:r>
                    <m:func>
                      <m:funcPr>
                        <m:ctrlPr>
                          <a:rPr lang="en-GB" b="1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58.0</m:t>
                        </m:r>
                      </m:e>
                    </m:func>
                    <m:r>
                      <a:rPr lang="en-GB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38.37 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GB" b="1" i="1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𝐴</m:t>
                    </m:r>
                    <m:func>
                      <m:funcPr>
                        <m:ctrlPr>
                          <a:rPr lang="en-GB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func>
                    <m:r>
                      <a:rPr lang="en-GB" b="1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72.4</m:t>
                    </m:r>
                    <m:r>
                      <a:rPr lang="en-GB" b="1" i="1">
                        <a:latin typeface="Cambria Math"/>
                        <a:ea typeface="Cambria Math"/>
                      </a:rPr>
                      <m:t>×</m:t>
                    </m:r>
                    <m:func>
                      <m:funcPr>
                        <m:ctrlPr>
                          <a:rPr lang="en-GB" b="1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58.0</m:t>
                        </m:r>
                      </m:e>
                    </m:func>
                    <m:r>
                      <a:rPr lang="en-GB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61.40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5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displacements are:</a:t>
            </a:r>
          </a:p>
          <a:p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5"/>
            <a:ext cx="7920880" cy="465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0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Any object which is </a:t>
            </a:r>
            <a:r>
              <a:rPr lang="en-GB" b="1" dirty="0" smtClean="0"/>
              <a:t>only</a:t>
            </a:r>
            <a:r>
              <a:rPr lang="en-GB" dirty="0" smtClean="0"/>
              <a:t> acted upon by gravity is a projectile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Assumptions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	The acceleration of the object is always equal to g and is always downwards</a:t>
            </a:r>
          </a:p>
          <a:p>
            <a:r>
              <a:rPr lang="en-GB" dirty="0" smtClean="0"/>
              <a:t>2.	The horizontal velocity of the object is constant  because the acceleration of the object does not have a horizontal component</a:t>
            </a:r>
          </a:p>
          <a:p>
            <a:r>
              <a:rPr lang="en-GB" dirty="0" smtClean="0"/>
              <a:t>3.	The motions in the horizontal and vertical directions are independent of each other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06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2-D Motion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Remember that projectile motion is essentially motion in 2 directions: x and y</a:t>
            </a:r>
          </a:p>
          <a:p>
            <a:r>
              <a:rPr lang="en-GB" dirty="0" smtClean="0"/>
              <a:t>Both components are independent of each other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34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Velocity in 2-D Motion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have seen velocity in 1-D</a:t>
            </a:r>
          </a:p>
          <a:p>
            <a:r>
              <a:rPr lang="en-GB" dirty="0" smtClean="0"/>
              <a:t>Remember velocity is a </a:t>
            </a:r>
            <a:r>
              <a:rPr lang="en-GB" b="1" dirty="0" smtClean="0"/>
              <a:t>vector</a:t>
            </a:r>
            <a:r>
              <a:rPr lang="en-GB" dirty="0" smtClean="0"/>
              <a:t> – so has direction</a:t>
            </a:r>
          </a:p>
          <a:p>
            <a:r>
              <a:rPr lang="en-GB" dirty="0" smtClean="0"/>
              <a:t>In 1-D we only considered </a:t>
            </a:r>
            <a:r>
              <a:rPr lang="en-GB" b="1" dirty="0" smtClean="0"/>
              <a:t>v</a:t>
            </a:r>
            <a:r>
              <a:rPr lang="en-GB" dirty="0" smtClean="0"/>
              <a:t> along the x-axis normally, but in 2-D we also move in the y-axis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4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Vertical Aspects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468760"/>
              </a:xfrm>
            </p:spPr>
            <p:txBody>
              <a:bodyPr/>
              <a:lstStyle/>
              <a:p>
                <a:r>
                  <a:rPr lang="en-GB" dirty="0" smtClean="0"/>
                  <a:t>(Using up +</a:t>
                </a:r>
                <a:r>
                  <a:rPr lang="en-GB" dirty="0" err="1" smtClean="0"/>
                  <a:t>ve</a:t>
                </a:r>
                <a:r>
                  <a:rPr lang="en-GB" dirty="0" smtClean="0"/>
                  <a:t> and down –</a:t>
                </a:r>
                <a:r>
                  <a:rPr lang="en-GB" dirty="0" err="1" smtClean="0"/>
                  <a:t>ve</a:t>
                </a:r>
                <a:r>
                  <a:rPr lang="en-GB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𝑢𝑡</m:t>
                    </m:r>
                    <m:r>
                      <a:rPr lang="en-GB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𝑔𝑡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468760"/>
              </a:xfrm>
              <a:blipFill rotWithShape="1">
                <a:blip r:embed="rId2"/>
                <a:stretch>
                  <a:fillRect l="-1630" t="-5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467544" y="3501008"/>
            <a:ext cx="8229600" cy="1143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Horizontal Aspects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4797152"/>
                <a:ext cx="8229600" cy="146876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 smtClean="0"/>
                  <a:t>(Using up +</a:t>
                </a:r>
                <a:r>
                  <a:rPr lang="en-GB" dirty="0" err="1" smtClean="0"/>
                  <a:t>ve</a:t>
                </a:r>
                <a:r>
                  <a:rPr lang="en-GB" dirty="0" smtClean="0"/>
                  <a:t> and down –</a:t>
                </a:r>
                <a:r>
                  <a:rPr lang="en-GB" dirty="0" err="1" smtClean="0"/>
                  <a:t>ve</a:t>
                </a:r>
                <a:r>
                  <a:rPr lang="en-GB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𝑣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𝑢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97152"/>
                <a:ext cx="8229600" cy="1468760"/>
              </a:xfrm>
              <a:prstGeom prst="rect">
                <a:avLst/>
              </a:prstGeom>
              <a:blipFill rotWithShape="1">
                <a:blip r:embed="rId3"/>
                <a:stretch>
                  <a:fillRect l="-1704" t="-53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2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Horizontal and Vertical Together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8338"/>
            <a:ext cx="9144000" cy="39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9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Horizontal and Vertical Together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379659" cy="4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9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Projectile Motion without Up!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some cases, projectile motion is a result of horizontal and downwards motion but not up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b="2409"/>
          <a:stretch/>
        </p:blipFill>
        <p:spPr bwMode="auto">
          <a:xfrm rot="5400000">
            <a:off x="2525103" y="2836170"/>
            <a:ext cx="3938432" cy="369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7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Scalars are quantities which only have a numerical value</a:t>
            </a:r>
          </a:p>
          <a:p>
            <a:r>
              <a:rPr lang="en-GB" dirty="0" smtClean="0"/>
              <a:t>Examples are:</a:t>
            </a:r>
          </a:p>
          <a:p>
            <a:r>
              <a:rPr lang="en-GB" dirty="0" smtClean="0"/>
              <a:t>25 s, 3.4 miles and 1 x10</a:t>
            </a:r>
            <a:r>
              <a:rPr lang="en-GB" baseline="30000" dirty="0" smtClean="0"/>
              <a:t>10</a:t>
            </a:r>
            <a:r>
              <a:rPr lang="en-GB" dirty="0" smtClean="0"/>
              <a:t> stars approx. in a galaxy</a:t>
            </a:r>
          </a:p>
          <a:p>
            <a:r>
              <a:rPr lang="en-GB" dirty="0" smtClean="0"/>
              <a:t>The size of a scalar is called the magnitude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0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Projectile Motion without Up!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𝑈𝑡</m:t>
                    </m:r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𝑔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In terms of velocity: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𝑈</m:t>
                    </m:r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=−</m:t>
                    </m:r>
                    <m:r>
                      <a:rPr lang="en-GB" b="0" i="1" smtClean="0">
                        <a:latin typeface="Cambria Math"/>
                      </a:rPr>
                      <m:t>𝑔𝑡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At time t, speed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>
                            <a:latin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𝑦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b="2409"/>
          <a:stretch/>
        </p:blipFill>
        <p:spPr bwMode="auto">
          <a:xfrm rot="5400000">
            <a:off x="5700858" y="1652070"/>
            <a:ext cx="3079743" cy="28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1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Gravity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91680" y="2132856"/>
            <a:ext cx="566641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1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object is projected horizontally at a speed of 15ms</a:t>
            </a:r>
            <a:r>
              <a:rPr lang="en-GB" baseline="30000" dirty="0" smtClean="0"/>
              <a:t>-1</a:t>
            </a:r>
            <a:r>
              <a:rPr lang="en-GB" dirty="0" smtClean="0"/>
              <a:t> from the top of a tall tower of height 35.0m</a:t>
            </a:r>
          </a:p>
          <a:p>
            <a:r>
              <a:rPr lang="en-GB" dirty="0" smtClean="0"/>
              <a:t>a) how long does it take to fall to the ground?</a:t>
            </a:r>
          </a:p>
          <a:p>
            <a:r>
              <a:rPr lang="en-GB" dirty="0" smtClean="0"/>
              <a:t>b) How far does it travel horizontally?</a:t>
            </a:r>
          </a:p>
          <a:p>
            <a:r>
              <a:rPr lang="en-GB" dirty="0" smtClean="0"/>
              <a:t>c) What is its speed just before impacting the ground?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3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dirty="0" smtClean="0"/>
                  <a:t>a)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𝑔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den>
                        </m:f>
                      </m:e>
                    </m:rad>
                    <m:r>
                      <a:rPr lang="en-GB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2×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−35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−9.81</m:t>
                            </m:r>
                          </m:den>
                        </m:f>
                      </m:e>
                    </m:rad>
                    <m:r>
                      <a:rPr lang="en-GB" b="0" i="1" smtClean="0">
                        <a:latin typeface="Cambria Math"/>
                        <a:ea typeface="Cambria Math"/>
                      </a:rPr>
                      <m:t>=2.67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b) x = </a:t>
                </a:r>
                <a:r>
                  <a:rPr lang="en-GB" dirty="0" err="1" smtClean="0"/>
                  <a:t>Ut</a:t>
                </a:r>
                <a:r>
                  <a:rPr lang="en-GB" dirty="0" smtClean="0"/>
                  <a:t> = 15 x 2.67 = 40 m</a:t>
                </a:r>
              </a:p>
              <a:p>
                <a:r>
                  <a:rPr lang="en-GB" dirty="0" smtClean="0"/>
                  <a:t>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𝑈</m:t>
                    </m:r>
                    <m:r>
                      <a:rPr lang="en-GB" b="0" i="1" smtClean="0">
                        <a:latin typeface="Cambria Math"/>
                      </a:rPr>
                      <m:t>=15 </m:t>
                    </m:r>
                    <m:r>
                      <a:rPr lang="en-GB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=−</m:t>
                    </m:r>
                    <m:r>
                      <a:rPr lang="en-GB" b="0" i="1" smtClean="0">
                        <a:latin typeface="Cambria Math"/>
                      </a:rPr>
                      <m:t>𝑔𝑡</m:t>
                    </m:r>
                    <m:r>
                      <a:rPr lang="en-GB" b="0" i="1" smtClean="0">
                        <a:latin typeface="Cambria Math"/>
                      </a:rPr>
                      <m:t>=9.81×2.67=26.2 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𝑚𝑠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GB" i="1">
                        <a:latin typeface="Cambria Math"/>
                      </a:rPr>
                      <m:t>𝑣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GB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rad>
                    <m:r>
                      <a:rPr lang="en-GB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15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26.2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GB" b="0" i="1" smtClean="0">
                        <a:latin typeface="Cambria Math"/>
                      </a:rPr>
                      <m:t>=30.2 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𝑚𝑠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1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8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 to 4 page 129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Projectile Height, Range and Angle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Knowing how projectile motion actually occurs is one thing</a:t>
            </a:r>
          </a:p>
          <a:p>
            <a:r>
              <a:rPr lang="en-GB" dirty="0" smtClean="0"/>
              <a:t>Knowing how far the projectile will go is another!</a:t>
            </a:r>
            <a:endParaRPr lang="en-GB" dirty="0"/>
          </a:p>
        </p:txBody>
      </p:sp>
      <p:pic>
        <p:nvPicPr>
          <p:cNvPr id="1026" name="Picture 2" descr="https://upload.wikimedia.org/wikipedia/commons/4/48/ProjectileR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923313"/>
            <a:ext cx="38481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8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Projectile Height, Range and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When neglecting air resistance, the range of a projectile from a height of y</a:t>
                </a:r>
                <a:r>
                  <a:rPr lang="en-GB" baseline="-25000" dirty="0" smtClean="0"/>
                  <a:t>o</a:t>
                </a:r>
                <a:r>
                  <a:rPr lang="en-GB" dirty="0" smtClean="0"/>
                  <a:t> will be: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𝑑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𝑠𝑖𝑛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+2</m:t>
                                </m:r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  <a:ea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rad>
                          </m:e>
                        </m:func>
                      </m:e>
                    </m:d>
                  </m:oMath>
                </a14:m>
                <a:endParaRPr lang="en-GB" dirty="0" smtClean="0"/>
              </a:p>
              <a:p>
                <a:r>
                  <a:rPr lang="en-GB" dirty="0" smtClean="0"/>
                  <a:t>Or the range when launched from the ground: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𝑑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22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of Envelope </a:t>
            </a:r>
            <a:r>
              <a:rPr lang="en-GB" dirty="0" err="1" smtClean="0"/>
              <a:t>Calc</a:t>
            </a:r>
            <a:r>
              <a:rPr lang="en-GB" dirty="0" smtClean="0"/>
              <a:t>!</a:t>
            </a:r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2" y="1600200"/>
            <a:ext cx="785387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2-Stage Light Gas Gun Projectiles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9"/>
          <a:stretch/>
        </p:blipFill>
        <p:spPr bwMode="auto">
          <a:xfrm>
            <a:off x="539552" y="1556792"/>
            <a:ext cx="7920880" cy="470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But….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62" y="1916832"/>
            <a:ext cx="798151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15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 we have seen, vectors have magnitude </a:t>
            </a:r>
            <a:r>
              <a:rPr lang="en-GB" b="1" u="sng" dirty="0" smtClean="0"/>
              <a:t>and</a:t>
            </a:r>
            <a:r>
              <a:rPr lang="en-GB" dirty="0" smtClean="0"/>
              <a:t> direction</a:t>
            </a:r>
          </a:p>
          <a:p>
            <a:r>
              <a:rPr lang="en-GB" dirty="0" smtClean="0"/>
              <a:t>Such as: displacement, velocity and acceleration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9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2-Stage Light Gas Gun </a:t>
            </a:r>
            <a:r>
              <a:rPr lang="en-GB" dirty="0" smtClean="0"/>
              <a:t>Projectiles (45</a:t>
            </a:r>
            <a:r>
              <a:rPr lang="en-GB" baseline="30000" dirty="0" smtClean="0"/>
              <a:t>o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1"/>
            <a:ext cx="8208912" cy="416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6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Find the optimum launch angle for projectiles fired from the ground at a constant velocity of 300 ms</a:t>
            </a:r>
            <a:r>
              <a:rPr lang="en-GB" baseline="30000" dirty="0" smtClean="0"/>
              <a:t>-1</a:t>
            </a:r>
          </a:p>
          <a:p>
            <a:r>
              <a:rPr lang="en-GB" dirty="0" smtClean="0"/>
              <a:t>Make a suitable plot of the data you obtain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89435"/>
              </p:ext>
            </p:extLst>
          </p:nvPr>
        </p:nvGraphicFramePr>
        <p:xfrm>
          <a:off x="467544" y="1628800"/>
          <a:ext cx="2592288" cy="4392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9699"/>
                <a:gridCol w="705984"/>
                <a:gridCol w="926605"/>
              </a:tblGrid>
              <a:tr h="25068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Velocity ms</a:t>
                      </a:r>
                      <a:r>
                        <a:rPr lang="en-GB" sz="1100" u="none" strike="noStrike" baseline="30000">
                          <a:effectLst/>
                        </a:rPr>
                        <a:t>-1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Angle </a:t>
                      </a:r>
                      <a:r>
                        <a:rPr lang="en-GB" sz="1100" u="none" strike="noStrike" baseline="30000">
                          <a:effectLst/>
                        </a:rPr>
                        <a:t>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Range (m)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989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98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1593.102547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98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3137.79948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98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4587.155963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98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5897.134034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98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7027.930671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98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7945.187191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98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8621.033218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98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9034.933514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98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9174.311927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98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9034.933514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98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8621.033218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98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7945.187191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98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7027.930671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98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5897.134034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98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4587.155963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98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3137.79948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98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1593.102547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798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1.12399E-12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897693"/>
              </p:ext>
            </p:extLst>
          </p:nvPr>
        </p:nvGraphicFramePr>
        <p:xfrm>
          <a:off x="3059832" y="1628800"/>
          <a:ext cx="57606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08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</a:t>
            </a:r>
            <a:r>
              <a:rPr lang="en-GB" dirty="0"/>
              <a:t>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72" y="2909714"/>
            <a:ext cx="6184728" cy="394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28800"/>
            <a:ext cx="3744416" cy="25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0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=11</m:t>
                    </m:r>
                    <m:func>
                      <m:funcPr>
                        <m:ctrlPr>
                          <a:rPr lang="en-GB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30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=5.5 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𝑚𝑠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=11</m:t>
                    </m:r>
                    <m:func>
                      <m:funcPr>
                        <m:ctrlPr>
                          <a:rPr lang="en-GB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30</m:t>
                        </m:r>
                      </m:e>
                    </m:func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9.5 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𝑚𝑠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r>
                  <a:rPr lang="en-GB" dirty="0" smtClean="0"/>
                  <a:t>The height h to which the ball rises above the line AC can be calculated using the equation of motion: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𝑣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/>
                      </a:rPr>
                      <m:t>=2</m:t>
                    </m:r>
                    <m:r>
                      <a:rPr lang="en-GB" b="0" i="1" smtClean="0">
                        <a:latin typeface="Cambria Math"/>
                      </a:rPr>
                      <m:t>𝑔h</m:t>
                    </m:r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=1.5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GB" dirty="0" smtClean="0"/>
                  <a:t> so total height is 3.5 m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r="-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6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Time taken given by: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𝑣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𝑢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𝑎𝑡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The final vertical velocity at the top of the ball’s path is zero, the initial velocity is -5.5 ms</a:t>
                </a:r>
                <a:r>
                  <a:rPr lang="en-GB" baseline="30000" dirty="0" smtClean="0"/>
                  <a:t>-1</a:t>
                </a:r>
                <a:r>
                  <a:rPr lang="en-GB" dirty="0" smtClean="0"/>
                  <a:t> and the acceleration is g.</a:t>
                </a:r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5.5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9.81</m:t>
                        </m:r>
                      </m:den>
                    </m:f>
                    <m:r>
                      <a:rPr lang="en-GB" b="0" i="1" smtClean="0">
                        <a:latin typeface="Cambria Math"/>
                        <a:ea typeface="Cambria Math"/>
                      </a:rPr>
                      <m:t>=0.56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5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2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906703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30 ms</a:t>
                      </a:r>
                      <a:r>
                        <a:rPr lang="en-GB" baseline="30000" dirty="0" smtClean="0"/>
                        <a:t>-1</a:t>
                      </a:r>
                      <a:r>
                        <a:rPr lang="en-GB" dirty="0" smtClean="0"/>
                        <a:t> East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 mi North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 degrees Celsius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256 Bytes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4000 Calories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8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696721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Scalar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30 ms</a:t>
                      </a:r>
                      <a:r>
                        <a:rPr lang="en-GB" baseline="30000" dirty="0" smtClean="0"/>
                        <a:t>-1</a:t>
                      </a:r>
                      <a:r>
                        <a:rPr lang="en-GB" dirty="0" smtClean="0"/>
                        <a:t> East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Vector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 mi North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Vector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 degrees Celsius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Scalar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256 Bytes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Scalar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4000 Calories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Scalar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2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626969" cy="4525963"/>
          </a:xfrm>
        </p:spPr>
        <p:txBody>
          <a:bodyPr/>
          <a:lstStyle/>
          <a:p>
            <a:r>
              <a:rPr lang="en-GB" dirty="0"/>
              <a:t>We use vector diagrams to </a:t>
            </a:r>
            <a:r>
              <a:rPr lang="en-GB" dirty="0" smtClean="0"/>
              <a:t>visualise </a:t>
            </a:r>
            <a:r>
              <a:rPr lang="en-GB" dirty="0"/>
              <a:t>what is going on in a physical </a:t>
            </a:r>
            <a:r>
              <a:rPr lang="en-GB" dirty="0" smtClean="0"/>
              <a:t>system</a:t>
            </a:r>
          </a:p>
          <a:p>
            <a:r>
              <a:rPr lang="en-GB" dirty="0" smtClean="0"/>
              <a:t>Even </a:t>
            </a:r>
            <a:r>
              <a:rPr lang="en-GB" dirty="0"/>
              <a:t>though we can work out most problems algebraically, a picture can help point out subtleties of a problem</a:t>
            </a:r>
          </a:p>
        </p:txBody>
      </p:sp>
      <p:pic>
        <p:nvPicPr>
          <p:cNvPr id="1026" name="Picture 2" descr="http://webphysics.iupui.edu/JITTworkshop/152Basics/vectors/gif/vecpic0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3336" r="3112" b="12002"/>
          <a:stretch/>
        </p:blipFill>
        <p:spPr bwMode="auto">
          <a:xfrm>
            <a:off x="6206591" y="1432291"/>
            <a:ext cx="2937409" cy="23224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251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626969" cy="4525963"/>
          </a:xfrm>
        </p:spPr>
        <p:txBody>
          <a:bodyPr/>
          <a:lstStyle/>
          <a:p>
            <a:r>
              <a:rPr lang="en-GB" dirty="0" smtClean="0"/>
              <a:t>We are concerned with 2 concepts in this picture:</a:t>
            </a:r>
          </a:p>
          <a:p>
            <a:r>
              <a:rPr lang="en-GB" dirty="0" smtClean="0"/>
              <a:t>Tip and Tail vectors – basically arrows help us understand their direction</a:t>
            </a:r>
          </a:p>
          <a:p>
            <a:r>
              <a:rPr lang="en-GB" dirty="0" smtClean="0"/>
              <a:t>Vectors which have the same direction and magnitude can be easily manipulated</a:t>
            </a:r>
            <a:endParaRPr lang="en-GB" dirty="0"/>
          </a:p>
        </p:txBody>
      </p:sp>
      <p:pic>
        <p:nvPicPr>
          <p:cNvPr id="1026" name="Picture 2" descr="http://webphysics.iupui.edu/JITTworkshop/152Basics/vectors/gif/vecpic0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3336" r="3112" b="12002"/>
          <a:stretch/>
        </p:blipFill>
        <p:spPr bwMode="auto">
          <a:xfrm>
            <a:off x="6206591" y="1432291"/>
            <a:ext cx="2937409" cy="23224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433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Vector Components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/>
                          </a:rPr>
                          <m:t>𝑨</m:t>
                        </m:r>
                      </m:e>
                    </m:d>
                    <m:func>
                      <m:funcPr>
                        <m:ctrlPr>
                          <a:rPr lang="en-GB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e>
                    </m:func>
                  </m:oMath>
                </a14:m>
                <a:endParaRPr lang="en-GB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/>
                          </a:rPr>
                          <m:t>𝑨</m:t>
                        </m:r>
                      </m:e>
                    </m:d>
                    <m:func>
                      <m:funcPr>
                        <m:ctrlPr>
                          <a:rPr lang="en-GB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e>
                    </m:func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  <a:ea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1" t="39016" r="48103" b="26445"/>
          <a:stretch/>
        </p:blipFill>
        <p:spPr bwMode="auto">
          <a:xfrm>
            <a:off x="4427984" y="1916832"/>
            <a:ext cx="4032448" cy="322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4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D7DB37F5B7D846863E694E3DBB3DA1" ma:contentTypeVersion="1" ma:contentTypeDescription="Create a new document." ma:contentTypeScope="" ma:versionID="ac753e4bffcb6403742c7c6ad5a49cf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B6E91A-1F49-4422-B06F-C49BA5BB04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40636B-A301-4628-9CAE-6E9087964152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63ECA9-17B3-4B3C-926C-91C545B305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1509</Words>
  <Application>Microsoft Office PowerPoint</Application>
  <PresentationFormat>On-screen Show (4:3)</PresentationFormat>
  <Paragraphs>219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Projectile Motion</vt:lpstr>
      <vt:lpstr>Aims</vt:lpstr>
      <vt:lpstr>Scalars</vt:lpstr>
      <vt:lpstr>Vectors</vt:lpstr>
      <vt:lpstr>Question</vt:lpstr>
      <vt:lpstr>Question</vt:lpstr>
      <vt:lpstr>Vectors</vt:lpstr>
      <vt:lpstr>Vectors</vt:lpstr>
      <vt:lpstr>Vector Components</vt:lpstr>
      <vt:lpstr>Vector Addition</vt:lpstr>
      <vt:lpstr>Vector Addition</vt:lpstr>
      <vt:lpstr>Subtracting Vectors</vt:lpstr>
      <vt:lpstr>Multiplying Vectors with Scalars</vt:lpstr>
      <vt:lpstr>Question</vt:lpstr>
      <vt:lpstr>Answer</vt:lpstr>
      <vt:lpstr>Question</vt:lpstr>
      <vt:lpstr>Answer</vt:lpstr>
      <vt:lpstr>Hard Question</vt:lpstr>
      <vt:lpstr>Answers</vt:lpstr>
      <vt:lpstr>Answer</vt:lpstr>
      <vt:lpstr>Answer</vt:lpstr>
      <vt:lpstr>Projectiles</vt:lpstr>
      <vt:lpstr>Key Assumptions</vt:lpstr>
      <vt:lpstr>2-D Motion</vt:lpstr>
      <vt:lpstr>Velocity in 2-D Motion</vt:lpstr>
      <vt:lpstr>Vertical Aspects</vt:lpstr>
      <vt:lpstr>Horizontal and Vertical Together</vt:lpstr>
      <vt:lpstr>Horizontal and Vertical Together</vt:lpstr>
      <vt:lpstr>Projectile Motion without Up!</vt:lpstr>
      <vt:lpstr>Projectile Motion without Up!</vt:lpstr>
      <vt:lpstr>Gravity</vt:lpstr>
      <vt:lpstr>Question</vt:lpstr>
      <vt:lpstr>Answer</vt:lpstr>
      <vt:lpstr>Questions</vt:lpstr>
      <vt:lpstr>Projectile Height, Range and Angle</vt:lpstr>
      <vt:lpstr>Projectile Height, Range and Angle</vt:lpstr>
      <vt:lpstr>Back of Envelope Calc!</vt:lpstr>
      <vt:lpstr>2-Stage Light Gas Gun Projectiles</vt:lpstr>
      <vt:lpstr>But….</vt:lpstr>
      <vt:lpstr>2-Stage Light Gas Gun Projectiles (45o)</vt:lpstr>
      <vt:lpstr>Question</vt:lpstr>
      <vt:lpstr>Answer</vt:lpstr>
      <vt:lpstr>Question</vt:lpstr>
      <vt:lpstr>Answer</vt:lpstr>
      <vt:lpstr>Answer</vt:lpstr>
    </vt:vector>
  </TitlesOfParts>
  <Company>Godalming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Projectile Motion</dc:title>
  <dc:creator>Andy Morris</dc:creator>
  <cp:lastModifiedBy>Andy Morris</cp:lastModifiedBy>
  <cp:revision>40</cp:revision>
  <dcterms:created xsi:type="dcterms:W3CDTF">2015-09-15T14:38:32Z</dcterms:created>
  <dcterms:modified xsi:type="dcterms:W3CDTF">2015-10-05T10:53:59Z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0x0101002CD7DB37F5B7D846863E694E3DBB3DA1</vt:lpwstr>
  </property>
</Properties>
</file>