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6" y="-3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F5A8CF-11DB-4635-AC36-1E7F00B410D0}" type="datetimeFigureOut">
              <a:rPr lang="en-GB" smtClean="0"/>
              <a:t>25/05/2016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D60F58-BC3B-4EAE-A1E9-06280DD29E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4377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9F9C8CD-0F0E-41F3-A2D3-91C56C81E0D7}" type="slidenum">
              <a:rPr lang="en-GB" altLang="en-US"/>
              <a:pPr eaLnBrk="1" hangingPunct="1"/>
              <a:t>2</a:t>
            </a:fld>
            <a:endParaRPr lang="en-GB" altLang="en-US"/>
          </a:p>
        </p:txBody>
      </p:sp>
      <p:sp>
        <p:nvSpPr>
          <p:cNvPr id="542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A3C54C8-96B8-4E57-AFE0-6E65BE27D997}" type="slidenum">
              <a:rPr lang="en-GB" altLang="en-US"/>
              <a:pPr eaLnBrk="1" hangingPunct="1"/>
              <a:t>11</a:t>
            </a:fld>
            <a:endParaRPr lang="en-GB" altLang="en-US"/>
          </a:p>
        </p:txBody>
      </p:sp>
      <p:sp>
        <p:nvSpPr>
          <p:cNvPr id="634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4035"/>
            <a:ext cx="5029200" cy="411382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9B6AD84-E573-47B9-B57E-180741854FF8}" type="slidenum">
              <a:rPr lang="en-GB" altLang="en-US"/>
              <a:pPr eaLnBrk="1" hangingPunct="1"/>
              <a:t>12</a:t>
            </a:fld>
            <a:endParaRPr lang="en-GB" altLang="en-US"/>
          </a:p>
        </p:txBody>
      </p:sp>
      <p:sp>
        <p:nvSpPr>
          <p:cNvPr id="645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3414A64-A173-4B52-9EF7-3CDDAC8F8BD9}" type="slidenum">
              <a:rPr lang="en-GB" altLang="en-US"/>
              <a:pPr eaLnBrk="1" hangingPunct="1"/>
              <a:t>13</a:t>
            </a:fld>
            <a:endParaRPr lang="en-GB" altLang="en-US"/>
          </a:p>
        </p:txBody>
      </p:sp>
      <p:sp>
        <p:nvSpPr>
          <p:cNvPr id="655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9F60B21-FC45-4A36-80F2-18EA5B1734E2}" type="slidenum">
              <a:rPr lang="en-GB" altLang="en-US"/>
              <a:pPr eaLnBrk="1" hangingPunct="1"/>
              <a:t>14</a:t>
            </a:fld>
            <a:endParaRPr lang="en-GB" altLang="en-US"/>
          </a:p>
        </p:txBody>
      </p:sp>
      <p:sp>
        <p:nvSpPr>
          <p:cNvPr id="665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4035"/>
            <a:ext cx="5029200" cy="411382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D484720-AC65-459A-93E1-4FE5452FE36D}" type="slidenum">
              <a:rPr lang="en-GB" altLang="en-US"/>
              <a:pPr eaLnBrk="1" hangingPunct="1"/>
              <a:t>3</a:t>
            </a:fld>
            <a:endParaRPr lang="en-GB" altLang="en-US"/>
          </a:p>
        </p:txBody>
      </p:sp>
      <p:sp>
        <p:nvSpPr>
          <p:cNvPr id="552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E181170-4F91-4CFC-9145-188930FC555C}" type="slidenum">
              <a:rPr lang="en-GB" altLang="en-US"/>
              <a:pPr eaLnBrk="1" hangingPunct="1"/>
              <a:t>4</a:t>
            </a:fld>
            <a:endParaRPr lang="en-GB" altLang="en-US"/>
          </a:p>
        </p:txBody>
      </p:sp>
      <p:sp>
        <p:nvSpPr>
          <p:cNvPr id="563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4F620EB-ACDC-4232-B64E-25DF89C1D10C}" type="slidenum">
              <a:rPr lang="en-GB" altLang="en-US"/>
              <a:pPr eaLnBrk="1" hangingPunct="1"/>
              <a:t>5</a:t>
            </a:fld>
            <a:endParaRPr lang="en-GB" altLang="en-US"/>
          </a:p>
        </p:txBody>
      </p:sp>
      <p:sp>
        <p:nvSpPr>
          <p:cNvPr id="573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185F065-B375-43EF-9739-0A2DBA94ED5C}" type="slidenum">
              <a:rPr lang="en-GB" altLang="en-US"/>
              <a:pPr eaLnBrk="1" hangingPunct="1"/>
              <a:t>6</a:t>
            </a:fld>
            <a:endParaRPr lang="en-GB" altLang="en-US"/>
          </a:p>
        </p:txBody>
      </p:sp>
      <p:sp>
        <p:nvSpPr>
          <p:cNvPr id="583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4035"/>
            <a:ext cx="5029200" cy="411382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E7102F2-C189-4B01-9A05-20323E8E3E4B}" type="slidenum">
              <a:rPr lang="en-GB" altLang="en-US"/>
              <a:pPr eaLnBrk="1" hangingPunct="1"/>
              <a:t>7</a:t>
            </a:fld>
            <a:endParaRPr lang="en-GB" altLang="en-US"/>
          </a:p>
        </p:txBody>
      </p:sp>
      <p:sp>
        <p:nvSpPr>
          <p:cNvPr id="593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4035"/>
            <a:ext cx="5029200" cy="411382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5B63180-F136-412C-9678-435AC797F783}" type="slidenum">
              <a:rPr lang="en-GB" altLang="en-US"/>
              <a:pPr eaLnBrk="1" hangingPunct="1"/>
              <a:t>8</a:t>
            </a:fld>
            <a:endParaRPr lang="en-GB" altLang="en-US"/>
          </a:p>
        </p:txBody>
      </p:sp>
      <p:sp>
        <p:nvSpPr>
          <p:cNvPr id="604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4035"/>
            <a:ext cx="5029200" cy="411382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0EFF7B9-3E03-48B8-A6E4-AFC17995A143}" type="slidenum">
              <a:rPr lang="en-GB" altLang="en-US"/>
              <a:pPr eaLnBrk="1" hangingPunct="1"/>
              <a:t>9</a:t>
            </a:fld>
            <a:endParaRPr lang="en-GB" altLang="en-US"/>
          </a:p>
        </p:txBody>
      </p:sp>
      <p:sp>
        <p:nvSpPr>
          <p:cNvPr id="614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CD5073A-F861-41E1-9455-860DDCDC3721}" type="slidenum">
              <a:rPr lang="en-GB" altLang="en-US"/>
              <a:pPr eaLnBrk="1" hangingPunct="1"/>
              <a:t>10</a:t>
            </a:fld>
            <a:endParaRPr lang="en-GB" altLang="en-US"/>
          </a:p>
        </p:txBody>
      </p:sp>
      <p:sp>
        <p:nvSpPr>
          <p:cNvPr id="624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25/05/2016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529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25/05/2016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1767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25/05/2016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4520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82FC23-0EC5-4CB6-AB3D-028980437EE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6705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25/05/2016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2841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25/05/2016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4909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25/05/2016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2135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25/05/2016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2784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25/05/2016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0454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25/05/2016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1032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25/05/2016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2336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25/05/2016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933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25/05/2016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prstClr val="black"/>
                </a:solidFill>
                <a:latin typeface="Comic Sans MS" panose="030F0702030302020204" pitchFamily="66" charset="0"/>
              </a:rPr>
              <a:t>LO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0" y="365126"/>
            <a:ext cx="9144000" cy="36933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prstClr val="black"/>
                </a:solidFill>
                <a:latin typeface="Comic Sans MS" panose="030F0702030302020204" pitchFamily="66" charset="0"/>
              </a:rPr>
              <a:t>Key Words:</a:t>
            </a:r>
          </a:p>
        </p:txBody>
      </p:sp>
    </p:spTree>
    <p:extLst>
      <p:ext uri="{BB962C8B-B14F-4D97-AF65-F5344CB8AC3E}">
        <p14:creationId xmlns:p14="http://schemas.microsoft.com/office/powerpoint/2010/main" val="3445933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5CC31813-D645-4F9D-BFD2-65F377D5AD62}" type="datetime4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 May 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>
          <a:xfrm>
            <a:off x="628650" y="5263769"/>
            <a:ext cx="7886700" cy="4351338"/>
          </a:xfrm>
        </p:spPr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en-GB" altLang="en-US" dirty="0" smtClean="0"/>
              <a:t>Objective</a:t>
            </a:r>
          </a:p>
        </p:txBody>
      </p:sp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0610895"/>
              </p:ext>
            </p:extLst>
          </p:nvPr>
        </p:nvGraphicFramePr>
        <p:xfrm>
          <a:off x="0" y="764704"/>
          <a:ext cx="9144000" cy="8223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41236"/>
                <a:gridCol w="4618182"/>
                <a:gridCol w="2484582"/>
              </a:tblGrid>
              <a:tr h="822325">
                <a:tc>
                  <a:txBody>
                    <a:bodyPr/>
                    <a:lstStyle/>
                    <a:p>
                      <a:r>
                        <a:rPr lang="en-GB" sz="1800" b="1" u="sng" dirty="0" smtClean="0">
                          <a:latin typeface="Comic Sans MS" panose="030F0702030302020204" pitchFamily="66" charset="0"/>
                        </a:rPr>
                        <a:t>CW</a:t>
                      </a:r>
                      <a:endParaRPr lang="en-GB" sz="1800" b="1" u="sng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570" marB="45570"/>
                </a:tc>
                <a:tc>
                  <a:txBody>
                    <a:bodyPr/>
                    <a:lstStyle/>
                    <a:p>
                      <a:pPr algn="ctr"/>
                      <a:endParaRPr lang="en-GB" sz="2400" b="1" u="sng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570" marB="45570"/>
                </a:tc>
                <a:tc>
                  <a:txBody>
                    <a:bodyPr/>
                    <a:lstStyle/>
                    <a:p>
                      <a:pPr algn="r"/>
                      <a:fld id="{23DC5882-FF6C-467E-8072-EFA141FB0D08}" type="datetime1">
                        <a:rPr lang="en-GB" sz="1800" b="1" u="sng" smtClean="0">
                          <a:latin typeface="Comic Sans MS" panose="030F0702030302020204" pitchFamily="66" charset="0"/>
                        </a:rPr>
                        <a:t>25/05/2016</a:t>
                      </a:fld>
                      <a:endParaRPr lang="en-GB" sz="1800" b="1" u="sng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570" marB="45570"/>
                </a:tc>
              </a:tr>
            </a:tbl>
          </a:graphicData>
        </a:graphic>
      </p:graphicFrame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851880"/>
              </p:ext>
            </p:extLst>
          </p:nvPr>
        </p:nvGraphicFramePr>
        <p:xfrm>
          <a:off x="296846" y="5045933"/>
          <a:ext cx="8785225" cy="16569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3057"/>
                <a:gridCol w="7852168"/>
              </a:tblGrid>
              <a:tr h="0">
                <a:tc gridSpan="2">
                  <a:txBody>
                    <a:bodyPr/>
                    <a:lstStyle/>
                    <a:p>
                      <a:r>
                        <a:rPr lang="en-GB" sz="1600" dirty="0" smtClean="0">
                          <a:latin typeface="Comic Sans MS" panose="030F0702030302020204" pitchFamily="66" charset="0"/>
                        </a:rPr>
                        <a:t>From</a:t>
                      </a:r>
                      <a:r>
                        <a:rPr lang="en-GB" sz="1600" baseline="0" dirty="0" smtClean="0">
                          <a:latin typeface="Comic Sans MS" panose="030F0702030302020204" pitchFamily="66" charset="0"/>
                        </a:rPr>
                        <a:t> my learning today I will be able to: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717" marB="45717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57240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>
                          <a:latin typeface="Comic Sans MS" panose="030F0702030302020204" pitchFamily="66" charset="0"/>
                        </a:rPr>
                        <a:t>Key:</a:t>
                      </a:r>
                      <a:endParaRPr lang="en-GB" sz="1600" b="1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717" marB="45717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600" dirty="0" smtClean="0">
                        <a:latin typeface="Comic Sans MS" pitchFamily="66" charset="0"/>
                      </a:endParaRPr>
                    </a:p>
                  </a:txBody>
                  <a:tcPr marL="91443" marR="91443" marT="45717" marB="45717">
                    <a:solidFill>
                      <a:srgbClr val="92D050"/>
                    </a:solidFill>
                  </a:tcPr>
                </a:tc>
              </a:tr>
              <a:tr h="52916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>
                          <a:latin typeface="Comic Sans MS" panose="030F0702030302020204" pitchFamily="66" charset="0"/>
                        </a:rPr>
                        <a:t>Boost:</a:t>
                      </a:r>
                      <a:endParaRPr lang="en-GB" sz="1600" b="1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717" marB="45717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GB" sz="1600" dirty="0" smtClean="0">
                        <a:latin typeface="Comic Sans MS" pitchFamily="66" charset="0"/>
                      </a:endParaRPr>
                    </a:p>
                  </a:txBody>
                  <a:tcPr marL="91443" marR="91443" marT="45717" marB="45717">
                    <a:solidFill>
                      <a:srgbClr val="FFC000"/>
                    </a:solidFill>
                  </a:tcPr>
                </a:tc>
              </a:tr>
              <a:tr h="140456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>
                          <a:latin typeface="Comic Sans MS" panose="030F0702030302020204" pitchFamily="66" charset="0"/>
                        </a:rPr>
                        <a:t>Aspire:</a:t>
                      </a:r>
                      <a:endParaRPr lang="en-GB" sz="1600" b="1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717" marB="45717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sz="1600" dirty="0" smtClean="0">
                        <a:latin typeface="Comic Sans MS" pitchFamily="66" charset="0"/>
                      </a:endParaRPr>
                    </a:p>
                  </a:txBody>
                  <a:tcPr marL="91443" marR="91443" marT="45717" marB="45717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8334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858416"/>
            <a:ext cx="7886700" cy="1325563"/>
          </a:xfrm>
        </p:spPr>
        <p:txBody>
          <a:bodyPr/>
          <a:lstStyle/>
          <a:p>
            <a:pPr eaLnBrk="1" hangingPunct="1"/>
            <a:r>
              <a:rPr lang="en-GB" altLang="en-US" sz="3600" smtClean="0">
                <a:latin typeface="Comic Sans MS" panose="030F0702030302020204" pitchFamily="66" charset="0"/>
              </a:rPr>
              <a:t>Gravitational Potential Energy (</a:t>
            </a:r>
            <a:r>
              <a:rPr lang="en-GB" altLang="en-US" sz="3600" b="1" i="1" smtClean="0">
                <a:solidFill>
                  <a:srgbClr val="FF3300"/>
                </a:solidFill>
                <a:latin typeface="Comic Sans MS" panose="030F0702030302020204" pitchFamily="66" charset="0"/>
              </a:rPr>
              <a:t>gpe</a:t>
            </a:r>
            <a:r>
              <a:rPr lang="en-GB" altLang="en-US" sz="3600" smtClean="0">
                <a:latin typeface="Comic Sans MS" panose="030F0702030302020204" pitchFamily="66" charset="0"/>
              </a:rPr>
              <a:t>)</a:t>
            </a:r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9900" y="1855365"/>
            <a:ext cx="8229600" cy="4525963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b="1" smtClean="0">
                <a:solidFill>
                  <a:schemeClr val="accent2"/>
                </a:solidFill>
                <a:latin typeface="Comic Sans MS" panose="030F0702030302020204" pitchFamily="66" charset="0"/>
              </a:rPr>
              <a:t>Gravitational potential energy is the energy an object has because of its position in a gravitational field.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GB" altLang="en-US" b="1" i="1" smtClean="0">
              <a:solidFill>
                <a:srgbClr val="FF3300"/>
              </a:solidFill>
              <a:latin typeface="Comic Sans MS" panose="030F0702030302020204" pitchFamily="66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b="1" i="1" smtClean="0">
                <a:solidFill>
                  <a:srgbClr val="FF3300"/>
                </a:solidFill>
                <a:latin typeface="Comic Sans MS" panose="030F0702030302020204" pitchFamily="66" charset="0"/>
              </a:rPr>
              <a:t>change in g.p.e. 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b="1" i="1" smtClean="0">
                <a:solidFill>
                  <a:srgbClr val="FF3300"/>
                </a:solidFill>
                <a:latin typeface="Comic Sans MS" panose="030F0702030302020204" pitchFamily="66" charset="0"/>
              </a:rPr>
              <a:t>	=  mass x gravitational field strength 			x change in height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GB" altLang="en-US" b="1" i="1" smtClean="0">
              <a:solidFill>
                <a:srgbClr val="FF3300"/>
              </a:solidFill>
              <a:latin typeface="Comic Sans MS" panose="030F0702030302020204" pitchFamily="66" charset="0"/>
              <a:cs typeface="Arial" charset="0"/>
            </a:endParaRPr>
          </a:p>
          <a:p>
            <a:pPr marL="0" indent="0" algn="ctr" eaLnBrk="1" hangingPunct="1">
              <a:lnSpc>
                <a:spcPct val="90000"/>
              </a:lnSpc>
              <a:buFontTx/>
              <a:buNone/>
            </a:pPr>
            <a:r>
              <a:rPr lang="el-GR" altLang="en-US" b="1" i="1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Δ</a:t>
            </a:r>
            <a:r>
              <a:rPr lang="en-GB" altLang="en-US" b="1" i="1" smtClean="0">
                <a:solidFill>
                  <a:srgbClr val="FF3300"/>
                </a:solidFill>
                <a:latin typeface="Comic Sans MS" panose="030F0702030302020204" pitchFamily="66" charset="0"/>
              </a:rPr>
              <a:t>E</a:t>
            </a:r>
            <a:r>
              <a:rPr lang="en-GB" altLang="en-US" b="1" i="1" baseline="-25000" smtClean="0">
                <a:solidFill>
                  <a:srgbClr val="FF3300"/>
                </a:solidFill>
                <a:latin typeface="Comic Sans MS" panose="030F0702030302020204" pitchFamily="66" charset="0"/>
              </a:rPr>
              <a:t>P</a:t>
            </a:r>
            <a:r>
              <a:rPr lang="en-GB" altLang="en-US" b="1" i="1" smtClean="0">
                <a:solidFill>
                  <a:srgbClr val="FF3300"/>
                </a:solidFill>
                <a:latin typeface="Comic Sans MS" panose="030F0702030302020204" pitchFamily="66" charset="0"/>
              </a:rPr>
              <a:t> =  m g </a:t>
            </a:r>
            <a:r>
              <a:rPr lang="el-GR" altLang="en-US" b="1" i="1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Δ</a:t>
            </a:r>
            <a:r>
              <a:rPr lang="en-GB" altLang="en-US" b="1" i="1" smtClean="0">
                <a:solidFill>
                  <a:srgbClr val="FF3300"/>
                </a:solidFill>
                <a:latin typeface="Comic Sans MS" panose="030F0702030302020204" pitchFamily="66" charset="0"/>
              </a:rPr>
              <a:t>h</a:t>
            </a:r>
          </a:p>
        </p:txBody>
      </p:sp>
    </p:spTree>
    <p:extLst>
      <p:ext uri="{BB962C8B-B14F-4D97-AF65-F5344CB8AC3E}">
        <p14:creationId xmlns:p14="http://schemas.microsoft.com/office/powerpoint/2010/main" val="3362606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44500" y="927447"/>
            <a:ext cx="8229600" cy="41433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altLang="en-US" sz="4000" smtClean="0">
                <a:solidFill>
                  <a:schemeClr val="tx1"/>
                </a:solidFill>
                <a:latin typeface="Comic Sans MS" panose="030F0702030302020204" pitchFamily="66" charset="0"/>
              </a:rPr>
              <a:t>Question</a:t>
            </a:r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35485"/>
            <a:ext cx="8229600" cy="4141787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GB" altLang="en-US" i="1" smtClean="0">
                <a:latin typeface="Comic Sans MS" panose="030F0702030302020204" pitchFamily="66" charset="0"/>
              </a:rPr>
              <a:t>Calculate the change in g.p.e. when a mass of 200 g is lifted upwards by 30 cm. 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GB" altLang="en-US" i="1" smtClean="0">
                <a:latin typeface="Comic Sans MS" panose="030F0702030302020204" pitchFamily="66" charset="0"/>
              </a:rPr>
              <a:t>(g = 9.8 Nkg</a:t>
            </a:r>
            <a:r>
              <a:rPr lang="en-GB" altLang="en-US" i="1" baseline="30000" smtClean="0">
                <a:latin typeface="Comic Sans MS" panose="030F0702030302020204" pitchFamily="66" charset="0"/>
              </a:rPr>
              <a:t>-1</a:t>
            </a:r>
            <a:r>
              <a:rPr lang="en-GB" altLang="en-US" i="1" smtClean="0">
                <a:latin typeface="Comic Sans MS" panose="030F0702030302020204" pitchFamily="66" charset="0"/>
              </a:rPr>
              <a:t>)</a:t>
            </a:r>
            <a:r>
              <a:rPr lang="en-GB" altLang="en-US" b="1" i="1" smtClean="0">
                <a:solidFill>
                  <a:srgbClr val="FF3300"/>
                </a:solidFill>
                <a:latin typeface="Comic Sans MS" panose="030F0702030302020204" pitchFamily="66" charset="0"/>
              </a:rPr>
              <a:t> </a:t>
            </a:r>
          </a:p>
          <a:p>
            <a:pPr marL="0" indent="0" eaLnBrk="1" hangingPunct="1">
              <a:buFontTx/>
              <a:buNone/>
            </a:pPr>
            <a:r>
              <a:rPr lang="el-GR" altLang="en-US" b="1" i="1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Δ</a:t>
            </a:r>
            <a:r>
              <a:rPr lang="en-GB" altLang="en-US" b="1" i="1" smtClean="0">
                <a:solidFill>
                  <a:srgbClr val="FF3300"/>
                </a:solidFill>
                <a:latin typeface="Comic Sans MS" panose="030F0702030302020204" pitchFamily="66" charset="0"/>
              </a:rPr>
              <a:t>E</a:t>
            </a:r>
            <a:r>
              <a:rPr lang="en-GB" altLang="en-US" b="1" i="1" baseline="-25000" smtClean="0">
                <a:solidFill>
                  <a:srgbClr val="FF3300"/>
                </a:solidFill>
                <a:latin typeface="Comic Sans MS" panose="030F0702030302020204" pitchFamily="66" charset="0"/>
              </a:rPr>
              <a:t>P</a:t>
            </a:r>
            <a:r>
              <a:rPr lang="en-GB" altLang="en-US" b="1" i="1" smtClean="0">
                <a:solidFill>
                  <a:srgbClr val="FF3300"/>
                </a:solidFill>
                <a:latin typeface="Comic Sans MS" panose="030F0702030302020204" pitchFamily="66" charset="0"/>
              </a:rPr>
              <a:t> =  m g </a:t>
            </a:r>
            <a:r>
              <a:rPr lang="el-GR" altLang="en-US" b="1" i="1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Δ</a:t>
            </a:r>
            <a:r>
              <a:rPr lang="en-GB" altLang="en-US" b="1" i="1" smtClean="0">
                <a:solidFill>
                  <a:srgbClr val="FF3300"/>
                </a:solidFill>
                <a:latin typeface="Comic Sans MS" panose="030F0702030302020204" pitchFamily="66" charset="0"/>
              </a:rPr>
              <a:t>h</a:t>
            </a:r>
          </a:p>
          <a:p>
            <a:pPr marL="0" indent="0" eaLnBrk="1" hangingPunct="1">
              <a:buFontTx/>
              <a:buNone/>
            </a:pPr>
            <a:r>
              <a:rPr lang="en-GB" altLang="en-US" smtClean="0">
                <a:latin typeface="Comic Sans MS" panose="030F0702030302020204" pitchFamily="66" charset="0"/>
              </a:rPr>
              <a:t>= 200 g x 9.8 Nkg</a:t>
            </a:r>
            <a:r>
              <a:rPr lang="en-GB" altLang="en-US" baseline="30000" smtClean="0">
                <a:latin typeface="Comic Sans MS" panose="030F0702030302020204" pitchFamily="66" charset="0"/>
              </a:rPr>
              <a:t>-1</a:t>
            </a:r>
            <a:r>
              <a:rPr lang="en-GB" altLang="en-US" smtClean="0">
                <a:latin typeface="Comic Sans MS" panose="030F0702030302020204" pitchFamily="66" charset="0"/>
              </a:rPr>
              <a:t> x 30 cm</a:t>
            </a:r>
            <a:endParaRPr lang="en-GB" altLang="en-US" baseline="30000" smtClean="0">
              <a:latin typeface="Comic Sans MS" panose="030F0702030302020204" pitchFamily="66" charset="0"/>
            </a:endParaRPr>
          </a:p>
          <a:p>
            <a:pPr marL="0" indent="0" eaLnBrk="1" hangingPunct="1">
              <a:buFontTx/>
              <a:buNone/>
            </a:pPr>
            <a:r>
              <a:rPr lang="en-GB" altLang="en-US" smtClean="0">
                <a:latin typeface="Comic Sans MS" panose="030F0702030302020204" pitchFamily="66" charset="0"/>
              </a:rPr>
              <a:t>= 0.200 kg x 9.8 Nkg</a:t>
            </a:r>
            <a:r>
              <a:rPr lang="en-GB" altLang="en-US" baseline="30000" smtClean="0">
                <a:latin typeface="Comic Sans MS" panose="030F0702030302020204" pitchFamily="66" charset="0"/>
              </a:rPr>
              <a:t>-1</a:t>
            </a:r>
            <a:r>
              <a:rPr lang="en-GB" altLang="en-US" smtClean="0">
                <a:latin typeface="Comic Sans MS" panose="030F0702030302020204" pitchFamily="66" charset="0"/>
              </a:rPr>
              <a:t> x 0.30 m</a:t>
            </a:r>
            <a:endParaRPr lang="en-GB" altLang="en-US" baseline="30000" smtClean="0">
              <a:latin typeface="Comic Sans MS" panose="030F0702030302020204" pitchFamily="66" charset="0"/>
            </a:endParaRPr>
          </a:p>
          <a:p>
            <a:pPr marL="0" indent="0" eaLnBrk="1" hangingPunct="1">
              <a:buFontTx/>
              <a:buNone/>
            </a:pPr>
            <a:r>
              <a:rPr lang="en-GB" altLang="en-US" b="1" smtClean="0">
                <a:solidFill>
                  <a:schemeClr val="accent2"/>
                </a:solidFill>
                <a:latin typeface="Comic Sans MS" panose="030F0702030302020204" pitchFamily="66" charset="0"/>
              </a:rPr>
              <a:t>change in g.p.e. = 0.59 J </a:t>
            </a:r>
          </a:p>
        </p:txBody>
      </p:sp>
    </p:spTree>
    <p:extLst>
      <p:ext uri="{BB962C8B-B14F-4D97-AF65-F5344CB8AC3E}">
        <p14:creationId xmlns:p14="http://schemas.microsoft.com/office/powerpoint/2010/main" val="987714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91417"/>
            <a:ext cx="8229600" cy="706437"/>
          </a:xfrm>
        </p:spPr>
        <p:txBody>
          <a:bodyPr/>
          <a:lstStyle/>
          <a:p>
            <a:pPr eaLnBrk="1" hangingPunct="1"/>
            <a:r>
              <a:rPr lang="en-GB" altLang="en-US" sz="4000" smtClean="0">
                <a:latin typeface="Comic Sans MS" panose="030F0702030302020204" pitchFamily="66" charset="0"/>
              </a:rPr>
              <a:t>Complete:</a:t>
            </a:r>
          </a:p>
        </p:txBody>
      </p:sp>
      <p:graphicFrame>
        <p:nvGraphicFramePr>
          <p:cNvPr id="240643" name="Group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5486331"/>
              </p:ext>
            </p:extLst>
          </p:nvPr>
        </p:nvGraphicFramePr>
        <p:xfrm>
          <a:off x="468313" y="2113754"/>
          <a:ext cx="8207375" cy="3619502"/>
        </p:xfrm>
        <a:graphic>
          <a:graphicData uri="http://schemas.openxmlformats.org/drawingml/2006/table">
            <a:tbl>
              <a:tblPr/>
              <a:tblGrid>
                <a:gridCol w="2052637"/>
                <a:gridCol w="2051050"/>
                <a:gridCol w="2052638"/>
                <a:gridCol w="2051050"/>
              </a:tblGrid>
              <a:tr h="719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mass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Δ</a:t>
                      </a:r>
                      <a:r>
                        <a:rPr kumimoji="0" lang="en-GB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</a:t>
                      </a:r>
                      <a:endParaRPr kumimoji="0" lang="el-GR" sz="2800" b="1" i="1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Δ</a:t>
                      </a:r>
                      <a:r>
                        <a:rPr kumimoji="0" lang="en-GB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  <a:r>
                        <a:rPr kumimoji="0" lang="en-GB" sz="28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5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3 kg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 Nkg</a:t>
                      </a:r>
                      <a:r>
                        <a:rPr kumimoji="0" lang="en-GB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400 cm</a:t>
                      </a: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120 J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5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 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1.6 Nkg</a:t>
                      </a:r>
                      <a:r>
                        <a:rPr kumimoji="0" lang="en-GB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 m</a:t>
                      </a: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9.6 J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5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 kg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 Nkg</a:t>
                      </a:r>
                      <a:r>
                        <a:rPr kumimoji="0" lang="en-GB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4000 m</a:t>
                      </a: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280 kJ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3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2000 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24 Nkg</a:t>
                      </a:r>
                      <a:r>
                        <a:rPr kumimoji="0" lang="en-GB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3000 mm</a:t>
                      </a: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144 J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0675" name="Text Box 35"/>
          <p:cNvSpPr txBox="1">
            <a:spLocks noChangeArrowheads="1"/>
          </p:cNvSpPr>
          <p:nvPr/>
        </p:nvSpPr>
        <p:spPr bwMode="auto">
          <a:xfrm>
            <a:off x="3348038" y="1177129"/>
            <a:ext cx="2519362" cy="7016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4000">
                <a:solidFill>
                  <a:srgbClr val="FF3300"/>
                </a:solidFill>
                <a:latin typeface="Comic Sans MS" panose="030F0702030302020204" pitchFamily="66" charset="0"/>
              </a:rPr>
              <a:t>Answers</a:t>
            </a:r>
          </a:p>
        </p:txBody>
      </p:sp>
      <p:sp>
        <p:nvSpPr>
          <p:cNvPr id="240676" name="Text Box 36"/>
          <p:cNvSpPr txBox="1">
            <a:spLocks noChangeArrowheads="1"/>
          </p:cNvSpPr>
          <p:nvPr/>
        </p:nvSpPr>
        <p:spPr bwMode="auto">
          <a:xfrm>
            <a:off x="939800" y="2820192"/>
            <a:ext cx="1296988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3200" b="1">
                <a:solidFill>
                  <a:srgbClr val="FF3300"/>
                </a:solidFill>
                <a:latin typeface="Comic Sans MS" panose="030F0702030302020204" pitchFamily="66" charset="0"/>
              </a:rPr>
              <a:t>3 kg</a:t>
            </a:r>
          </a:p>
        </p:txBody>
      </p:sp>
      <p:sp>
        <p:nvSpPr>
          <p:cNvPr id="240677" name="Text Box 37"/>
          <p:cNvSpPr txBox="1">
            <a:spLocks noChangeArrowheads="1"/>
          </p:cNvSpPr>
          <p:nvPr/>
        </p:nvSpPr>
        <p:spPr bwMode="auto">
          <a:xfrm>
            <a:off x="2485185" y="3594892"/>
            <a:ext cx="22479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3200" b="1" dirty="0">
                <a:solidFill>
                  <a:srgbClr val="FF3300"/>
                </a:solidFill>
                <a:latin typeface="Comic Sans MS" panose="030F0702030302020204" pitchFamily="66" charset="0"/>
              </a:rPr>
              <a:t>1.6 Nkg</a:t>
            </a:r>
            <a:r>
              <a:rPr lang="en-GB" altLang="en-US" sz="3200" b="1" baseline="30000" dirty="0">
                <a:solidFill>
                  <a:srgbClr val="FF3300"/>
                </a:solidFill>
                <a:latin typeface="Comic Sans MS" panose="030F0702030302020204" pitchFamily="66" charset="0"/>
              </a:rPr>
              <a:t>-1</a:t>
            </a:r>
          </a:p>
        </p:txBody>
      </p:sp>
      <p:sp>
        <p:nvSpPr>
          <p:cNvPr id="240678" name="Text Box 38"/>
          <p:cNvSpPr txBox="1">
            <a:spLocks noChangeArrowheads="1"/>
          </p:cNvSpPr>
          <p:nvPr/>
        </p:nvSpPr>
        <p:spPr bwMode="auto">
          <a:xfrm>
            <a:off x="4902200" y="4298154"/>
            <a:ext cx="17875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3200" b="1" dirty="0">
                <a:solidFill>
                  <a:srgbClr val="FF3300"/>
                </a:solidFill>
                <a:latin typeface="Comic Sans MS" panose="030F0702030302020204" pitchFamily="66" charset="0"/>
              </a:rPr>
              <a:t>4000 m</a:t>
            </a:r>
            <a:endParaRPr lang="en-GB" altLang="en-US" sz="3200" b="1" dirty="0">
              <a:solidFill>
                <a:srgbClr val="FF3300"/>
              </a:solidFill>
              <a:latin typeface="Comic Sans MS" panose="030F0702030302020204" pitchFamily="66" charset="0"/>
              <a:cs typeface="Arial" charset="0"/>
            </a:endParaRPr>
          </a:p>
        </p:txBody>
      </p:sp>
      <p:sp>
        <p:nvSpPr>
          <p:cNvPr id="240679" name="Text Box 39"/>
          <p:cNvSpPr txBox="1">
            <a:spLocks noChangeArrowheads="1"/>
          </p:cNvSpPr>
          <p:nvPr/>
        </p:nvSpPr>
        <p:spPr bwMode="auto">
          <a:xfrm>
            <a:off x="7045324" y="4968079"/>
            <a:ext cx="163113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3200" b="1" dirty="0">
                <a:solidFill>
                  <a:srgbClr val="FF3300"/>
                </a:solidFill>
                <a:latin typeface="Comic Sans MS" panose="030F0702030302020204" pitchFamily="66" charset="0"/>
              </a:rPr>
              <a:t>144 J</a:t>
            </a:r>
          </a:p>
        </p:txBody>
      </p:sp>
    </p:spTree>
    <p:extLst>
      <p:ext uri="{BB962C8B-B14F-4D97-AF65-F5344CB8AC3E}">
        <p14:creationId xmlns:p14="http://schemas.microsoft.com/office/powerpoint/2010/main" val="276088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067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62037"/>
            <a:ext cx="8229600" cy="758825"/>
          </a:xfrm>
        </p:spPr>
        <p:txBody>
          <a:bodyPr/>
          <a:lstStyle/>
          <a:p>
            <a:pPr eaLnBrk="1" hangingPunct="1"/>
            <a:r>
              <a:rPr lang="en-GB" altLang="en-US" sz="4000" smtClean="0">
                <a:latin typeface="Comic Sans MS" panose="030F0702030302020204" pitchFamily="66" charset="0"/>
              </a:rPr>
              <a:t>Falling objects</a:t>
            </a:r>
          </a:p>
        </p:txBody>
      </p:sp>
      <p:sp>
        <p:nvSpPr>
          <p:cNvPr id="242692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711349"/>
            <a:ext cx="4038600" cy="4525963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altLang="en-US" smtClean="0">
                <a:latin typeface="Comic Sans MS" panose="030F0702030302020204" pitchFamily="66" charset="0"/>
              </a:rPr>
              <a:t>If there is no significant air resistance then the initial GPE of an object is transferred into kinetic energy.</a:t>
            </a:r>
          </a:p>
          <a:p>
            <a:pPr marL="0" indent="0" eaLnBrk="1" hangingPunct="1">
              <a:buFontTx/>
              <a:buNone/>
            </a:pPr>
            <a:endParaRPr lang="en-GB" altLang="en-US" b="1" i="1" smtClean="0">
              <a:solidFill>
                <a:srgbClr val="FF3300"/>
              </a:solidFill>
              <a:latin typeface="Comic Sans MS" panose="030F0702030302020204" pitchFamily="66" charset="0"/>
            </a:endParaRPr>
          </a:p>
          <a:p>
            <a:pPr marL="0" indent="0" eaLnBrk="1" hangingPunct="1">
              <a:buFontTx/>
              <a:buNone/>
            </a:pPr>
            <a:r>
              <a:rPr lang="el-GR" altLang="en-US" b="1" i="1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Δ</a:t>
            </a:r>
            <a:r>
              <a:rPr lang="en-GB" altLang="en-US" b="1" i="1" smtClean="0">
                <a:solidFill>
                  <a:srgbClr val="FF3300"/>
                </a:solidFill>
                <a:latin typeface="Comic Sans MS" panose="030F0702030302020204" pitchFamily="66" charset="0"/>
              </a:rPr>
              <a:t>E</a:t>
            </a:r>
            <a:r>
              <a:rPr lang="en-GB" altLang="en-US" b="1" i="1" baseline="-25000" smtClean="0">
                <a:solidFill>
                  <a:srgbClr val="FF3300"/>
                </a:solidFill>
                <a:latin typeface="Comic Sans MS" panose="030F0702030302020204" pitchFamily="66" charset="0"/>
              </a:rPr>
              <a:t>K</a:t>
            </a:r>
            <a:r>
              <a:rPr lang="en-GB" altLang="en-US" b="1" i="1" smtClean="0">
                <a:solidFill>
                  <a:srgbClr val="FF3300"/>
                </a:solidFill>
                <a:latin typeface="Comic Sans MS" panose="030F0702030302020204" pitchFamily="66" charset="0"/>
              </a:rPr>
              <a:t> =  </a:t>
            </a:r>
            <a:r>
              <a:rPr lang="el-GR" altLang="en-US" b="1" i="1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Δ</a:t>
            </a:r>
            <a:r>
              <a:rPr lang="en-GB" altLang="en-US" b="1" i="1" smtClean="0">
                <a:solidFill>
                  <a:srgbClr val="FF3300"/>
                </a:solidFill>
                <a:latin typeface="Comic Sans MS" panose="030F0702030302020204" pitchFamily="66" charset="0"/>
              </a:rPr>
              <a:t>E</a:t>
            </a:r>
            <a:r>
              <a:rPr lang="en-GB" altLang="en-US" b="1" i="1" baseline="-25000" smtClean="0">
                <a:solidFill>
                  <a:srgbClr val="FF3300"/>
                </a:solidFill>
                <a:latin typeface="Comic Sans MS" panose="030F0702030302020204" pitchFamily="66" charset="0"/>
              </a:rPr>
              <a:t>P</a:t>
            </a:r>
            <a:endParaRPr lang="en-GB" altLang="en-US" b="1" i="1" smtClean="0">
              <a:solidFill>
                <a:srgbClr val="FF3300"/>
              </a:solidFill>
              <a:latin typeface="Comic Sans MS" panose="030F0702030302020204" pitchFamily="66" charset="0"/>
            </a:endParaRPr>
          </a:p>
          <a:p>
            <a:pPr marL="0" indent="0" eaLnBrk="1" hangingPunct="1">
              <a:buFontTx/>
              <a:buNone/>
            </a:pPr>
            <a:r>
              <a:rPr lang="en-GB" altLang="en-US" b="1" i="1" smtClean="0">
                <a:solidFill>
                  <a:srgbClr val="FF3300"/>
                </a:solidFill>
                <a:latin typeface="Comic Sans MS" panose="030F0702030302020204" pitchFamily="66" charset="0"/>
              </a:rPr>
              <a:t>½ m v</a:t>
            </a:r>
            <a:r>
              <a:rPr lang="en-GB" altLang="en-US" b="1" i="1" baseline="30000" smtClean="0">
                <a:solidFill>
                  <a:srgbClr val="FF3300"/>
                </a:solidFill>
                <a:latin typeface="Comic Sans MS" panose="030F0702030302020204" pitchFamily="66" charset="0"/>
              </a:rPr>
              <a:t>2</a:t>
            </a:r>
            <a:r>
              <a:rPr lang="en-US" altLang="en-US" b="1" i="1" baseline="30000" smtClean="0">
                <a:solidFill>
                  <a:srgbClr val="FF3300"/>
                </a:solidFill>
                <a:latin typeface="Comic Sans MS" panose="030F0702030302020204" pitchFamily="66" charset="0"/>
              </a:rPr>
              <a:t>  </a:t>
            </a:r>
            <a:r>
              <a:rPr lang="en-GB" altLang="en-US" b="1" i="1" smtClean="0">
                <a:solidFill>
                  <a:srgbClr val="FF3300"/>
                </a:solidFill>
                <a:latin typeface="Comic Sans MS" panose="030F0702030302020204" pitchFamily="66" charset="0"/>
              </a:rPr>
              <a:t>=  m g </a:t>
            </a:r>
            <a:r>
              <a:rPr lang="el-GR" altLang="en-US" b="1" i="1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Δ</a:t>
            </a:r>
            <a:r>
              <a:rPr lang="en-GB" altLang="en-US" b="1" i="1" smtClean="0">
                <a:solidFill>
                  <a:srgbClr val="FF3300"/>
                </a:solidFill>
                <a:latin typeface="Comic Sans MS" panose="030F0702030302020204" pitchFamily="66" charset="0"/>
              </a:rPr>
              <a:t>h</a:t>
            </a:r>
            <a:endParaRPr lang="en-GB" altLang="en-US" smtClean="0">
              <a:latin typeface="Comic Sans MS" panose="030F0702030302020204" pitchFamily="66" charset="0"/>
            </a:endParaRPr>
          </a:p>
        </p:txBody>
      </p:sp>
      <p:sp>
        <p:nvSpPr>
          <p:cNvPr id="242704" name="Text Box 16"/>
          <p:cNvSpPr txBox="1">
            <a:spLocks noChangeArrowheads="1"/>
          </p:cNvSpPr>
          <p:nvPr/>
        </p:nvSpPr>
        <p:spPr bwMode="auto">
          <a:xfrm>
            <a:off x="5040313" y="2752749"/>
            <a:ext cx="6492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sz="2400" b="1" i="1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Δ</a:t>
            </a:r>
            <a:r>
              <a:rPr lang="en-GB" altLang="en-US" sz="2400" b="1" i="1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h</a:t>
            </a:r>
            <a:endParaRPr lang="el-GR" altLang="en-US" sz="2400" b="1" i="1">
              <a:solidFill>
                <a:srgbClr val="FF3300"/>
              </a:solidFill>
              <a:latin typeface="Comic Sans MS" panose="030F0702030302020204" pitchFamily="66" charset="0"/>
              <a:cs typeface="Arial" charset="0"/>
            </a:endParaRPr>
          </a:p>
        </p:txBody>
      </p:sp>
      <p:grpSp>
        <p:nvGrpSpPr>
          <p:cNvPr id="2" name="Group 30"/>
          <p:cNvGrpSpPr>
            <a:grpSpLocks/>
          </p:cNvGrpSpPr>
          <p:nvPr/>
        </p:nvGrpSpPr>
        <p:grpSpPr bwMode="auto">
          <a:xfrm>
            <a:off x="5080000" y="1709762"/>
            <a:ext cx="1258888" cy="3449637"/>
            <a:chOff x="3200" y="707"/>
            <a:chExt cx="793" cy="2173"/>
          </a:xfrm>
        </p:grpSpPr>
        <p:sp>
          <p:nvSpPr>
            <p:cNvPr id="23577" name="Oval 7"/>
            <p:cNvSpPr>
              <a:spLocks noChangeArrowheads="1"/>
            </p:cNvSpPr>
            <p:nvPr/>
          </p:nvSpPr>
          <p:spPr bwMode="auto">
            <a:xfrm>
              <a:off x="3569" y="969"/>
              <a:ext cx="167" cy="167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endParaRPr lang="en-US" altLang="en-US">
                <a:solidFill>
                  <a:srgbClr val="FF3300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23578" name="Line 10"/>
            <p:cNvSpPr>
              <a:spLocks noChangeShapeType="1"/>
            </p:cNvSpPr>
            <p:nvPr/>
          </p:nvSpPr>
          <p:spPr bwMode="auto">
            <a:xfrm>
              <a:off x="3200" y="2880"/>
              <a:ext cx="744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23579" name="Line 11"/>
            <p:cNvSpPr>
              <a:spLocks noChangeShapeType="1"/>
            </p:cNvSpPr>
            <p:nvPr/>
          </p:nvSpPr>
          <p:spPr bwMode="auto">
            <a:xfrm flipV="1">
              <a:off x="3523" y="1119"/>
              <a:ext cx="8" cy="17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23580" name="Line 12"/>
            <p:cNvSpPr>
              <a:spLocks noChangeShapeType="1"/>
            </p:cNvSpPr>
            <p:nvPr/>
          </p:nvSpPr>
          <p:spPr bwMode="auto">
            <a:xfrm>
              <a:off x="3200" y="1127"/>
              <a:ext cx="79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23581" name="Text Box 17"/>
            <p:cNvSpPr txBox="1">
              <a:spLocks noChangeArrowheads="1"/>
            </p:cNvSpPr>
            <p:nvPr/>
          </p:nvSpPr>
          <p:spPr bwMode="auto">
            <a:xfrm>
              <a:off x="3512" y="707"/>
              <a:ext cx="30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400" b="1" i="1">
                  <a:solidFill>
                    <a:srgbClr val="FF3300"/>
                  </a:solidFill>
                  <a:latin typeface="Comic Sans MS" panose="030F0702030302020204" pitchFamily="66" charset="0"/>
                  <a:cs typeface="Arial" charset="0"/>
                </a:rPr>
                <a:t>m</a:t>
              </a:r>
              <a:endParaRPr lang="el-GR" altLang="en-US" sz="2400" b="1" i="1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endParaRPr>
            </a:p>
          </p:txBody>
        </p:sp>
      </p:grpSp>
      <p:grpSp>
        <p:nvGrpSpPr>
          <p:cNvPr id="3" name="Group 31"/>
          <p:cNvGrpSpPr>
            <a:grpSpLocks/>
          </p:cNvGrpSpPr>
          <p:nvPr/>
        </p:nvGrpSpPr>
        <p:grpSpPr bwMode="auto">
          <a:xfrm>
            <a:off x="4425950" y="3492524"/>
            <a:ext cx="1912938" cy="1627188"/>
            <a:chOff x="2788" y="1830"/>
            <a:chExt cx="1205" cy="1025"/>
          </a:xfrm>
        </p:grpSpPr>
        <p:sp>
          <p:nvSpPr>
            <p:cNvPr id="23571" name="Oval 9"/>
            <p:cNvSpPr>
              <a:spLocks noChangeArrowheads="1"/>
            </p:cNvSpPr>
            <p:nvPr/>
          </p:nvSpPr>
          <p:spPr bwMode="auto">
            <a:xfrm>
              <a:off x="3569" y="1830"/>
              <a:ext cx="167" cy="167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endParaRPr lang="en-US" altLang="en-US">
                <a:solidFill>
                  <a:schemeClr val="accent2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23572" name="Line 13"/>
            <p:cNvSpPr>
              <a:spLocks noChangeShapeType="1"/>
            </p:cNvSpPr>
            <p:nvPr/>
          </p:nvSpPr>
          <p:spPr bwMode="auto">
            <a:xfrm>
              <a:off x="3200" y="1990"/>
              <a:ext cx="79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23573" name="Line 14"/>
            <p:cNvSpPr>
              <a:spLocks noChangeShapeType="1"/>
            </p:cNvSpPr>
            <p:nvPr/>
          </p:nvSpPr>
          <p:spPr bwMode="auto">
            <a:xfrm flipV="1">
              <a:off x="3356" y="1995"/>
              <a:ext cx="0" cy="86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23574" name="Text Box 15"/>
            <p:cNvSpPr txBox="1">
              <a:spLocks noChangeArrowheads="1"/>
            </p:cNvSpPr>
            <p:nvPr/>
          </p:nvSpPr>
          <p:spPr bwMode="auto">
            <a:xfrm>
              <a:off x="2788" y="2322"/>
              <a:ext cx="7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400" b="1" i="1">
                  <a:solidFill>
                    <a:schemeClr val="accent2"/>
                  </a:solidFill>
                  <a:latin typeface="Comic Sans MS" panose="030F0702030302020204" pitchFamily="66" charset="0"/>
                  <a:cs typeface="Arial" charset="0"/>
                </a:rPr>
                <a:t>½ </a:t>
              </a:r>
              <a:r>
                <a:rPr lang="el-GR" altLang="en-US" sz="2400" b="1" i="1">
                  <a:solidFill>
                    <a:schemeClr val="accent2"/>
                  </a:solidFill>
                  <a:latin typeface="Comic Sans MS" panose="030F0702030302020204" pitchFamily="66" charset="0"/>
                  <a:cs typeface="Arial" charset="0"/>
                </a:rPr>
                <a:t>Δ</a:t>
              </a:r>
              <a:r>
                <a:rPr lang="en-GB" altLang="en-US" sz="2400" b="1" i="1">
                  <a:solidFill>
                    <a:schemeClr val="accent2"/>
                  </a:solidFill>
                  <a:latin typeface="Comic Sans MS" panose="030F0702030302020204" pitchFamily="66" charset="0"/>
                  <a:cs typeface="Arial" charset="0"/>
                </a:rPr>
                <a:t>h</a:t>
              </a:r>
              <a:endParaRPr lang="el-GR" altLang="en-US" sz="2400" b="1" i="1">
                <a:solidFill>
                  <a:schemeClr val="accent2"/>
                </a:solidFill>
                <a:latin typeface="Comic Sans MS" panose="030F0702030302020204" pitchFamily="66" charset="0"/>
                <a:cs typeface="Arial" charset="0"/>
              </a:endParaRPr>
            </a:p>
          </p:txBody>
        </p:sp>
        <p:sp>
          <p:nvSpPr>
            <p:cNvPr id="23575" name="Line 18"/>
            <p:cNvSpPr>
              <a:spLocks noChangeShapeType="1"/>
            </p:cNvSpPr>
            <p:nvPr/>
          </p:nvSpPr>
          <p:spPr bwMode="auto">
            <a:xfrm>
              <a:off x="3648" y="1912"/>
              <a:ext cx="0" cy="25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23576" name="Text Box 20"/>
            <p:cNvSpPr txBox="1">
              <a:spLocks noChangeArrowheads="1"/>
            </p:cNvSpPr>
            <p:nvPr/>
          </p:nvSpPr>
          <p:spPr bwMode="auto">
            <a:xfrm>
              <a:off x="3657" y="1996"/>
              <a:ext cx="30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400" b="1" i="1">
                  <a:solidFill>
                    <a:schemeClr val="accent2"/>
                  </a:solidFill>
                  <a:latin typeface="Comic Sans MS" panose="030F0702030302020204" pitchFamily="66" charset="0"/>
                  <a:cs typeface="Arial" charset="0"/>
                </a:rPr>
                <a:t>v</a:t>
              </a:r>
              <a:r>
                <a:rPr lang="en-GB" altLang="en-US" sz="2400" b="1" i="1" baseline="-25000">
                  <a:solidFill>
                    <a:schemeClr val="accent2"/>
                  </a:solidFill>
                  <a:latin typeface="Comic Sans MS" panose="030F0702030302020204" pitchFamily="66" charset="0"/>
                  <a:cs typeface="Arial" charset="0"/>
                </a:rPr>
                <a:t>1</a:t>
              </a:r>
              <a:endParaRPr lang="el-GR" altLang="en-US" sz="2400" b="1" i="1" baseline="-25000">
                <a:solidFill>
                  <a:schemeClr val="accent2"/>
                </a:solidFill>
                <a:latin typeface="Comic Sans MS" panose="030F0702030302020204" pitchFamily="66" charset="0"/>
                <a:cs typeface="Arial" charset="0"/>
              </a:endParaRPr>
            </a:p>
          </p:txBody>
        </p:sp>
      </p:grpSp>
      <p:grpSp>
        <p:nvGrpSpPr>
          <p:cNvPr id="4" name="Group 32"/>
          <p:cNvGrpSpPr>
            <a:grpSpLocks/>
          </p:cNvGrpSpPr>
          <p:nvPr/>
        </p:nvGrpSpPr>
        <p:grpSpPr bwMode="auto">
          <a:xfrm>
            <a:off x="5665788" y="4859362"/>
            <a:ext cx="660400" cy="868362"/>
            <a:chOff x="3569" y="2691"/>
            <a:chExt cx="416" cy="547"/>
          </a:xfrm>
        </p:grpSpPr>
        <p:sp>
          <p:nvSpPr>
            <p:cNvPr id="23568" name="Oval 8"/>
            <p:cNvSpPr>
              <a:spLocks noChangeArrowheads="1"/>
            </p:cNvSpPr>
            <p:nvPr/>
          </p:nvSpPr>
          <p:spPr bwMode="auto">
            <a:xfrm>
              <a:off x="3569" y="2691"/>
              <a:ext cx="167" cy="167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endParaRPr lang="en-US" altLang="en-US">
                <a:solidFill>
                  <a:srgbClr val="008000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23569" name="Line 19"/>
            <p:cNvSpPr>
              <a:spLocks noChangeShapeType="1"/>
            </p:cNvSpPr>
            <p:nvPr/>
          </p:nvSpPr>
          <p:spPr bwMode="auto">
            <a:xfrm>
              <a:off x="3648" y="2784"/>
              <a:ext cx="0" cy="380"/>
            </a:xfrm>
            <a:prstGeom prst="line">
              <a:avLst/>
            </a:prstGeom>
            <a:noFill/>
            <a:ln w="9525">
              <a:solidFill>
                <a:srgbClr val="008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23570" name="Text Box 21"/>
            <p:cNvSpPr txBox="1">
              <a:spLocks noChangeArrowheads="1"/>
            </p:cNvSpPr>
            <p:nvPr/>
          </p:nvSpPr>
          <p:spPr bwMode="auto">
            <a:xfrm>
              <a:off x="3676" y="2950"/>
              <a:ext cx="30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400" b="1" i="1">
                  <a:solidFill>
                    <a:srgbClr val="008000"/>
                  </a:solidFill>
                  <a:latin typeface="Comic Sans MS" panose="030F0702030302020204" pitchFamily="66" charset="0"/>
                  <a:cs typeface="Arial" charset="0"/>
                </a:rPr>
                <a:t>v</a:t>
              </a:r>
              <a:r>
                <a:rPr lang="en-GB" altLang="en-US" sz="2400" b="1" i="1" baseline="-25000">
                  <a:solidFill>
                    <a:srgbClr val="008000"/>
                  </a:solidFill>
                  <a:latin typeface="Comic Sans MS" panose="030F0702030302020204" pitchFamily="66" charset="0"/>
                  <a:cs typeface="Arial" charset="0"/>
                </a:rPr>
                <a:t>2</a:t>
              </a:r>
              <a:endParaRPr lang="el-GR" altLang="en-US" sz="2400" b="1" i="1" baseline="-25000">
                <a:solidFill>
                  <a:srgbClr val="008000"/>
                </a:solidFill>
                <a:latin typeface="Comic Sans MS" panose="030F0702030302020204" pitchFamily="66" charset="0"/>
                <a:cs typeface="Arial" charset="0"/>
              </a:endParaRPr>
            </a:p>
          </p:txBody>
        </p:sp>
      </p:grpSp>
      <p:sp>
        <p:nvSpPr>
          <p:cNvPr id="242710" name="Text Box 22"/>
          <p:cNvSpPr txBox="1">
            <a:spLocks noChangeArrowheads="1"/>
          </p:cNvSpPr>
          <p:nvPr/>
        </p:nvSpPr>
        <p:spPr bwMode="auto">
          <a:xfrm>
            <a:off x="6427788" y="1752624"/>
            <a:ext cx="24495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 b="1" i="1" dirty="0" err="1">
                <a:solidFill>
                  <a:srgbClr val="FF3300"/>
                </a:solidFill>
                <a:latin typeface="Comic Sans MS" panose="030F0702030302020204" pitchFamily="66" charset="0"/>
              </a:rPr>
              <a:t>gpe</a:t>
            </a:r>
            <a:r>
              <a:rPr lang="en-GB" altLang="en-US" sz="2400" b="1" i="1" dirty="0">
                <a:solidFill>
                  <a:srgbClr val="FF3300"/>
                </a:solidFill>
                <a:latin typeface="Comic Sans MS" panose="030F0702030302020204" pitchFamily="66" charset="0"/>
              </a:rPr>
              <a:t> = mg</a:t>
            </a:r>
            <a:r>
              <a:rPr lang="el-GR" altLang="en-US" sz="2400" b="1" i="1" dirty="0">
                <a:solidFill>
                  <a:srgbClr val="FF3300"/>
                </a:solidFill>
                <a:latin typeface="Comic Sans MS" panose="030F0702030302020204" pitchFamily="66" charset="0"/>
              </a:rPr>
              <a:t>Δ</a:t>
            </a:r>
            <a:r>
              <a:rPr lang="en-GB" altLang="en-US" sz="2400" b="1" i="1" dirty="0">
                <a:solidFill>
                  <a:srgbClr val="FF3300"/>
                </a:solidFill>
                <a:latin typeface="Comic Sans MS" panose="030F0702030302020204" pitchFamily="66" charset="0"/>
              </a:rPr>
              <a:t>h</a:t>
            </a:r>
          </a:p>
        </p:txBody>
      </p:sp>
      <p:sp>
        <p:nvSpPr>
          <p:cNvPr id="242711" name="Text Box 23"/>
          <p:cNvSpPr txBox="1">
            <a:spLocks noChangeArrowheads="1"/>
          </p:cNvSpPr>
          <p:nvPr/>
        </p:nvSpPr>
        <p:spPr bwMode="auto">
          <a:xfrm>
            <a:off x="6427788" y="5059387"/>
            <a:ext cx="19192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 b="1" i="1">
                <a:solidFill>
                  <a:srgbClr val="008000"/>
                </a:solidFill>
                <a:latin typeface="Comic Sans MS" panose="030F0702030302020204" pitchFamily="66" charset="0"/>
              </a:rPr>
              <a:t>ke = ½ mv</a:t>
            </a:r>
            <a:r>
              <a:rPr lang="en-GB" altLang="en-US" sz="2400" b="1" i="1" baseline="-25000">
                <a:solidFill>
                  <a:srgbClr val="008000"/>
                </a:solidFill>
                <a:latin typeface="Comic Sans MS" panose="030F0702030302020204" pitchFamily="66" charset="0"/>
              </a:rPr>
              <a:t>2</a:t>
            </a:r>
            <a:r>
              <a:rPr lang="en-GB" altLang="en-US" sz="2400" b="1" i="1" baseline="30000">
                <a:solidFill>
                  <a:srgbClr val="008000"/>
                </a:solidFill>
                <a:latin typeface="Comic Sans MS" panose="030F0702030302020204" pitchFamily="66" charset="0"/>
              </a:rPr>
              <a:t>2</a:t>
            </a:r>
            <a:r>
              <a:rPr lang="en-US" altLang="en-US" sz="2400">
                <a:solidFill>
                  <a:srgbClr val="008000"/>
                </a:solidFill>
                <a:latin typeface="Comic Sans MS" panose="030F0702030302020204" pitchFamily="66" charset="0"/>
              </a:rPr>
              <a:t> </a:t>
            </a:r>
            <a:endParaRPr lang="en-GB" altLang="en-US" sz="2400">
              <a:solidFill>
                <a:srgbClr val="008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42712" name="Text Box 24"/>
          <p:cNvSpPr txBox="1">
            <a:spLocks noChangeArrowheads="1"/>
          </p:cNvSpPr>
          <p:nvPr/>
        </p:nvSpPr>
        <p:spPr bwMode="auto">
          <a:xfrm>
            <a:off x="6427788" y="2197124"/>
            <a:ext cx="224866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 b="1" i="1" dirty="0" err="1">
                <a:solidFill>
                  <a:srgbClr val="FF3300"/>
                </a:solidFill>
                <a:latin typeface="Comic Sans MS" panose="030F0702030302020204" pitchFamily="66" charset="0"/>
              </a:rPr>
              <a:t>ke</a:t>
            </a:r>
            <a:r>
              <a:rPr lang="en-GB" altLang="en-US" sz="2400" b="1" i="1" dirty="0">
                <a:solidFill>
                  <a:srgbClr val="FF3300"/>
                </a:solidFill>
                <a:latin typeface="Comic Sans MS" panose="030F0702030302020204" pitchFamily="66" charset="0"/>
              </a:rPr>
              <a:t> = 0</a:t>
            </a:r>
            <a:r>
              <a:rPr lang="en-US" altLang="en-US" sz="2400" dirty="0">
                <a:latin typeface="Comic Sans MS" panose="030F0702030302020204" pitchFamily="66" charset="0"/>
              </a:rPr>
              <a:t> </a:t>
            </a:r>
            <a:endParaRPr lang="en-GB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242713" name="Text Box 25"/>
          <p:cNvSpPr txBox="1">
            <a:spLocks noChangeArrowheads="1"/>
          </p:cNvSpPr>
          <p:nvPr/>
        </p:nvSpPr>
        <p:spPr bwMode="auto">
          <a:xfrm>
            <a:off x="6427788" y="4659337"/>
            <a:ext cx="19192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 b="1" i="1">
                <a:solidFill>
                  <a:srgbClr val="008000"/>
                </a:solidFill>
                <a:latin typeface="Comic Sans MS" panose="030F0702030302020204" pitchFamily="66" charset="0"/>
              </a:rPr>
              <a:t>gpe = 0</a:t>
            </a:r>
          </a:p>
        </p:txBody>
      </p:sp>
      <p:sp>
        <p:nvSpPr>
          <p:cNvPr id="242714" name="Text Box 26"/>
          <p:cNvSpPr txBox="1">
            <a:spLocks noChangeArrowheads="1"/>
          </p:cNvSpPr>
          <p:nvPr/>
        </p:nvSpPr>
        <p:spPr bwMode="auto">
          <a:xfrm>
            <a:off x="6427788" y="3094062"/>
            <a:ext cx="19192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 b="1" i="1">
                <a:solidFill>
                  <a:schemeClr val="accent2"/>
                </a:solidFill>
                <a:latin typeface="Comic Sans MS" panose="030F0702030302020204" pitchFamily="66" charset="0"/>
              </a:rPr>
              <a:t>gpe = ke</a:t>
            </a:r>
          </a:p>
        </p:txBody>
      </p:sp>
      <p:sp>
        <p:nvSpPr>
          <p:cNvPr id="242715" name="Text Box 27"/>
          <p:cNvSpPr txBox="1">
            <a:spLocks noChangeArrowheads="1"/>
          </p:cNvSpPr>
          <p:nvPr/>
        </p:nvSpPr>
        <p:spPr bwMode="auto">
          <a:xfrm>
            <a:off x="6427788" y="3473474"/>
            <a:ext cx="24495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 b="1" i="1">
                <a:solidFill>
                  <a:schemeClr val="accent2"/>
                </a:solidFill>
                <a:latin typeface="Comic Sans MS" panose="030F0702030302020204" pitchFamily="66" charset="0"/>
              </a:rPr>
              <a:t>gpe = ½ mg</a:t>
            </a:r>
            <a:r>
              <a:rPr lang="el-GR" altLang="en-US" sz="2400" b="1" i="1">
                <a:solidFill>
                  <a:schemeClr val="accent2"/>
                </a:solidFill>
                <a:latin typeface="Comic Sans MS" panose="030F0702030302020204" pitchFamily="66" charset="0"/>
              </a:rPr>
              <a:t>Δ</a:t>
            </a:r>
            <a:r>
              <a:rPr lang="en-GB" altLang="en-US" sz="2400" b="1" i="1">
                <a:solidFill>
                  <a:schemeClr val="accent2"/>
                </a:solidFill>
                <a:latin typeface="Comic Sans MS" panose="030F0702030302020204" pitchFamily="66" charset="0"/>
              </a:rPr>
              <a:t>h</a:t>
            </a:r>
          </a:p>
        </p:txBody>
      </p:sp>
      <p:sp>
        <p:nvSpPr>
          <p:cNvPr id="242716" name="Text Box 28"/>
          <p:cNvSpPr txBox="1">
            <a:spLocks noChangeArrowheads="1"/>
          </p:cNvSpPr>
          <p:nvPr/>
        </p:nvSpPr>
        <p:spPr bwMode="auto">
          <a:xfrm>
            <a:off x="6427788" y="3851299"/>
            <a:ext cx="19192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 b="1" i="1">
                <a:solidFill>
                  <a:schemeClr val="accent2"/>
                </a:solidFill>
                <a:latin typeface="Comic Sans MS" panose="030F0702030302020204" pitchFamily="66" charset="0"/>
              </a:rPr>
              <a:t>ke = ½ mv</a:t>
            </a:r>
            <a:r>
              <a:rPr lang="en-GB" altLang="en-US" sz="2400" b="1" i="1" baseline="-25000">
                <a:solidFill>
                  <a:schemeClr val="accent2"/>
                </a:solidFill>
                <a:latin typeface="Comic Sans MS" panose="030F0702030302020204" pitchFamily="66" charset="0"/>
              </a:rPr>
              <a:t>1</a:t>
            </a:r>
            <a:r>
              <a:rPr lang="en-GB" altLang="en-US" sz="2400" b="1" i="1" baseline="30000">
                <a:solidFill>
                  <a:schemeClr val="accent2"/>
                </a:solidFill>
                <a:latin typeface="Comic Sans MS" panose="030F0702030302020204" pitchFamily="66" charset="0"/>
              </a:rPr>
              <a:t>2</a:t>
            </a:r>
            <a:r>
              <a:rPr lang="en-US" altLang="en-US" sz="2400">
                <a:solidFill>
                  <a:schemeClr val="accent2"/>
                </a:solidFill>
                <a:latin typeface="Comic Sans MS" panose="030F0702030302020204" pitchFamily="66" charset="0"/>
              </a:rPr>
              <a:t> </a:t>
            </a:r>
            <a:endParaRPr lang="en-GB" altLang="en-US" sz="240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  <p:sp>
        <p:nvSpPr>
          <p:cNvPr id="242717" name="Text Box 29"/>
          <p:cNvSpPr txBox="1">
            <a:spLocks noChangeArrowheads="1"/>
          </p:cNvSpPr>
          <p:nvPr/>
        </p:nvSpPr>
        <p:spPr bwMode="auto">
          <a:xfrm>
            <a:off x="6427788" y="5457849"/>
            <a:ext cx="19192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 b="1" i="1">
                <a:solidFill>
                  <a:srgbClr val="008000"/>
                </a:solidFill>
                <a:latin typeface="Comic Sans MS" panose="030F0702030302020204" pitchFamily="66" charset="0"/>
              </a:rPr>
              <a:t>ke = mg</a:t>
            </a:r>
            <a:r>
              <a:rPr lang="el-GR" altLang="en-US" sz="2400" b="1" i="1">
                <a:solidFill>
                  <a:srgbClr val="008000"/>
                </a:solidFill>
                <a:latin typeface="Comic Sans MS" panose="030F0702030302020204" pitchFamily="66" charset="0"/>
              </a:rPr>
              <a:t>Δ</a:t>
            </a:r>
            <a:r>
              <a:rPr lang="en-GB" altLang="en-US" sz="2400" b="1" i="1">
                <a:solidFill>
                  <a:srgbClr val="008000"/>
                </a:solidFill>
                <a:latin typeface="Comic Sans MS" panose="030F0702030302020204" pitchFamily="66" charset="0"/>
              </a:rPr>
              <a:t>h</a:t>
            </a:r>
          </a:p>
        </p:txBody>
      </p:sp>
    </p:spTree>
    <p:extLst>
      <p:ext uri="{BB962C8B-B14F-4D97-AF65-F5344CB8AC3E}">
        <p14:creationId xmlns:p14="http://schemas.microsoft.com/office/powerpoint/2010/main" val="1096332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2704" grpId="0"/>
      <p:bldP spid="242710" grpId="0"/>
      <p:bldP spid="242711" grpId="0"/>
      <p:bldP spid="242712" grpId="0"/>
      <p:bldP spid="242713" grpId="0"/>
      <p:bldP spid="242714" grpId="0"/>
      <p:bldP spid="242715" grpId="0"/>
      <p:bldP spid="242716" grpId="0"/>
      <p:bldP spid="24271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43818"/>
            <a:ext cx="8229600" cy="679450"/>
          </a:xfrm>
        </p:spPr>
        <p:txBody>
          <a:bodyPr/>
          <a:lstStyle/>
          <a:p>
            <a:pPr eaLnBrk="1" hangingPunct="1"/>
            <a:r>
              <a:rPr lang="en-GB" altLang="en-US" sz="4000" smtClean="0">
                <a:solidFill>
                  <a:schemeClr val="tx1"/>
                </a:solidFill>
                <a:latin typeface="Comic Sans MS" panose="030F0702030302020204" pitchFamily="66" charset="0"/>
              </a:rPr>
              <a:t>Question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46088" y="1686768"/>
            <a:ext cx="3800475" cy="4156075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400" i="1" smtClean="0">
                <a:latin typeface="Comic Sans MS" panose="030F0702030302020204" pitchFamily="66" charset="0"/>
              </a:rPr>
              <a:t>A child of mass 40 kg climbs up a wall of height 2.0 m and then steps off. Assuming no significant air resistance calculate the maximum: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400" i="1" smtClean="0">
                <a:latin typeface="Comic Sans MS" panose="030F0702030302020204" pitchFamily="66" charset="0"/>
              </a:rPr>
              <a:t>(a) gpe of the child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400" i="1" smtClean="0">
                <a:latin typeface="Comic Sans MS" panose="030F0702030302020204" pitchFamily="66" charset="0"/>
              </a:rPr>
              <a:t>(b) speed of the child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GB" altLang="en-US" sz="2400" i="1" smtClean="0">
              <a:latin typeface="Comic Sans MS" panose="030F0702030302020204" pitchFamily="66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400" b="1" i="1" smtClean="0">
                <a:solidFill>
                  <a:srgbClr val="FF3300"/>
                </a:solidFill>
                <a:latin typeface="Comic Sans MS" panose="030F0702030302020204" pitchFamily="66" charset="0"/>
              </a:rPr>
              <a:t>g</a:t>
            </a:r>
            <a:r>
              <a:rPr lang="en-GB" altLang="en-US" sz="2400" i="1" smtClean="0">
                <a:latin typeface="Comic Sans MS" panose="030F0702030302020204" pitchFamily="66" charset="0"/>
              </a:rPr>
              <a:t> = 9.8 Nkg</a:t>
            </a:r>
            <a:r>
              <a:rPr lang="en-GB" altLang="en-US" sz="2400" i="1" baseline="30000" smtClean="0">
                <a:latin typeface="Comic Sans MS" panose="030F0702030302020204" pitchFamily="66" charset="0"/>
              </a:rPr>
              <a:t>-1</a:t>
            </a:r>
          </a:p>
        </p:txBody>
      </p:sp>
      <p:sp>
        <p:nvSpPr>
          <p:cNvPr id="24474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794250" y="1686768"/>
            <a:ext cx="4092575" cy="5054600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400" smtClean="0">
                <a:latin typeface="Comic Sans MS" panose="030F0702030302020204" pitchFamily="66" charset="0"/>
              </a:rPr>
              <a:t>(a) max gpe occurs when the child is on the wall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400" b="1" i="1" smtClean="0">
                <a:solidFill>
                  <a:srgbClr val="FF3300"/>
                </a:solidFill>
                <a:latin typeface="Comic Sans MS" panose="030F0702030302020204" pitchFamily="66" charset="0"/>
              </a:rPr>
              <a:t>gpe = mg</a:t>
            </a:r>
            <a:r>
              <a:rPr lang="el-GR" altLang="en-US" sz="2400" b="1" i="1" smtClean="0">
                <a:solidFill>
                  <a:srgbClr val="FF3300"/>
                </a:solidFill>
                <a:latin typeface="Comic Sans MS" panose="030F0702030302020204" pitchFamily="66" charset="0"/>
              </a:rPr>
              <a:t>Δ</a:t>
            </a:r>
            <a:r>
              <a:rPr lang="en-GB" altLang="en-US" sz="2400" b="1" i="1" smtClean="0">
                <a:solidFill>
                  <a:srgbClr val="FF3300"/>
                </a:solidFill>
                <a:latin typeface="Comic Sans MS" panose="030F0702030302020204" pitchFamily="66" charset="0"/>
              </a:rPr>
              <a:t>h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400" smtClean="0">
                <a:latin typeface="Comic Sans MS" panose="030F0702030302020204" pitchFamily="66" charset="0"/>
              </a:rPr>
              <a:t>= 40 x 9.8 x 2.0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400" b="1" smtClean="0">
                <a:solidFill>
                  <a:schemeClr val="accent2"/>
                </a:solidFill>
                <a:latin typeface="Comic Sans MS" panose="030F0702030302020204" pitchFamily="66" charset="0"/>
              </a:rPr>
              <a:t>max gpe = 784 J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GB" altLang="en-US" sz="2400" smtClean="0">
              <a:latin typeface="Comic Sans MS" panose="030F0702030302020204" pitchFamily="66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400" smtClean="0">
                <a:latin typeface="Comic Sans MS" panose="030F0702030302020204" pitchFamily="66" charset="0"/>
              </a:rPr>
              <a:t>(b) max speed occurs when the child reaches the ground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400" b="1" i="1" smtClean="0">
                <a:solidFill>
                  <a:srgbClr val="FF3300"/>
                </a:solidFill>
                <a:latin typeface="Comic Sans MS" panose="030F0702030302020204" pitchFamily="66" charset="0"/>
              </a:rPr>
              <a:t>½ m v</a:t>
            </a:r>
            <a:r>
              <a:rPr lang="en-GB" altLang="en-US" sz="2400" b="1" i="1" baseline="30000" smtClean="0">
                <a:solidFill>
                  <a:srgbClr val="FF3300"/>
                </a:solidFill>
                <a:latin typeface="Comic Sans MS" panose="030F0702030302020204" pitchFamily="66" charset="0"/>
              </a:rPr>
              <a:t>2</a:t>
            </a:r>
            <a:r>
              <a:rPr lang="en-US" altLang="en-US" sz="2400" b="1" i="1" baseline="30000" smtClean="0">
                <a:solidFill>
                  <a:srgbClr val="FF3300"/>
                </a:solidFill>
                <a:latin typeface="Comic Sans MS" panose="030F0702030302020204" pitchFamily="66" charset="0"/>
              </a:rPr>
              <a:t>  </a:t>
            </a:r>
            <a:r>
              <a:rPr lang="en-GB" altLang="en-US" sz="2400" b="1" i="1" smtClean="0">
                <a:solidFill>
                  <a:srgbClr val="FF3300"/>
                </a:solidFill>
                <a:latin typeface="Comic Sans MS" panose="030F0702030302020204" pitchFamily="66" charset="0"/>
              </a:rPr>
              <a:t>=  m g </a:t>
            </a:r>
            <a:r>
              <a:rPr lang="el-GR" altLang="en-US" sz="2400" b="1" i="1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Δ</a:t>
            </a:r>
            <a:r>
              <a:rPr lang="en-GB" altLang="en-US" sz="2400" b="1" i="1" smtClean="0">
                <a:solidFill>
                  <a:srgbClr val="FF3300"/>
                </a:solidFill>
                <a:latin typeface="Comic Sans MS" panose="030F0702030302020204" pitchFamily="66" charset="0"/>
              </a:rPr>
              <a:t>h </a:t>
            </a:r>
          </a:p>
          <a:p>
            <a:pPr marL="0" indent="0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altLang="en-US" sz="2400" b="1" i="1" smtClean="0">
                <a:solidFill>
                  <a:srgbClr val="FF3300"/>
                </a:solidFill>
                <a:latin typeface="Comic Sans MS" panose="030F0702030302020204" pitchFamily="66" charset="0"/>
              </a:rPr>
              <a:t>½ m v</a:t>
            </a:r>
            <a:r>
              <a:rPr lang="en-GB" altLang="en-US" sz="2400" b="1" i="1" baseline="30000" smtClean="0">
                <a:solidFill>
                  <a:srgbClr val="FF3300"/>
                </a:solidFill>
                <a:latin typeface="Comic Sans MS" panose="030F0702030302020204" pitchFamily="66" charset="0"/>
              </a:rPr>
              <a:t>2</a:t>
            </a:r>
            <a:r>
              <a:rPr lang="en-US" altLang="en-US" sz="2400" b="1" i="1" baseline="30000" smtClean="0">
                <a:solidFill>
                  <a:srgbClr val="FF3300"/>
                </a:solidFill>
                <a:latin typeface="Comic Sans MS" panose="030F0702030302020204" pitchFamily="66" charset="0"/>
              </a:rPr>
              <a:t>  </a:t>
            </a:r>
            <a:r>
              <a:rPr lang="en-GB" altLang="en-US" sz="2400" b="1" i="1" smtClean="0">
                <a:latin typeface="Comic Sans MS" panose="030F0702030302020204" pitchFamily="66" charset="0"/>
              </a:rPr>
              <a:t>= </a:t>
            </a:r>
            <a:r>
              <a:rPr lang="en-GB" altLang="en-US" sz="2400" smtClean="0">
                <a:latin typeface="Comic Sans MS" panose="030F0702030302020204" pitchFamily="66" charset="0"/>
              </a:rPr>
              <a:t>784 J </a:t>
            </a:r>
          </a:p>
          <a:p>
            <a:pPr marL="0" indent="0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altLang="en-US" sz="2400" b="1" i="1" smtClean="0">
                <a:solidFill>
                  <a:srgbClr val="FF3300"/>
                </a:solidFill>
                <a:latin typeface="Comic Sans MS" panose="030F0702030302020204" pitchFamily="66" charset="0"/>
              </a:rPr>
              <a:t>v</a:t>
            </a:r>
            <a:r>
              <a:rPr lang="en-GB" altLang="en-US" sz="2400" b="1" i="1" baseline="30000" smtClean="0">
                <a:solidFill>
                  <a:srgbClr val="FF3300"/>
                </a:solidFill>
                <a:latin typeface="Comic Sans MS" panose="030F0702030302020204" pitchFamily="66" charset="0"/>
              </a:rPr>
              <a:t>2</a:t>
            </a:r>
            <a:r>
              <a:rPr lang="en-US" altLang="en-US" sz="2400" b="1" i="1" baseline="30000" smtClean="0">
                <a:solidFill>
                  <a:srgbClr val="FF3300"/>
                </a:solidFill>
                <a:latin typeface="Comic Sans MS" panose="030F0702030302020204" pitchFamily="66" charset="0"/>
              </a:rPr>
              <a:t>  </a:t>
            </a:r>
            <a:r>
              <a:rPr lang="en-GB" altLang="en-US" sz="2400" smtClean="0">
                <a:latin typeface="Comic Sans MS" panose="030F0702030302020204" pitchFamily="66" charset="0"/>
              </a:rPr>
              <a:t>= (2 x 784) / 40</a:t>
            </a:r>
          </a:p>
          <a:p>
            <a:pPr marL="0" indent="0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altLang="en-US" sz="2400" b="1" i="1" smtClean="0">
                <a:solidFill>
                  <a:srgbClr val="FF3300"/>
                </a:solidFill>
                <a:latin typeface="Comic Sans MS" panose="030F0702030302020204" pitchFamily="66" charset="0"/>
              </a:rPr>
              <a:t>v</a:t>
            </a:r>
            <a:r>
              <a:rPr lang="en-GB" altLang="en-US" sz="2400" b="1" i="1" baseline="30000" smtClean="0">
                <a:solidFill>
                  <a:srgbClr val="FF3300"/>
                </a:solidFill>
                <a:latin typeface="Comic Sans MS" panose="030F0702030302020204" pitchFamily="66" charset="0"/>
              </a:rPr>
              <a:t>2</a:t>
            </a:r>
            <a:r>
              <a:rPr lang="en-US" altLang="en-US" sz="2400" b="1" i="1" baseline="30000" smtClean="0">
                <a:solidFill>
                  <a:srgbClr val="FF3300"/>
                </a:solidFill>
                <a:latin typeface="Comic Sans MS" panose="030F0702030302020204" pitchFamily="66" charset="0"/>
              </a:rPr>
              <a:t>  </a:t>
            </a:r>
            <a:r>
              <a:rPr lang="en-GB" altLang="en-US" sz="2400" smtClean="0">
                <a:latin typeface="Comic Sans MS" panose="030F0702030302020204" pitchFamily="66" charset="0"/>
              </a:rPr>
              <a:t>= 39.2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400" b="1" i="1" smtClean="0">
                <a:solidFill>
                  <a:srgbClr val="FF3300"/>
                </a:solidFill>
                <a:latin typeface="Comic Sans MS" panose="030F0702030302020204" pitchFamily="66" charset="0"/>
              </a:rPr>
              <a:t>v</a:t>
            </a:r>
            <a:r>
              <a:rPr lang="en-GB" altLang="en-US" sz="2400" smtClean="0">
                <a:latin typeface="Comic Sans MS" panose="030F0702030302020204" pitchFamily="66" charset="0"/>
              </a:rPr>
              <a:t> = </a:t>
            </a:r>
            <a:r>
              <a:rPr lang="en-GB" altLang="en-US" sz="2400" smtClean="0">
                <a:latin typeface="Comic Sans MS" panose="030F0702030302020204" pitchFamily="66" charset="0"/>
                <a:sym typeface="Symbol" pitchFamily="18" charset="2"/>
              </a:rPr>
              <a:t></a:t>
            </a:r>
            <a:r>
              <a:rPr lang="en-GB" altLang="en-US" sz="2400" smtClean="0">
                <a:latin typeface="Comic Sans MS" panose="030F0702030302020204" pitchFamily="66" charset="0"/>
              </a:rPr>
              <a:t>39.2</a:t>
            </a:r>
            <a:endParaRPr lang="en-GB" altLang="en-US" sz="2400" u="sng" smtClean="0">
              <a:latin typeface="Comic Sans MS" panose="030F0702030302020204" pitchFamily="66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400" b="1" smtClean="0">
                <a:solidFill>
                  <a:schemeClr val="accent2"/>
                </a:solidFill>
                <a:latin typeface="Comic Sans MS" panose="030F0702030302020204" pitchFamily="66" charset="0"/>
              </a:rPr>
              <a:t>max speed = 6.3 ms</a:t>
            </a:r>
            <a:r>
              <a:rPr lang="en-GB" altLang="en-US" sz="2400" b="1" baseline="30000" smtClean="0">
                <a:solidFill>
                  <a:schemeClr val="accent2"/>
                </a:solidFill>
                <a:latin typeface="Comic Sans MS" panose="030F0702030302020204" pitchFamily="66" charset="0"/>
              </a:rPr>
              <a:t>-1</a:t>
            </a:r>
          </a:p>
        </p:txBody>
      </p:sp>
    </p:spTree>
    <p:extLst>
      <p:ext uri="{BB962C8B-B14F-4D97-AF65-F5344CB8AC3E}">
        <p14:creationId xmlns:p14="http://schemas.microsoft.com/office/powerpoint/2010/main" val="1170773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539552" y="980728"/>
            <a:ext cx="806489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GB" altLang="en-US" sz="4000" dirty="0">
                <a:latin typeface="Comic Sans MS" panose="030F0702030302020204" pitchFamily="66" charset="0"/>
              </a:rPr>
              <a:t>What is the principle of conservation of energy? 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GB" altLang="en-US" sz="4000" dirty="0">
                <a:latin typeface="Comic Sans MS" panose="030F0702030302020204" pitchFamily="66" charset="0"/>
              </a:rPr>
              <a:t>Explain what is meant by, and give equations for (a) kinetic energy &amp; (b) gravitational potential energy.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GB" altLang="en-US" sz="4000" dirty="0">
                <a:latin typeface="Comic Sans MS" panose="030F0702030302020204" pitchFamily="66" charset="0"/>
              </a:rPr>
              <a:t>In terms of energy explain what happens as a body falls under gravity.</a:t>
            </a:r>
          </a:p>
        </p:txBody>
      </p:sp>
    </p:spTree>
    <p:extLst>
      <p:ext uri="{BB962C8B-B14F-4D97-AF65-F5344CB8AC3E}">
        <p14:creationId xmlns:p14="http://schemas.microsoft.com/office/powerpoint/2010/main" val="8092657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56704"/>
            <a:ext cx="8229600" cy="731837"/>
          </a:xfrm>
        </p:spPr>
        <p:txBody>
          <a:bodyPr/>
          <a:lstStyle/>
          <a:p>
            <a:pPr eaLnBrk="1" hangingPunct="1"/>
            <a:r>
              <a:rPr lang="en-GB" altLang="en-US" sz="4000" smtClean="0">
                <a:latin typeface="Comic Sans MS" panose="030F0702030302020204" pitchFamily="66" charset="0"/>
              </a:rPr>
              <a:t>Energy (</a:t>
            </a:r>
            <a:r>
              <a:rPr lang="en-GB" altLang="en-US" sz="4000" b="1" i="1" smtClean="0">
                <a:solidFill>
                  <a:srgbClr val="FF3300"/>
                </a:solidFill>
                <a:latin typeface="Comic Sans MS" panose="030F0702030302020204" pitchFamily="66" charset="0"/>
              </a:rPr>
              <a:t>E</a:t>
            </a:r>
            <a:r>
              <a:rPr lang="en-GB" altLang="en-US" sz="4000" smtClean="0">
                <a:latin typeface="Comic Sans MS" panose="030F0702030302020204" pitchFamily="66" charset="0"/>
              </a:rPr>
              <a:t>)</a:t>
            </a:r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09204"/>
            <a:ext cx="8229600" cy="43561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800" b="1" smtClean="0">
                <a:solidFill>
                  <a:schemeClr val="accent2"/>
                </a:solidFill>
                <a:latin typeface="Comic Sans MS" panose="030F0702030302020204" pitchFamily="66" charset="0"/>
              </a:rPr>
              <a:t>Energy is needed to move objects, to change their shape or to warm them up.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GB" altLang="en-US" sz="2800" smtClean="0">
              <a:latin typeface="Comic Sans MS" panose="030F0702030302020204" pitchFamily="66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800" smtClean="0">
                <a:latin typeface="Comic Sans MS" panose="030F0702030302020204" pitchFamily="66" charset="0"/>
              </a:rPr>
              <a:t>Work is a measurement of the energy required to do a particular task.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GB" altLang="en-US" sz="2800" b="1" i="1" smtClean="0">
              <a:solidFill>
                <a:srgbClr val="FF3300"/>
              </a:solidFill>
              <a:latin typeface="Comic Sans MS" panose="030F0702030302020204" pitchFamily="66" charset="0"/>
            </a:endParaRPr>
          </a:p>
          <a:p>
            <a:pPr marL="0" indent="0" algn="ctr" eaLnBrk="1" hangingPunct="1">
              <a:lnSpc>
                <a:spcPct val="90000"/>
              </a:lnSpc>
              <a:buFontTx/>
              <a:buNone/>
            </a:pPr>
            <a:r>
              <a:rPr lang="en-GB" altLang="en-US" sz="2800" b="1" i="1" smtClean="0">
                <a:solidFill>
                  <a:srgbClr val="FF3300"/>
                </a:solidFill>
                <a:latin typeface="Comic Sans MS" panose="030F0702030302020204" pitchFamily="66" charset="0"/>
              </a:rPr>
              <a:t>work done = energy change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GB" altLang="en-US" sz="2800" smtClean="0">
              <a:latin typeface="Comic Sans MS" panose="030F0702030302020204" pitchFamily="66" charset="0"/>
            </a:endParaRPr>
          </a:p>
          <a:p>
            <a:pPr marL="0" indent="0" algn="ctr" eaLnBrk="1" hangingPunct="1">
              <a:lnSpc>
                <a:spcPct val="90000"/>
              </a:lnSpc>
              <a:buFontTx/>
              <a:buNone/>
            </a:pPr>
            <a:r>
              <a:rPr lang="en-GB" altLang="en-US" sz="2800" smtClean="0">
                <a:latin typeface="Comic Sans MS" panose="030F0702030302020204" pitchFamily="66" charset="0"/>
              </a:rPr>
              <a:t>unit: joule (J)</a:t>
            </a:r>
          </a:p>
        </p:txBody>
      </p:sp>
    </p:spTree>
    <p:extLst>
      <p:ext uri="{BB962C8B-B14F-4D97-AF65-F5344CB8AC3E}">
        <p14:creationId xmlns:p14="http://schemas.microsoft.com/office/powerpoint/2010/main" val="3953302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56704"/>
            <a:ext cx="8229600" cy="731837"/>
          </a:xfrm>
        </p:spPr>
        <p:txBody>
          <a:bodyPr/>
          <a:lstStyle/>
          <a:p>
            <a:pPr eaLnBrk="1" hangingPunct="1"/>
            <a:r>
              <a:rPr lang="en-GB" altLang="en-US" sz="4000" smtClean="0">
                <a:latin typeface="Comic Sans MS" panose="030F0702030302020204" pitchFamily="66" charset="0"/>
              </a:rPr>
              <a:t>Conservation of Energy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09204"/>
            <a:ext cx="8229600" cy="4356100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GB" altLang="en-US" b="1" smtClean="0">
                <a:solidFill>
                  <a:schemeClr val="accent2"/>
                </a:solidFill>
                <a:latin typeface="Comic Sans MS" panose="030F0702030302020204" pitchFamily="66" charset="0"/>
              </a:rPr>
              <a:t>The principle of the conservation of energy states that energy cannot be created or destroyed.</a:t>
            </a:r>
          </a:p>
          <a:p>
            <a:pPr marL="0" indent="0" eaLnBrk="1" hangingPunct="1">
              <a:buFontTx/>
              <a:buNone/>
            </a:pPr>
            <a:endParaRPr lang="en-GB" altLang="en-US" smtClean="0">
              <a:latin typeface="Comic Sans MS" panose="030F0702030302020204" pitchFamily="66" charset="0"/>
            </a:endParaRPr>
          </a:p>
          <a:p>
            <a:pPr marL="0" indent="0" eaLnBrk="1" hangingPunct="1">
              <a:buFontTx/>
              <a:buNone/>
            </a:pPr>
            <a:r>
              <a:rPr lang="en-GB" altLang="en-US" smtClean="0">
                <a:latin typeface="Comic Sans MS" panose="030F0702030302020204" pitchFamily="66" charset="0"/>
              </a:rPr>
              <a:t>Energy can change from one form to another.</a:t>
            </a:r>
          </a:p>
          <a:p>
            <a:pPr marL="0" indent="0" eaLnBrk="1" hangingPunct="1">
              <a:buFontTx/>
              <a:buNone/>
            </a:pPr>
            <a:r>
              <a:rPr lang="en-GB" altLang="en-US" smtClean="0">
                <a:latin typeface="Comic Sans MS" panose="030F0702030302020204" pitchFamily="66" charset="0"/>
              </a:rPr>
              <a:t>All forms of energy are scalar quantities</a:t>
            </a:r>
            <a:endParaRPr lang="en-GB" altLang="en-US" b="1" smtClean="0">
              <a:solidFill>
                <a:srgbClr val="FF33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0006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68635"/>
            <a:ext cx="8229600" cy="46831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altLang="en-US" sz="4000" smtClean="0">
                <a:latin typeface="Comic Sans MS" panose="030F0702030302020204" pitchFamily="66" charset="0"/>
              </a:rPr>
              <a:t>Some examples of forms of energy</a:t>
            </a:r>
          </a:p>
        </p:txBody>
      </p:sp>
      <p:sp>
        <p:nvSpPr>
          <p:cNvPr id="2283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44500" y="1505222"/>
            <a:ext cx="3971925" cy="3995738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altLang="en-US" sz="2400" b="1" smtClean="0">
                <a:solidFill>
                  <a:schemeClr val="accent2"/>
                </a:solidFill>
                <a:latin typeface="Comic Sans MS" panose="030F0702030302020204" pitchFamily="66" charset="0"/>
              </a:rPr>
              <a:t>Kinetic energy (KE)</a:t>
            </a:r>
          </a:p>
          <a:p>
            <a:pPr marL="0" indent="0" eaLnBrk="1" hangingPunct="1">
              <a:buFontTx/>
              <a:buNone/>
            </a:pPr>
            <a:r>
              <a:rPr lang="en-GB" altLang="en-US" sz="2000" smtClean="0">
                <a:latin typeface="Comic Sans MS" panose="030F0702030302020204" pitchFamily="66" charset="0"/>
              </a:rPr>
              <a:t>Energy due to a body’s motion.</a:t>
            </a:r>
          </a:p>
          <a:p>
            <a:pPr marL="0" indent="0" eaLnBrk="1" hangingPunct="1">
              <a:buFontTx/>
              <a:buNone/>
            </a:pPr>
            <a:r>
              <a:rPr lang="en-GB" altLang="en-US" sz="2400" b="1" smtClean="0">
                <a:solidFill>
                  <a:schemeClr val="accent2"/>
                </a:solidFill>
                <a:latin typeface="Comic Sans MS" panose="030F0702030302020204" pitchFamily="66" charset="0"/>
              </a:rPr>
              <a:t>Potential energy (PE)</a:t>
            </a:r>
          </a:p>
          <a:p>
            <a:pPr marL="0" indent="0" eaLnBrk="1" hangingPunct="1">
              <a:buFontTx/>
              <a:buNone/>
            </a:pPr>
            <a:r>
              <a:rPr lang="en-GB" altLang="en-US" sz="2000" smtClean="0">
                <a:latin typeface="Comic Sans MS" panose="030F0702030302020204" pitchFamily="66" charset="0"/>
              </a:rPr>
              <a:t>Energy due to a body’s position </a:t>
            </a:r>
          </a:p>
          <a:p>
            <a:pPr marL="0" indent="0" eaLnBrk="1" hangingPunct="1">
              <a:buFontTx/>
              <a:buNone/>
            </a:pPr>
            <a:r>
              <a:rPr lang="en-GB" altLang="en-US" sz="2400" b="1" smtClean="0">
                <a:solidFill>
                  <a:schemeClr val="accent2"/>
                </a:solidFill>
                <a:latin typeface="Comic Sans MS" panose="030F0702030302020204" pitchFamily="66" charset="0"/>
              </a:rPr>
              <a:t>Thermal energy </a:t>
            </a:r>
          </a:p>
          <a:p>
            <a:pPr marL="0" indent="0" eaLnBrk="1" hangingPunct="1">
              <a:buFontTx/>
              <a:buNone/>
            </a:pPr>
            <a:r>
              <a:rPr lang="en-GB" altLang="en-US" sz="2000" smtClean="0">
                <a:latin typeface="Comic Sans MS" panose="030F0702030302020204" pitchFamily="66" charset="0"/>
              </a:rPr>
              <a:t>Energy due to a body’s temperature.</a:t>
            </a:r>
          </a:p>
          <a:p>
            <a:pPr marL="0" indent="0" eaLnBrk="1" hangingPunct="1">
              <a:buFontTx/>
              <a:buNone/>
            </a:pPr>
            <a:r>
              <a:rPr lang="en-GB" altLang="en-US" sz="2400" b="1" smtClean="0">
                <a:solidFill>
                  <a:schemeClr val="accent2"/>
                </a:solidFill>
                <a:latin typeface="Comic Sans MS" panose="030F0702030302020204" pitchFamily="66" charset="0"/>
              </a:rPr>
              <a:t>Chemical energy</a:t>
            </a:r>
          </a:p>
          <a:p>
            <a:pPr marL="0" indent="0" eaLnBrk="1" hangingPunct="1">
              <a:buFontTx/>
              <a:buNone/>
            </a:pPr>
            <a:r>
              <a:rPr lang="en-GB" altLang="en-US" sz="2000" smtClean="0">
                <a:latin typeface="Comic Sans MS" panose="030F0702030302020204" pitchFamily="66" charset="0"/>
              </a:rPr>
              <a:t>Energy associated with chemical reactions.</a:t>
            </a:r>
          </a:p>
          <a:p>
            <a:pPr marL="0" indent="0" eaLnBrk="1" hangingPunct="1">
              <a:buFontTx/>
              <a:buNone/>
            </a:pPr>
            <a:endParaRPr lang="en-GB" altLang="en-US" sz="2000" smtClean="0">
              <a:latin typeface="Comic Sans MS" panose="030F0702030302020204" pitchFamily="66" charset="0"/>
            </a:endParaRPr>
          </a:p>
          <a:p>
            <a:pPr marL="0" indent="0" eaLnBrk="1" hangingPunct="1">
              <a:buFontTx/>
              <a:buNone/>
            </a:pPr>
            <a:endParaRPr lang="en-GB" altLang="en-US" sz="2000" smtClean="0">
              <a:latin typeface="Comic Sans MS" panose="030F0702030302020204" pitchFamily="66" charset="0"/>
            </a:endParaRPr>
          </a:p>
        </p:txBody>
      </p:sp>
      <p:sp>
        <p:nvSpPr>
          <p:cNvPr id="22835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35500" y="1505222"/>
            <a:ext cx="4038600" cy="3624263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altLang="en-US" sz="2400" b="1" smtClean="0">
                <a:solidFill>
                  <a:schemeClr val="accent2"/>
                </a:solidFill>
                <a:latin typeface="Comic Sans MS" panose="030F0702030302020204" pitchFamily="66" charset="0"/>
              </a:rPr>
              <a:t>Nuclear energy</a:t>
            </a:r>
          </a:p>
          <a:p>
            <a:pPr marL="0" indent="0" eaLnBrk="1" hangingPunct="1">
              <a:buFontTx/>
              <a:buNone/>
            </a:pPr>
            <a:r>
              <a:rPr lang="en-GB" altLang="en-US" sz="2000" smtClean="0">
                <a:latin typeface="Comic Sans MS" panose="030F0702030302020204" pitchFamily="66" charset="0"/>
              </a:rPr>
              <a:t>Energy associated with nuclear reactions.</a:t>
            </a:r>
          </a:p>
          <a:p>
            <a:pPr marL="0" indent="0" eaLnBrk="1" hangingPunct="1">
              <a:buFontTx/>
              <a:buNone/>
            </a:pPr>
            <a:r>
              <a:rPr lang="en-GB" altLang="en-US" sz="2400" b="1" smtClean="0">
                <a:solidFill>
                  <a:schemeClr val="accent2"/>
                </a:solidFill>
                <a:latin typeface="Comic Sans MS" panose="030F0702030302020204" pitchFamily="66" charset="0"/>
              </a:rPr>
              <a:t>Electrical energy</a:t>
            </a:r>
          </a:p>
          <a:p>
            <a:pPr marL="0" indent="0" eaLnBrk="1" hangingPunct="1">
              <a:buFontTx/>
              <a:buNone/>
            </a:pPr>
            <a:r>
              <a:rPr lang="en-GB" altLang="en-US" sz="2000" smtClean="0">
                <a:latin typeface="Comic Sans MS" panose="030F0702030302020204" pitchFamily="66" charset="0"/>
              </a:rPr>
              <a:t>Energy associated with electric charges.</a:t>
            </a:r>
          </a:p>
          <a:p>
            <a:pPr marL="0" indent="0" eaLnBrk="1" hangingPunct="1">
              <a:buFontTx/>
              <a:buNone/>
            </a:pPr>
            <a:r>
              <a:rPr lang="en-GB" altLang="en-US" sz="2400" b="1" smtClean="0">
                <a:solidFill>
                  <a:schemeClr val="accent2"/>
                </a:solidFill>
                <a:latin typeface="Comic Sans MS" panose="030F0702030302020204" pitchFamily="66" charset="0"/>
              </a:rPr>
              <a:t>Elastic energy</a:t>
            </a:r>
          </a:p>
          <a:p>
            <a:pPr marL="0" indent="0" eaLnBrk="1" hangingPunct="1">
              <a:buFontTx/>
              <a:buNone/>
            </a:pPr>
            <a:r>
              <a:rPr lang="en-GB" altLang="en-US" sz="2000" smtClean="0">
                <a:latin typeface="Comic Sans MS" panose="030F0702030302020204" pitchFamily="66" charset="0"/>
              </a:rPr>
              <a:t>Energy stored in an object when it is stretched or compressed.</a:t>
            </a:r>
          </a:p>
          <a:p>
            <a:pPr marL="0" indent="0" eaLnBrk="1" hangingPunct="1"/>
            <a:endParaRPr lang="en-GB" altLang="en-US" sz="2400" smtClean="0">
              <a:latin typeface="Comic Sans MS" panose="030F0702030302020204" pitchFamily="66" charset="0"/>
            </a:endParaRPr>
          </a:p>
        </p:txBody>
      </p:sp>
      <p:sp>
        <p:nvSpPr>
          <p:cNvPr id="228357" name="Text Box 5"/>
          <p:cNvSpPr txBox="1">
            <a:spLocks noChangeArrowheads="1"/>
          </p:cNvSpPr>
          <p:nvPr/>
        </p:nvSpPr>
        <p:spPr bwMode="auto">
          <a:xfrm>
            <a:off x="320675" y="5481910"/>
            <a:ext cx="8428038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 b="1">
                <a:solidFill>
                  <a:srgbClr val="FF3300"/>
                </a:solidFill>
                <a:latin typeface="Comic Sans MS" panose="030F0702030302020204" pitchFamily="66" charset="0"/>
              </a:rPr>
              <a:t>All of the above forms of energy (and others) can ultimately be considered to be variations of kinetic or potential energy.</a:t>
            </a:r>
          </a:p>
        </p:txBody>
      </p:sp>
    </p:spTree>
    <p:extLst>
      <p:ext uri="{BB962C8B-B14F-4D97-AF65-F5344CB8AC3E}">
        <p14:creationId xmlns:p14="http://schemas.microsoft.com/office/powerpoint/2010/main" val="1481199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835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81658"/>
            <a:ext cx="8229600" cy="706437"/>
          </a:xfrm>
        </p:spPr>
        <p:txBody>
          <a:bodyPr/>
          <a:lstStyle/>
          <a:p>
            <a:pPr eaLnBrk="1" hangingPunct="1"/>
            <a:r>
              <a:rPr lang="en-GB" altLang="en-US" sz="4000" smtClean="0">
                <a:latin typeface="Comic Sans MS" panose="030F0702030302020204" pitchFamily="66" charset="0"/>
              </a:rPr>
              <a:t>Kinetic Energy (</a:t>
            </a:r>
            <a:r>
              <a:rPr lang="en-GB" altLang="en-US" sz="4000" b="1" i="1" smtClean="0">
                <a:solidFill>
                  <a:srgbClr val="FF3300"/>
                </a:solidFill>
                <a:latin typeface="Comic Sans MS" panose="030F0702030302020204" pitchFamily="66" charset="0"/>
              </a:rPr>
              <a:t>E</a:t>
            </a:r>
            <a:r>
              <a:rPr lang="en-GB" altLang="en-US" sz="4000" b="1" i="1" baseline="-25000" smtClean="0">
                <a:solidFill>
                  <a:srgbClr val="FF3300"/>
                </a:solidFill>
                <a:latin typeface="Comic Sans MS" panose="030F0702030302020204" pitchFamily="66" charset="0"/>
              </a:rPr>
              <a:t>K</a:t>
            </a:r>
            <a:r>
              <a:rPr lang="en-GB" altLang="en-US" sz="4000" smtClean="0">
                <a:latin typeface="Comic Sans MS" panose="030F0702030302020204" pitchFamily="66" charset="0"/>
              </a:rPr>
              <a:t>)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7513" y="1783358"/>
            <a:ext cx="8229600" cy="4525962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altLang="en-US" sz="2800" b="1" smtClean="0">
                <a:solidFill>
                  <a:schemeClr val="accent2"/>
                </a:solidFill>
                <a:latin typeface="Comic Sans MS" panose="030F0702030302020204" pitchFamily="66" charset="0"/>
              </a:rPr>
              <a:t>Kinetic energy is the energy an object has because of its motion and mass.</a:t>
            </a:r>
          </a:p>
          <a:p>
            <a:pPr marL="0" indent="0" eaLnBrk="1" hangingPunct="1">
              <a:buFontTx/>
              <a:buNone/>
            </a:pPr>
            <a:endParaRPr lang="en-GB" altLang="en-US" sz="2800" b="1" smtClean="0">
              <a:solidFill>
                <a:schemeClr val="accent2"/>
              </a:solidFill>
              <a:latin typeface="Comic Sans MS" panose="030F0702030302020204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altLang="en-US" sz="2800" b="1" i="1" smtClean="0">
                <a:solidFill>
                  <a:srgbClr val="FF3300"/>
                </a:solidFill>
                <a:latin typeface="Comic Sans MS" panose="030F0702030302020204" pitchFamily="66" charset="0"/>
              </a:rPr>
              <a:t>kinetic energy  =  ½ x  mass  x  (speed)</a:t>
            </a:r>
            <a:r>
              <a:rPr lang="en-GB" altLang="en-US" sz="2800" b="1" i="1" baseline="30000" smtClean="0">
                <a:solidFill>
                  <a:srgbClr val="FF3300"/>
                </a:solidFill>
                <a:latin typeface="Comic Sans MS" panose="030F0702030302020204" pitchFamily="66" charset="0"/>
              </a:rPr>
              <a:t>2</a:t>
            </a:r>
            <a:endParaRPr lang="en-GB" altLang="en-US" sz="2800" b="1" i="1" smtClean="0">
              <a:solidFill>
                <a:srgbClr val="FF3300"/>
              </a:solidFill>
              <a:latin typeface="Comic Sans MS" panose="030F0702030302020204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altLang="en-US" sz="2800" b="1" i="1" smtClean="0">
                <a:solidFill>
                  <a:srgbClr val="FF3300"/>
                </a:solidFill>
                <a:latin typeface="Comic Sans MS" panose="030F0702030302020204" pitchFamily="66" charset="0"/>
              </a:rPr>
              <a:t>E</a:t>
            </a:r>
            <a:r>
              <a:rPr lang="en-GB" altLang="en-US" sz="2800" b="1" i="1" baseline="-25000" smtClean="0">
                <a:solidFill>
                  <a:srgbClr val="FF3300"/>
                </a:solidFill>
                <a:latin typeface="Comic Sans MS" panose="030F0702030302020204" pitchFamily="66" charset="0"/>
              </a:rPr>
              <a:t>K</a:t>
            </a:r>
            <a:r>
              <a:rPr lang="en-GB" altLang="en-US" sz="2800" b="1" i="1" smtClean="0">
                <a:solidFill>
                  <a:srgbClr val="FF3300"/>
                </a:solidFill>
                <a:latin typeface="Comic Sans MS" panose="030F0702030302020204" pitchFamily="66" charset="0"/>
              </a:rPr>
              <a:t> = ½ m v</a:t>
            </a:r>
            <a:r>
              <a:rPr lang="en-GB" altLang="en-US" sz="2800" b="1" i="1" baseline="30000" smtClean="0">
                <a:solidFill>
                  <a:srgbClr val="FF3300"/>
                </a:solidFill>
                <a:latin typeface="Comic Sans MS" panose="030F0702030302020204" pitchFamily="66" charset="0"/>
              </a:rPr>
              <a:t>2</a:t>
            </a:r>
            <a:endParaRPr lang="en-US" altLang="en-US" sz="2800" b="1" i="1" baseline="30000" smtClean="0">
              <a:solidFill>
                <a:srgbClr val="FF3300"/>
              </a:solidFill>
              <a:latin typeface="Comic Sans MS" panose="030F0702030302020204" pitchFamily="66" charset="0"/>
            </a:endParaRPr>
          </a:p>
          <a:p>
            <a:pPr marL="0" indent="0" eaLnBrk="1" hangingPunct="1">
              <a:buFontTx/>
              <a:buNone/>
            </a:pPr>
            <a:endParaRPr lang="en-GB" altLang="en-US" sz="2800" b="1" i="1" smtClean="0">
              <a:solidFill>
                <a:srgbClr val="FF3300"/>
              </a:solidFill>
              <a:latin typeface="Comic Sans MS" panose="030F0702030302020204" pitchFamily="66" charset="0"/>
            </a:endParaRPr>
          </a:p>
          <a:p>
            <a:pPr marL="0" indent="0" eaLnBrk="1" hangingPunct="1">
              <a:buFontTx/>
              <a:buNone/>
            </a:pPr>
            <a:r>
              <a:rPr lang="en-GB" altLang="en-US" sz="2800" smtClean="0">
                <a:latin typeface="Comic Sans MS" panose="030F0702030302020204" pitchFamily="66" charset="0"/>
              </a:rPr>
              <a:t>Note: </a:t>
            </a:r>
            <a:r>
              <a:rPr lang="en-GB" altLang="en-US" sz="2800" b="1" i="1" smtClean="0">
                <a:solidFill>
                  <a:srgbClr val="FF3300"/>
                </a:solidFill>
                <a:latin typeface="Comic Sans MS" panose="030F0702030302020204" pitchFamily="66" charset="0"/>
              </a:rPr>
              <a:t>v</a:t>
            </a:r>
            <a:r>
              <a:rPr lang="en-GB" altLang="en-US" sz="2800" smtClean="0">
                <a:latin typeface="Comic Sans MS" panose="030F0702030302020204" pitchFamily="66" charset="0"/>
              </a:rPr>
              <a:t> = speed </a:t>
            </a:r>
            <a:r>
              <a:rPr lang="en-GB" altLang="en-US" sz="2800" b="1" smtClean="0">
                <a:latin typeface="Comic Sans MS" panose="030F0702030302020204" pitchFamily="66" charset="0"/>
              </a:rPr>
              <a:t>NOT</a:t>
            </a:r>
            <a:r>
              <a:rPr lang="en-GB" altLang="en-US" sz="2800" smtClean="0">
                <a:latin typeface="Comic Sans MS" panose="030F0702030302020204" pitchFamily="66" charset="0"/>
              </a:rPr>
              <a:t> velocity. </a:t>
            </a:r>
          </a:p>
          <a:p>
            <a:pPr marL="0" indent="0" eaLnBrk="1" hangingPunct="1">
              <a:buFontTx/>
              <a:buNone/>
            </a:pPr>
            <a:r>
              <a:rPr lang="en-GB" altLang="en-US" sz="2800" smtClean="0">
                <a:latin typeface="Comic Sans MS" panose="030F0702030302020204" pitchFamily="66" charset="0"/>
              </a:rPr>
              <a:t>The direction of motion has no relevance to kinetic energy.</a:t>
            </a:r>
          </a:p>
        </p:txBody>
      </p:sp>
    </p:spTree>
    <p:extLst>
      <p:ext uri="{BB962C8B-B14F-4D97-AF65-F5344CB8AC3E}">
        <p14:creationId xmlns:p14="http://schemas.microsoft.com/office/powerpoint/2010/main" val="3231877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44500" y="927447"/>
            <a:ext cx="8229600" cy="41433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altLang="en-US" sz="4000" smtClean="0">
                <a:solidFill>
                  <a:schemeClr val="tx1"/>
                </a:solidFill>
                <a:latin typeface="Comic Sans MS" panose="030F0702030302020204" pitchFamily="66" charset="0"/>
              </a:rPr>
              <a:t>Question 1</a:t>
            </a:r>
          </a:p>
        </p:txBody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35485"/>
            <a:ext cx="8229600" cy="4141787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altLang="en-US" i="1" smtClean="0">
                <a:latin typeface="Comic Sans MS" panose="030F0702030302020204" pitchFamily="66" charset="0"/>
              </a:rPr>
              <a:t>Calculate the kinetic energy of a car of mass 800 kg moving at 6 ms</a:t>
            </a:r>
            <a:r>
              <a:rPr lang="en-GB" altLang="en-US" i="1" baseline="30000" smtClean="0">
                <a:latin typeface="Comic Sans MS" panose="030F0702030302020204" pitchFamily="66" charset="0"/>
              </a:rPr>
              <a:t>-1</a:t>
            </a:r>
          </a:p>
          <a:p>
            <a:pPr marL="0" indent="0" eaLnBrk="1" hangingPunct="1">
              <a:buFontTx/>
              <a:buNone/>
            </a:pPr>
            <a:r>
              <a:rPr lang="en-GB" altLang="en-US" b="1" i="1" smtClean="0">
                <a:solidFill>
                  <a:srgbClr val="FF3300"/>
                </a:solidFill>
                <a:latin typeface="Comic Sans MS" panose="030F0702030302020204" pitchFamily="66" charset="0"/>
              </a:rPr>
              <a:t>E</a:t>
            </a:r>
            <a:r>
              <a:rPr lang="en-GB" altLang="en-US" b="1" i="1" baseline="-25000" smtClean="0">
                <a:solidFill>
                  <a:srgbClr val="FF3300"/>
                </a:solidFill>
                <a:latin typeface="Comic Sans MS" panose="030F0702030302020204" pitchFamily="66" charset="0"/>
              </a:rPr>
              <a:t>K</a:t>
            </a:r>
            <a:r>
              <a:rPr lang="en-GB" altLang="en-US" b="1" i="1" smtClean="0">
                <a:solidFill>
                  <a:srgbClr val="FF3300"/>
                </a:solidFill>
                <a:latin typeface="Comic Sans MS" panose="030F0702030302020204" pitchFamily="66" charset="0"/>
              </a:rPr>
              <a:t> = ½ m v</a:t>
            </a:r>
            <a:r>
              <a:rPr lang="en-GB" altLang="en-US" b="1" i="1" baseline="30000" smtClean="0">
                <a:solidFill>
                  <a:srgbClr val="FF3300"/>
                </a:solidFill>
                <a:latin typeface="Comic Sans MS" panose="030F0702030302020204" pitchFamily="66" charset="0"/>
              </a:rPr>
              <a:t>2</a:t>
            </a:r>
            <a:endParaRPr lang="en-US" altLang="en-US" b="1" i="1" baseline="30000" smtClean="0">
              <a:solidFill>
                <a:srgbClr val="FF3300"/>
              </a:solidFill>
              <a:latin typeface="Comic Sans MS" panose="030F0702030302020204" pitchFamily="66" charset="0"/>
            </a:endParaRPr>
          </a:p>
          <a:p>
            <a:pPr marL="0" indent="0" eaLnBrk="1" hangingPunct="1">
              <a:buFontTx/>
              <a:buNone/>
            </a:pPr>
            <a:r>
              <a:rPr lang="en-GB" altLang="en-US" smtClean="0">
                <a:latin typeface="Comic Sans MS" panose="030F0702030302020204" pitchFamily="66" charset="0"/>
              </a:rPr>
              <a:t>= ½  x 800kg x (6ms</a:t>
            </a:r>
            <a:r>
              <a:rPr lang="en-GB" altLang="en-US" baseline="30000" smtClean="0">
                <a:latin typeface="Comic Sans MS" panose="030F0702030302020204" pitchFamily="66" charset="0"/>
              </a:rPr>
              <a:t>-1</a:t>
            </a:r>
            <a:r>
              <a:rPr lang="en-GB" altLang="en-US" smtClean="0">
                <a:latin typeface="Comic Sans MS" panose="030F0702030302020204" pitchFamily="66" charset="0"/>
              </a:rPr>
              <a:t>)</a:t>
            </a:r>
            <a:r>
              <a:rPr lang="en-GB" altLang="en-US" baseline="30000" smtClean="0">
                <a:latin typeface="Comic Sans MS" panose="030F0702030302020204" pitchFamily="66" charset="0"/>
              </a:rPr>
              <a:t>2</a:t>
            </a:r>
          </a:p>
          <a:p>
            <a:pPr marL="0" indent="0" eaLnBrk="1" hangingPunct="1">
              <a:buFontTx/>
              <a:buNone/>
            </a:pPr>
            <a:r>
              <a:rPr lang="en-GB" altLang="en-US" smtClean="0">
                <a:latin typeface="Comic Sans MS" panose="030F0702030302020204" pitchFamily="66" charset="0"/>
              </a:rPr>
              <a:t>= ½  x 800 x 36</a:t>
            </a:r>
          </a:p>
          <a:p>
            <a:pPr marL="0" indent="0" eaLnBrk="1" hangingPunct="1">
              <a:buFontTx/>
              <a:buNone/>
            </a:pPr>
            <a:r>
              <a:rPr lang="en-GB" altLang="en-US" smtClean="0">
                <a:latin typeface="Comic Sans MS" panose="030F0702030302020204" pitchFamily="66" charset="0"/>
              </a:rPr>
              <a:t>= 400 x 36</a:t>
            </a:r>
            <a:endParaRPr lang="en-GB" altLang="en-US" baseline="30000" smtClean="0">
              <a:latin typeface="Comic Sans MS" panose="030F0702030302020204" pitchFamily="66" charset="0"/>
            </a:endParaRPr>
          </a:p>
          <a:p>
            <a:pPr marL="0" indent="0" eaLnBrk="1" hangingPunct="1">
              <a:buFontTx/>
              <a:buNone/>
            </a:pPr>
            <a:r>
              <a:rPr lang="en-GB" altLang="en-US" b="1" smtClean="0">
                <a:solidFill>
                  <a:schemeClr val="accent2"/>
                </a:solidFill>
                <a:latin typeface="Comic Sans MS" panose="030F0702030302020204" pitchFamily="66" charset="0"/>
              </a:rPr>
              <a:t>kinetic energy = 14 400 J </a:t>
            </a:r>
          </a:p>
          <a:p>
            <a:pPr marL="0" indent="0" eaLnBrk="1" hangingPunct="1">
              <a:buFontTx/>
              <a:buNone/>
            </a:pPr>
            <a:endParaRPr lang="en-GB" altLang="en-US" b="1" smtClean="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8025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44500" y="999455"/>
            <a:ext cx="8229600" cy="41433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altLang="en-US" sz="4000" smtClean="0">
                <a:solidFill>
                  <a:schemeClr val="tx1"/>
                </a:solidFill>
                <a:latin typeface="Comic Sans MS" panose="030F0702030302020204" pitchFamily="66" charset="0"/>
              </a:rPr>
              <a:t>Question 2</a:t>
            </a:r>
          </a:p>
        </p:txBody>
      </p:sp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07493"/>
            <a:ext cx="8229600" cy="4141787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800" i="1" smtClean="0">
                <a:latin typeface="Comic Sans MS" panose="030F0702030302020204" pitchFamily="66" charset="0"/>
              </a:rPr>
              <a:t>Calculate the speed of a car of mass 1200kg if its kinetic energy is 15 000J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800" b="1" i="1" smtClean="0">
                <a:solidFill>
                  <a:srgbClr val="FF3300"/>
                </a:solidFill>
                <a:latin typeface="Comic Sans MS" panose="030F0702030302020204" pitchFamily="66" charset="0"/>
              </a:rPr>
              <a:t>E</a:t>
            </a:r>
            <a:r>
              <a:rPr lang="en-GB" altLang="en-US" sz="2800" b="1" i="1" baseline="-25000" smtClean="0">
                <a:solidFill>
                  <a:srgbClr val="FF3300"/>
                </a:solidFill>
                <a:latin typeface="Comic Sans MS" panose="030F0702030302020204" pitchFamily="66" charset="0"/>
              </a:rPr>
              <a:t>K</a:t>
            </a:r>
            <a:r>
              <a:rPr lang="en-GB" altLang="en-US" sz="2800" b="1" i="1" smtClean="0">
                <a:solidFill>
                  <a:srgbClr val="FF3300"/>
                </a:solidFill>
                <a:latin typeface="Comic Sans MS" panose="030F0702030302020204" pitchFamily="66" charset="0"/>
              </a:rPr>
              <a:t> = ½ m v</a:t>
            </a:r>
            <a:r>
              <a:rPr lang="en-GB" altLang="en-US" sz="2800" b="1" i="1" baseline="30000" smtClean="0">
                <a:solidFill>
                  <a:srgbClr val="FF3300"/>
                </a:solidFill>
                <a:latin typeface="Comic Sans MS" panose="030F0702030302020204" pitchFamily="66" charset="0"/>
              </a:rPr>
              <a:t>2</a:t>
            </a:r>
            <a:endParaRPr lang="en-US" altLang="en-US" sz="2800" b="1" i="1" baseline="30000" smtClean="0">
              <a:solidFill>
                <a:srgbClr val="FF3300"/>
              </a:solidFill>
              <a:latin typeface="Comic Sans MS" panose="030F0702030302020204" pitchFamily="66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800" smtClean="0">
                <a:latin typeface="Comic Sans MS" panose="030F0702030302020204" pitchFamily="66" charset="0"/>
              </a:rPr>
              <a:t>15 000J  = ½  x 1200kg  x  </a:t>
            </a:r>
            <a:r>
              <a:rPr lang="en-GB" altLang="en-US" sz="2800" b="1" i="1" smtClean="0">
                <a:solidFill>
                  <a:srgbClr val="FF3300"/>
                </a:solidFill>
                <a:latin typeface="Comic Sans MS" panose="030F0702030302020204" pitchFamily="66" charset="0"/>
              </a:rPr>
              <a:t>v</a:t>
            </a:r>
            <a:r>
              <a:rPr lang="en-GB" altLang="en-US" sz="2800" b="1" i="1" baseline="30000" smtClean="0">
                <a:solidFill>
                  <a:srgbClr val="FF3300"/>
                </a:solidFill>
                <a:latin typeface="Comic Sans MS" panose="030F0702030302020204" pitchFamily="66" charset="0"/>
              </a:rPr>
              <a:t>2</a:t>
            </a:r>
            <a:endParaRPr lang="en-GB" altLang="en-US" sz="2800" baseline="30000" smtClean="0">
              <a:latin typeface="Comic Sans MS" panose="030F0702030302020204" pitchFamily="66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800" smtClean="0">
                <a:latin typeface="Comic Sans MS" panose="030F0702030302020204" pitchFamily="66" charset="0"/>
              </a:rPr>
              <a:t>15 000  =  600  x  </a:t>
            </a:r>
            <a:r>
              <a:rPr lang="en-GB" altLang="en-US" sz="2800" b="1" i="1" smtClean="0">
                <a:solidFill>
                  <a:srgbClr val="FF3300"/>
                </a:solidFill>
                <a:latin typeface="Comic Sans MS" panose="030F0702030302020204" pitchFamily="66" charset="0"/>
              </a:rPr>
              <a:t>v</a:t>
            </a:r>
            <a:r>
              <a:rPr lang="en-GB" altLang="en-US" sz="2800" b="1" i="1" baseline="30000" smtClean="0">
                <a:solidFill>
                  <a:srgbClr val="FF3300"/>
                </a:solidFill>
                <a:latin typeface="Comic Sans MS" panose="030F0702030302020204" pitchFamily="66" charset="0"/>
              </a:rPr>
              <a:t>2</a:t>
            </a:r>
            <a:endParaRPr lang="en-GB" altLang="en-US" sz="2800" b="1" i="1" smtClean="0">
              <a:solidFill>
                <a:srgbClr val="FF3300"/>
              </a:solidFill>
              <a:latin typeface="Comic Sans MS" panose="030F0702030302020204" pitchFamily="66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800" smtClean="0">
                <a:latin typeface="Comic Sans MS" panose="030F0702030302020204" pitchFamily="66" charset="0"/>
              </a:rPr>
              <a:t>15 000 ÷ 600  =  </a:t>
            </a:r>
            <a:r>
              <a:rPr lang="en-GB" altLang="en-US" sz="2800" b="1" i="1" smtClean="0">
                <a:solidFill>
                  <a:srgbClr val="FF3300"/>
                </a:solidFill>
                <a:latin typeface="Comic Sans MS" panose="030F0702030302020204" pitchFamily="66" charset="0"/>
              </a:rPr>
              <a:t>v</a:t>
            </a:r>
            <a:r>
              <a:rPr lang="en-GB" altLang="en-US" sz="2800" b="1" i="1" baseline="30000" smtClean="0">
                <a:solidFill>
                  <a:srgbClr val="FF3300"/>
                </a:solidFill>
                <a:latin typeface="Comic Sans MS" panose="030F0702030302020204" pitchFamily="66" charset="0"/>
              </a:rPr>
              <a:t>2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800" smtClean="0">
                <a:latin typeface="Comic Sans MS" panose="030F0702030302020204" pitchFamily="66" charset="0"/>
              </a:rPr>
              <a:t>25  =  </a:t>
            </a:r>
            <a:r>
              <a:rPr lang="en-GB" altLang="en-US" sz="2800" b="1" i="1" smtClean="0">
                <a:solidFill>
                  <a:srgbClr val="FF3300"/>
                </a:solidFill>
                <a:latin typeface="Comic Sans MS" panose="030F0702030302020204" pitchFamily="66" charset="0"/>
              </a:rPr>
              <a:t>v</a:t>
            </a:r>
            <a:r>
              <a:rPr lang="en-GB" altLang="en-US" sz="2800" b="1" i="1" baseline="30000" smtClean="0">
                <a:solidFill>
                  <a:srgbClr val="FF3300"/>
                </a:solidFill>
                <a:latin typeface="Comic Sans MS" panose="030F0702030302020204" pitchFamily="66" charset="0"/>
              </a:rPr>
              <a:t>2</a:t>
            </a:r>
            <a:endParaRPr lang="en-GB" altLang="en-US" sz="2800" b="1" i="1" smtClean="0">
              <a:solidFill>
                <a:srgbClr val="FF3300"/>
              </a:solidFill>
              <a:latin typeface="Comic Sans MS" panose="030F0702030302020204" pitchFamily="66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800" b="1" i="1" smtClean="0">
                <a:solidFill>
                  <a:srgbClr val="FF3300"/>
                </a:solidFill>
                <a:latin typeface="Comic Sans MS" panose="030F0702030302020204" pitchFamily="66" charset="0"/>
              </a:rPr>
              <a:t>v</a:t>
            </a:r>
            <a:r>
              <a:rPr lang="en-GB" altLang="en-US" sz="2800" smtClean="0">
                <a:latin typeface="Comic Sans MS" panose="030F0702030302020204" pitchFamily="66" charset="0"/>
              </a:rPr>
              <a:t> = </a:t>
            </a:r>
            <a:r>
              <a:rPr lang="en-GB" altLang="en-US" sz="2800" smtClean="0">
                <a:latin typeface="Comic Sans MS" panose="030F0702030302020204" pitchFamily="66" charset="0"/>
                <a:sym typeface="Symbol" pitchFamily="18" charset="2"/>
              </a:rPr>
              <a:t>25</a:t>
            </a:r>
            <a:endParaRPr lang="en-GB" altLang="en-US" sz="2800" u="sng" smtClean="0">
              <a:latin typeface="Comic Sans MS" panose="030F0702030302020204" pitchFamily="66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800" b="1" smtClean="0">
                <a:solidFill>
                  <a:schemeClr val="accent2"/>
                </a:solidFill>
                <a:latin typeface="Comic Sans MS" panose="030F0702030302020204" pitchFamily="66" charset="0"/>
              </a:rPr>
              <a:t>speed = 5.0 ms</a:t>
            </a:r>
            <a:r>
              <a:rPr lang="en-GB" altLang="en-US" sz="2800" b="1" baseline="30000" smtClean="0">
                <a:solidFill>
                  <a:schemeClr val="accent2"/>
                </a:solidFill>
                <a:latin typeface="Comic Sans MS" panose="030F0702030302020204" pitchFamily="66" charset="0"/>
              </a:rPr>
              <a:t>-1</a:t>
            </a:r>
          </a:p>
        </p:txBody>
      </p:sp>
    </p:spTree>
    <p:extLst>
      <p:ext uri="{BB962C8B-B14F-4D97-AF65-F5344CB8AC3E}">
        <p14:creationId xmlns:p14="http://schemas.microsoft.com/office/powerpoint/2010/main" val="1077634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96392"/>
            <a:ext cx="8229600" cy="679450"/>
          </a:xfrm>
        </p:spPr>
        <p:txBody>
          <a:bodyPr>
            <a:normAutofit fontScale="90000"/>
          </a:bodyPr>
          <a:lstStyle/>
          <a:p>
            <a:pPr eaLnBrk="1" hangingPunct="1">
              <a:lnSpc>
                <a:spcPct val="100000"/>
              </a:lnSpc>
            </a:pPr>
            <a:r>
              <a:rPr lang="en-GB" altLang="en-US" sz="4000" smtClean="0">
                <a:solidFill>
                  <a:schemeClr val="tx1"/>
                </a:solidFill>
                <a:latin typeface="Comic Sans MS" panose="030F0702030302020204" pitchFamily="66" charset="0"/>
              </a:rPr>
              <a:t>Question 3</a:t>
            </a:r>
          </a:p>
        </p:txBody>
      </p:sp>
      <p:sp>
        <p:nvSpPr>
          <p:cNvPr id="2355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46088" y="1639342"/>
            <a:ext cx="3800475" cy="4525962"/>
          </a:xfrm>
        </p:spPr>
        <p:txBody>
          <a:bodyPr>
            <a:normAutofit fontScale="92500" lnSpcReduction="20000"/>
          </a:bodyPr>
          <a:lstStyle/>
          <a:p>
            <a:pPr marL="0" indent="0" eaLnBrk="1" hangingPunct="1">
              <a:lnSpc>
                <a:spcPct val="110000"/>
              </a:lnSpc>
              <a:buFontTx/>
              <a:buNone/>
            </a:pPr>
            <a:r>
              <a:rPr lang="en-GB" altLang="en-US" sz="2400" i="1" smtClean="0">
                <a:latin typeface="Comic Sans MS" panose="030F0702030302020204" pitchFamily="66" charset="0"/>
              </a:rPr>
              <a:t>Calculate the braking distance a car of mass 900 kg travelling at an initial speed of 20 ms</a:t>
            </a:r>
            <a:r>
              <a:rPr lang="en-GB" altLang="en-US" sz="2400" i="1" baseline="30000" smtClean="0">
                <a:latin typeface="Comic Sans MS" panose="030F0702030302020204" pitchFamily="66" charset="0"/>
              </a:rPr>
              <a:t>-1</a:t>
            </a:r>
            <a:r>
              <a:rPr lang="en-GB" altLang="en-US" sz="2400" i="1" smtClean="0">
                <a:latin typeface="Comic Sans MS" panose="030F0702030302020204" pitchFamily="66" charset="0"/>
              </a:rPr>
              <a:t> if its brakes exert a constant force of 3 kN.</a:t>
            </a:r>
          </a:p>
          <a:p>
            <a:pPr marL="0" indent="0" eaLnBrk="1" hangingPunct="1">
              <a:lnSpc>
                <a:spcPct val="110000"/>
              </a:lnSpc>
              <a:buFontTx/>
              <a:buNone/>
            </a:pPr>
            <a:endParaRPr lang="en-GB" altLang="en-US" sz="2400" i="1" smtClean="0">
              <a:latin typeface="Comic Sans MS" panose="030F0702030302020204" pitchFamily="66" charset="0"/>
            </a:endParaRPr>
          </a:p>
          <a:p>
            <a:pPr marL="0" indent="0" eaLnBrk="1" hangingPunct="1">
              <a:lnSpc>
                <a:spcPct val="110000"/>
              </a:lnSpc>
              <a:buFontTx/>
              <a:buNone/>
            </a:pPr>
            <a:r>
              <a:rPr lang="en-GB" altLang="en-US" sz="2400" b="1" i="1" smtClean="0">
                <a:solidFill>
                  <a:srgbClr val="FF3300"/>
                </a:solidFill>
                <a:latin typeface="Comic Sans MS" panose="030F0702030302020204" pitchFamily="66" charset="0"/>
              </a:rPr>
              <a:t>k.e. of car = ½ m v</a:t>
            </a:r>
            <a:r>
              <a:rPr lang="en-GB" altLang="en-US" sz="2400" b="1" i="1" baseline="30000" smtClean="0">
                <a:solidFill>
                  <a:srgbClr val="FF3300"/>
                </a:solidFill>
                <a:latin typeface="Comic Sans MS" panose="030F0702030302020204" pitchFamily="66" charset="0"/>
              </a:rPr>
              <a:t>2</a:t>
            </a:r>
            <a:endParaRPr lang="en-US" altLang="en-US" sz="2400" b="1" i="1" baseline="30000" smtClean="0">
              <a:solidFill>
                <a:srgbClr val="FF3300"/>
              </a:solidFill>
              <a:latin typeface="Comic Sans MS" panose="030F0702030302020204" pitchFamily="66" charset="0"/>
            </a:endParaRPr>
          </a:p>
          <a:p>
            <a:pPr marL="0" indent="0" eaLnBrk="1" hangingPunct="1">
              <a:lnSpc>
                <a:spcPct val="110000"/>
              </a:lnSpc>
              <a:buFontTx/>
              <a:buNone/>
            </a:pPr>
            <a:r>
              <a:rPr lang="en-GB" altLang="en-US" sz="2400" smtClean="0">
                <a:latin typeface="Comic Sans MS" panose="030F0702030302020204" pitchFamily="66" charset="0"/>
              </a:rPr>
              <a:t>= ½ x 900kg x (20ms</a:t>
            </a:r>
            <a:r>
              <a:rPr lang="en-GB" altLang="en-US" sz="2400" baseline="30000" smtClean="0">
                <a:latin typeface="Comic Sans MS" panose="030F0702030302020204" pitchFamily="66" charset="0"/>
              </a:rPr>
              <a:t>-1</a:t>
            </a:r>
            <a:r>
              <a:rPr lang="en-GB" altLang="en-US" sz="2400" smtClean="0">
                <a:latin typeface="Comic Sans MS" panose="030F0702030302020204" pitchFamily="66" charset="0"/>
              </a:rPr>
              <a:t>)</a:t>
            </a:r>
            <a:r>
              <a:rPr lang="en-GB" altLang="en-US" sz="2400" baseline="30000" smtClean="0">
                <a:latin typeface="Comic Sans MS" panose="030F0702030302020204" pitchFamily="66" charset="0"/>
              </a:rPr>
              <a:t>2</a:t>
            </a:r>
          </a:p>
          <a:p>
            <a:pPr marL="0" indent="0" eaLnBrk="1" hangingPunct="1">
              <a:lnSpc>
                <a:spcPct val="110000"/>
              </a:lnSpc>
              <a:buFontTx/>
              <a:buNone/>
            </a:pPr>
            <a:r>
              <a:rPr lang="en-GB" altLang="en-US" sz="2400" smtClean="0">
                <a:latin typeface="Comic Sans MS" panose="030F0702030302020204" pitchFamily="66" charset="0"/>
              </a:rPr>
              <a:t>= ½  x 900 x 400</a:t>
            </a:r>
            <a:endParaRPr lang="en-GB" altLang="en-US" sz="2400" baseline="30000" smtClean="0">
              <a:latin typeface="Comic Sans MS" panose="030F0702030302020204" pitchFamily="66" charset="0"/>
            </a:endParaRPr>
          </a:p>
          <a:p>
            <a:pPr marL="0" indent="0" eaLnBrk="1" hangingPunct="1">
              <a:lnSpc>
                <a:spcPct val="110000"/>
              </a:lnSpc>
              <a:buFontTx/>
              <a:buNone/>
            </a:pPr>
            <a:r>
              <a:rPr lang="en-GB" altLang="en-US" sz="2400" smtClean="0">
                <a:latin typeface="Comic Sans MS" panose="030F0702030302020204" pitchFamily="66" charset="0"/>
              </a:rPr>
              <a:t>= 450 x 400</a:t>
            </a:r>
            <a:endParaRPr lang="en-GB" altLang="en-US" sz="2400" baseline="30000" smtClean="0">
              <a:latin typeface="Comic Sans MS" panose="030F0702030302020204" pitchFamily="66" charset="0"/>
            </a:endParaRPr>
          </a:p>
          <a:p>
            <a:pPr marL="0" indent="0" eaLnBrk="1" hangingPunct="1">
              <a:lnSpc>
                <a:spcPct val="110000"/>
              </a:lnSpc>
              <a:buFontTx/>
              <a:buNone/>
            </a:pPr>
            <a:r>
              <a:rPr lang="en-GB" altLang="en-US" sz="2400" smtClean="0">
                <a:latin typeface="Comic Sans MS" panose="030F0702030302020204" pitchFamily="66" charset="0"/>
              </a:rPr>
              <a:t>k.e. = 180 000 J</a:t>
            </a:r>
          </a:p>
          <a:p>
            <a:pPr marL="0" indent="0" eaLnBrk="1" hangingPunct="1">
              <a:lnSpc>
                <a:spcPct val="110000"/>
              </a:lnSpc>
              <a:buFontTx/>
              <a:buNone/>
            </a:pPr>
            <a:endParaRPr lang="en-GB" altLang="en-US" sz="2400" i="1" smtClean="0">
              <a:latin typeface="Comic Sans MS" panose="030F0702030302020204" pitchFamily="66" charset="0"/>
            </a:endParaRPr>
          </a:p>
        </p:txBody>
      </p:sp>
      <p:sp>
        <p:nvSpPr>
          <p:cNvPr id="23552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794250" y="1639342"/>
            <a:ext cx="4038600" cy="4048125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lnSpc>
                <a:spcPct val="100000"/>
              </a:lnSpc>
              <a:buFontTx/>
              <a:buNone/>
            </a:pPr>
            <a:r>
              <a:rPr lang="en-GB" altLang="en-US" sz="2400" smtClean="0">
                <a:latin typeface="Comic Sans MS" panose="030F0702030302020204" pitchFamily="66" charset="0"/>
              </a:rPr>
              <a:t>The work done by the brakes will be equal to this kinetic energy.</a:t>
            </a:r>
          </a:p>
          <a:p>
            <a:pPr marL="0" indent="0" eaLnBrk="1" hangingPunct="1">
              <a:lnSpc>
                <a:spcPct val="100000"/>
              </a:lnSpc>
              <a:buFontTx/>
              <a:buNone/>
            </a:pPr>
            <a:r>
              <a:rPr lang="en-GB" altLang="en-US" sz="2400" b="1" i="1" smtClean="0">
                <a:solidFill>
                  <a:srgbClr val="FF3300"/>
                </a:solidFill>
                <a:latin typeface="Comic Sans MS" panose="030F0702030302020204" pitchFamily="66" charset="0"/>
              </a:rPr>
              <a:t>W = F s</a:t>
            </a:r>
          </a:p>
          <a:p>
            <a:pPr marL="0" indent="0" eaLnBrk="1" hangingPunct="1">
              <a:lnSpc>
                <a:spcPct val="100000"/>
              </a:lnSpc>
              <a:buFontTx/>
              <a:buNone/>
            </a:pPr>
            <a:r>
              <a:rPr lang="en-GB" altLang="en-US" sz="2400" smtClean="0">
                <a:latin typeface="Comic Sans MS" panose="030F0702030302020204" pitchFamily="66" charset="0"/>
              </a:rPr>
              <a:t>180 000 J = 3 kN x </a:t>
            </a:r>
            <a:r>
              <a:rPr lang="en-GB" altLang="en-US" sz="2400" b="1" i="1" smtClean="0">
                <a:solidFill>
                  <a:srgbClr val="FF3300"/>
                </a:solidFill>
                <a:latin typeface="Comic Sans MS" panose="030F0702030302020204" pitchFamily="66" charset="0"/>
              </a:rPr>
              <a:t>s</a:t>
            </a:r>
          </a:p>
          <a:p>
            <a:pPr marL="0" indent="0" eaLnBrk="1" hangingPunct="1">
              <a:lnSpc>
                <a:spcPct val="100000"/>
              </a:lnSpc>
              <a:buFontTx/>
              <a:buNone/>
            </a:pPr>
            <a:r>
              <a:rPr lang="en-GB" altLang="en-US" sz="2400" smtClean="0">
                <a:latin typeface="Comic Sans MS" panose="030F0702030302020204" pitchFamily="66" charset="0"/>
              </a:rPr>
              <a:t>180 000 = 3000 x </a:t>
            </a:r>
            <a:r>
              <a:rPr lang="en-GB" altLang="en-US" sz="2400" b="1" i="1" smtClean="0">
                <a:solidFill>
                  <a:srgbClr val="FF3300"/>
                </a:solidFill>
                <a:latin typeface="Comic Sans MS" panose="030F0702030302020204" pitchFamily="66" charset="0"/>
              </a:rPr>
              <a:t>s</a:t>
            </a:r>
          </a:p>
          <a:p>
            <a:pPr marL="0" indent="0" eaLnBrk="1" hangingPunct="1">
              <a:lnSpc>
                <a:spcPct val="100000"/>
              </a:lnSpc>
              <a:buFontTx/>
              <a:buNone/>
            </a:pPr>
            <a:r>
              <a:rPr lang="en-GB" altLang="en-US" sz="2400" b="1" i="1" smtClean="0">
                <a:solidFill>
                  <a:srgbClr val="FF3300"/>
                </a:solidFill>
                <a:latin typeface="Comic Sans MS" panose="030F0702030302020204" pitchFamily="66" charset="0"/>
              </a:rPr>
              <a:t>s</a:t>
            </a:r>
            <a:r>
              <a:rPr lang="en-GB" altLang="en-US" sz="2400" smtClean="0">
                <a:latin typeface="Comic Sans MS" panose="030F0702030302020204" pitchFamily="66" charset="0"/>
              </a:rPr>
              <a:t> = 180 000 / 3000</a:t>
            </a:r>
            <a:endParaRPr lang="en-GB" altLang="en-US" sz="2400" b="1" i="1" smtClean="0">
              <a:solidFill>
                <a:srgbClr val="FF3300"/>
              </a:solidFill>
              <a:latin typeface="Comic Sans MS" panose="030F0702030302020204" pitchFamily="66" charset="0"/>
            </a:endParaRPr>
          </a:p>
          <a:p>
            <a:pPr marL="0" indent="0" eaLnBrk="1" hangingPunct="1">
              <a:lnSpc>
                <a:spcPct val="100000"/>
              </a:lnSpc>
              <a:buFontTx/>
              <a:buNone/>
            </a:pPr>
            <a:endParaRPr lang="en-GB" altLang="en-US" sz="2400" b="1" smtClean="0">
              <a:solidFill>
                <a:schemeClr val="accent2"/>
              </a:solidFill>
              <a:latin typeface="Comic Sans MS" panose="030F0702030302020204" pitchFamily="66" charset="0"/>
            </a:endParaRPr>
          </a:p>
          <a:p>
            <a:pPr marL="0" indent="0" eaLnBrk="1" hangingPunct="1">
              <a:lnSpc>
                <a:spcPct val="100000"/>
              </a:lnSpc>
              <a:buFontTx/>
              <a:buNone/>
            </a:pPr>
            <a:r>
              <a:rPr lang="en-GB" altLang="en-US" sz="2400" b="1" smtClean="0">
                <a:solidFill>
                  <a:schemeClr val="accent2"/>
                </a:solidFill>
                <a:latin typeface="Comic Sans MS" panose="030F0702030302020204" pitchFamily="66" charset="0"/>
              </a:rPr>
              <a:t>braking distance = 60 m</a:t>
            </a:r>
          </a:p>
        </p:txBody>
      </p:sp>
    </p:spTree>
    <p:extLst>
      <p:ext uri="{BB962C8B-B14F-4D97-AF65-F5344CB8AC3E}">
        <p14:creationId xmlns:p14="http://schemas.microsoft.com/office/powerpoint/2010/main" val="2007011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46818"/>
            <a:ext cx="8229600" cy="706437"/>
          </a:xfrm>
        </p:spPr>
        <p:txBody>
          <a:bodyPr/>
          <a:lstStyle/>
          <a:p>
            <a:pPr eaLnBrk="1" hangingPunct="1"/>
            <a:r>
              <a:rPr lang="en-GB" altLang="en-US" sz="4000" smtClean="0">
                <a:latin typeface="Comic Sans MS" panose="030F0702030302020204" pitchFamily="66" charset="0"/>
              </a:rPr>
              <a:t>Complete:</a:t>
            </a:r>
          </a:p>
        </p:txBody>
      </p:sp>
      <p:graphicFrame>
        <p:nvGraphicFramePr>
          <p:cNvPr id="233515" name="Group 4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6163798"/>
              </p:ext>
            </p:extLst>
          </p:nvPr>
        </p:nvGraphicFramePr>
        <p:xfrm>
          <a:off x="1133475" y="1897730"/>
          <a:ext cx="6980238" cy="3619502"/>
        </p:xfrm>
        <a:graphic>
          <a:graphicData uri="http://schemas.openxmlformats.org/drawingml/2006/table">
            <a:tbl>
              <a:tblPr/>
              <a:tblGrid>
                <a:gridCol w="2052638"/>
                <a:gridCol w="2051050"/>
                <a:gridCol w="2876550"/>
              </a:tblGrid>
              <a:tr h="719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Mass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Speed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Kinetic energy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5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400 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4.0 ms</a:t>
                      </a:r>
                      <a:r>
                        <a:rPr kumimoji="0" lang="en-GB" sz="2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anose="030F0702030302020204" pitchFamily="66" charset="0"/>
                        </a:rPr>
                        <a:t>3.2 J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5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3000 kg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10 kms</a:t>
                      </a:r>
                      <a:r>
                        <a:rPr kumimoji="0" lang="en-GB" sz="2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anose="030F0702030302020204" pitchFamily="66" charset="0"/>
                        </a:rPr>
                        <a:t>60 mJ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5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anose="030F0702030302020204" pitchFamily="66" charset="0"/>
                        </a:rPr>
                        <a:t>8 kg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300 cms</a:t>
                      </a:r>
                      <a:r>
                        <a:rPr kumimoji="0" lang="en-GB" sz="2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36 J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3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50 mg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anose="030F0702030302020204" pitchFamily="66" charset="0"/>
                        </a:rPr>
                        <a:t>12 ms</a:t>
                      </a:r>
                      <a:r>
                        <a:rPr kumimoji="0" lang="en-GB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anose="030F0702030302020204" pitchFamily="66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3.6 </a:t>
                      </a:r>
                      <a:r>
                        <a:rPr kumimoji="0" lang="en-GB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mJ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3507" name="Text Box 35"/>
          <p:cNvSpPr txBox="1">
            <a:spLocks noChangeArrowheads="1"/>
          </p:cNvSpPr>
          <p:nvPr/>
        </p:nvSpPr>
        <p:spPr bwMode="auto">
          <a:xfrm>
            <a:off x="3348038" y="932530"/>
            <a:ext cx="2519362" cy="7016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4000">
                <a:solidFill>
                  <a:srgbClr val="FF3300"/>
                </a:solidFill>
                <a:latin typeface="Comic Sans MS" panose="030F0702030302020204" pitchFamily="66" charset="0"/>
              </a:rPr>
              <a:t>Answers</a:t>
            </a:r>
          </a:p>
        </p:txBody>
      </p:sp>
      <p:sp>
        <p:nvSpPr>
          <p:cNvPr id="233508" name="Text Box 36"/>
          <p:cNvSpPr txBox="1">
            <a:spLocks noChangeArrowheads="1"/>
          </p:cNvSpPr>
          <p:nvPr/>
        </p:nvSpPr>
        <p:spPr bwMode="auto">
          <a:xfrm>
            <a:off x="1709738" y="4032918"/>
            <a:ext cx="1296987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3200" b="1">
                <a:solidFill>
                  <a:srgbClr val="FF3300"/>
                </a:solidFill>
                <a:latin typeface="Comic Sans MS" panose="030F0702030302020204" pitchFamily="66" charset="0"/>
              </a:rPr>
              <a:t>8 kg</a:t>
            </a:r>
          </a:p>
        </p:txBody>
      </p:sp>
      <p:sp>
        <p:nvSpPr>
          <p:cNvPr id="233509" name="Text Box 37"/>
          <p:cNvSpPr txBox="1">
            <a:spLocks noChangeArrowheads="1"/>
          </p:cNvSpPr>
          <p:nvPr/>
        </p:nvSpPr>
        <p:spPr bwMode="auto">
          <a:xfrm>
            <a:off x="3551238" y="4834605"/>
            <a:ext cx="17049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 b="1">
                <a:solidFill>
                  <a:srgbClr val="FF3300"/>
                </a:solidFill>
                <a:latin typeface="Comic Sans MS" panose="030F0702030302020204" pitchFamily="66" charset="0"/>
              </a:rPr>
              <a:t>12 ms</a:t>
            </a:r>
            <a:r>
              <a:rPr lang="en-GB" altLang="en-US" sz="2800" b="1" baseline="30000">
                <a:solidFill>
                  <a:srgbClr val="FF3300"/>
                </a:solidFill>
                <a:latin typeface="Comic Sans MS" panose="030F0702030302020204" pitchFamily="66" charset="0"/>
              </a:rPr>
              <a:t>-1</a:t>
            </a:r>
          </a:p>
        </p:txBody>
      </p:sp>
      <p:sp>
        <p:nvSpPr>
          <p:cNvPr id="233510" name="Text Box 38"/>
          <p:cNvSpPr txBox="1">
            <a:spLocks noChangeArrowheads="1"/>
          </p:cNvSpPr>
          <p:nvPr/>
        </p:nvSpPr>
        <p:spPr bwMode="auto">
          <a:xfrm>
            <a:off x="5256213" y="3353468"/>
            <a:ext cx="338601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3200" b="1" dirty="0">
                <a:solidFill>
                  <a:srgbClr val="FF3300"/>
                </a:solidFill>
                <a:latin typeface="Comic Sans MS" panose="030F0702030302020204" pitchFamily="66" charset="0"/>
              </a:rPr>
              <a:t>1.5 x 10</a:t>
            </a:r>
            <a:r>
              <a:rPr lang="en-GB" altLang="en-US" sz="3200" b="1" baseline="30000" dirty="0">
                <a:solidFill>
                  <a:srgbClr val="FF3300"/>
                </a:solidFill>
                <a:latin typeface="Comic Sans MS" panose="030F0702030302020204" pitchFamily="66" charset="0"/>
              </a:rPr>
              <a:t>11</a:t>
            </a:r>
            <a:r>
              <a:rPr lang="en-GB" altLang="en-US" sz="3200" b="1" dirty="0">
                <a:solidFill>
                  <a:srgbClr val="FF3300"/>
                </a:solidFill>
                <a:latin typeface="Comic Sans MS" panose="030F0702030302020204" pitchFamily="66" charset="0"/>
              </a:rPr>
              <a:t> J</a:t>
            </a:r>
            <a:endParaRPr lang="en-GB" altLang="en-US" sz="3200" b="1" dirty="0">
              <a:solidFill>
                <a:srgbClr val="FF3300"/>
              </a:solidFill>
              <a:latin typeface="Comic Sans MS" panose="030F0702030302020204" pitchFamily="66" charset="0"/>
              <a:cs typeface="Arial" charset="0"/>
            </a:endParaRPr>
          </a:p>
        </p:txBody>
      </p:sp>
      <p:sp>
        <p:nvSpPr>
          <p:cNvPr id="233511" name="Text Box 39"/>
          <p:cNvSpPr txBox="1">
            <a:spLocks noChangeArrowheads="1"/>
          </p:cNvSpPr>
          <p:nvPr/>
        </p:nvSpPr>
        <p:spPr bwMode="auto">
          <a:xfrm>
            <a:off x="6183313" y="2626393"/>
            <a:ext cx="1296987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3200" b="1">
                <a:solidFill>
                  <a:srgbClr val="FF3300"/>
                </a:solidFill>
                <a:latin typeface="Comic Sans MS" panose="030F0702030302020204" pitchFamily="66" charset="0"/>
              </a:rPr>
              <a:t>3.2 J</a:t>
            </a:r>
          </a:p>
        </p:txBody>
      </p:sp>
    </p:spTree>
    <p:extLst>
      <p:ext uri="{BB962C8B-B14F-4D97-AF65-F5344CB8AC3E}">
        <p14:creationId xmlns:p14="http://schemas.microsoft.com/office/powerpoint/2010/main" val="3801886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3507" grpId="0" animBg="1"/>
    </p:bldLst>
  </p:timing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892</Words>
  <Application>Microsoft Office PowerPoint</Application>
  <PresentationFormat>On-screen Show (4:3)</PresentationFormat>
  <Paragraphs>189</Paragraphs>
  <Slides>15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1_Office Theme</vt:lpstr>
      <vt:lpstr>PowerPoint Presentation</vt:lpstr>
      <vt:lpstr>Energy (E)</vt:lpstr>
      <vt:lpstr>Conservation of Energy</vt:lpstr>
      <vt:lpstr>Some examples of forms of energy</vt:lpstr>
      <vt:lpstr>Kinetic Energy (EK)</vt:lpstr>
      <vt:lpstr>Question 1</vt:lpstr>
      <vt:lpstr>Question 2</vt:lpstr>
      <vt:lpstr>Question 3</vt:lpstr>
      <vt:lpstr>Complete:</vt:lpstr>
      <vt:lpstr>Gravitational Potential Energy (gpe)</vt:lpstr>
      <vt:lpstr>Question</vt:lpstr>
      <vt:lpstr>Complete:</vt:lpstr>
      <vt:lpstr>Falling objects</vt:lpstr>
      <vt:lpstr>Question</vt:lpstr>
      <vt:lpstr>PowerPoint Presentation</vt:lpstr>
    </vt:vector>
  </TitlesOfParts>
  <Company>The City of London of Academy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Joshua Duddy</dc:creator>
  <cp:lastModifiedBy>Joshua Duddy</cp:lastModifiedBy>
  <cp:revision>18</cp:revision>
  <dcterms:created xsi:type="dcterms:W3CDTF">2016-05-16T13:02:05Z</dcterms:created>
  <dcterms:modified xsi:type="dcterms:W3CDTF">2016-05-25T07:47:16Z</dcterms:modified>
</cp:coreProperties>
</file>