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25/05/2016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F9C8CD-0F0E-41F3-A2D3-91C56C81E0D7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3C54C8-96B8-4E57-AFE0-6E65BE27D997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B6AD84-E573-47B9-B57E-180741854FF8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414A64-A173-4B52-9EF7-3CDDAC8F8BD9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60B21-FC45-4A36-80F2-18EA5B1734E2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84720-AC65-459A-93E1-4FE5452FE36D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181170-4F91-4CFC-9145-188930FC555C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F620EB-ACDC-4232-B64E-25DF89C1D10C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85F065-B375-43EF-9739-0A2DBA94ED5C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7102F2-C189-4B01-9A05-20323E8E3E4B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B63180-F136-412C-9678-435AC797F783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FF7B9-3E03-48B8-A6E4-AFC17995A143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D5073A-F861-41E1-9455-860DDCDC3721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2FC23-0EC5-4CB6-AB3D-028980437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0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25/05/2016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858416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latin typeface="Comic Sans MS" panose="030F0702030302020204" pitchFamily="66" charset="0"/>
              </a:rPr>
              <a:t>Gravitational Potential Energy (</a:t>
            </a:r>
            <a:r>
              <a:rPr lang="en-GB" altLang="en-US" sz="3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gpe</a:t>
            </a:r>
            <a:r>
              <a:rPr lang="en-GB" altLang="en-US" sz="360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855365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Gravitational potential energy is the energy an object has because of its position in a gravitational field.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change in g.p.e.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	=  mass x gravitational field strength 			x change in height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b="1" i="1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P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 m g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3626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927447"/>
            <a:ext cx="8229600" cy="414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5485"/>
            <a:ext cx="8229600" cy="41417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</a:rPr>
              <a:t>Calculate the change in g.p.e. when a mass of 200 g is lifted upwards by 30 cm.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</a:rPr>
              <a:t>(g = 9.8 Nkg</a:t>
            </a:r>
            <a:r>
              <a:rPr lang="en-GB" altLang="en-US" i="1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i="1" smtClean="0">
                <a:latin typeface="Comic Sans MS" panose="030F0702030302020204" pitchFamily="66" charset="0"/>
              </a:rPr>
              <a:t>)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P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 m g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200 g x 9.8 Nkg</a:t>
            </a:r>
            <a:r>
              <a:rPr lang="en-GB" altLang="en-US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mtClean="0">
                <a:latin typeface="Comic Sans MS" panose="030F0702030302020204" pitchFamily="66" charset="0"/>
              </a:rPr>
              <a:t> x 30 cm</a:t>
            </a:r>
            <a:endParaRPr lang="en-GB" altLang="en-US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0.200 kg x 9.8 Nkg</a:t>
            </a:r>
            <a:r>
              <a:rPr lang="en-GB" altLang="en-US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mtClean="0">
                <a:latin typeface="Comic Sans MS" panose="030F0702030302020204" pitchFamily="66" charset="0"/>
              </a:rPr>
              <a:t> x 0.30 m</a:t>
            </a:r>
            <a:endParaRPr lang="en-GB" altLang="en-US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change in g.p.e. = 0.59 J </a:t>
            </a:r>
          </a:p>
        </p:txBody>
      </p:sp>
    </p:spTree>
    <p:extLst>
      <p:ext uri="{BB962C8B-B14F-4D97-AF65-F5344CB8AC3E}">
        <p14:creationId xmlns:p14="http://schemas.microsoft.com/office/powerpoint/2010/main" val="98771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1417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Complete:</a:t>
            </a:r>
          </a:p>
        </p:txBody>
      </p:sp>
      <p:graphicFrame>
        <p:nvGraphicFramePr>
          <p:cNvPr id="24064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486331"/>
              </p:ext>
            </p:extLst>
          </p:nvPr>
        </p:nvGraphicFramePr>
        <p:xfrm>
          <a:off x="468313" y="2113754"/>
          <a:ext cx="8207375" cy="3619502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  <a:gridCol w="2052638"/>
                <a:gridCol w="20510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cm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1.6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4000 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 kJ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 mm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144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3348038" y="1177129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3300"/>
                </a:solidFill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240676" name="Text Box 36"/>
          <p:cNvSpPr txBox="1">
            <a:spLocks noChangeArrowheads="1"/>
          </p:cNvSpPr>
          <p:nvPr/>
        </p:nvSpPr>
        <p:spPr bwMode="auto">
          <a:xfrm>
            <a:off x="939800" y="2820192"/>
            <a:ext cx="1296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3 kg</a:t>
            </a:r>
          </a:p>
        </p:txBody>
      </p:sp>
      <p:sp>
        <p:nvSpPr>
          <p:cNvPr id="240677" name="Text Box 37"/>
          <p:cNvSpPr txBox="1">
            <a:spLocks noChangeArrowheads="1"/>
          </p:cNvSpPr>
          <p:nvPr/>
        </p:nvSpPr>
        <p:spPr bwMode="auto">
          <a:xfrm>
            <a:off x="2485185" y="3594892"/>
            <a:ext cx="2247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1.6 Nkg</a:t>
            </a:r>
            <a:r>
              <a:rPr lang="en-GB" altLang="en-US" sz="3200" b="1" baseline="30000" dirty="0">
                <a:solidFill>
                  <a:srgbClr val="FF3300"/>
                </a:solidFill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40678" name="Text Box 38"/>
          <p:cNvSpPr txBox="1">
            <a:spLocks noChangeArrowheads="1"/>
          </p:cNvSpPr>
          <p:nvPr/>
        </p:nvSpPr>
        <p:spPr bwMode="auto">
          <a:xfrm>
            <a:off x="4902200" y="4298154"/>
            <a:ext cx="178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4000 m</a:t>
            </a:r>
            <a:endParaRPr lang="en-GB" altLang="en-US" sz="3200" b="1" dirty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40679" name="Text Box 39"/>
          <p:cNvSpPr txBox="1">
            <a:spLocks noChangeArrowheads="1"/>
          </p:cNvSpPr>
          <p:nvPr/>
        </p:nvSpPr>
        <p:spPr bwMode="auto">
          <a:xfrm>
            <a:off x="7045324" y="4968079"/>
            <a:ext cx="16311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144 J</a:t>
            </a:r>
          </a:p>
        </p:txBody>
      </p:sp>
    </p:spTree>
    <p:extLst>
      <p:ext uri="{BB962C8B-B14F-4D97-AF65-F5344CB8AC3E}">
        <p14:creationId xmlns:p14="http://schemas.microsoft.com/office/powerpoint/2010/main" val="2760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2037"/>
            <a:ext cx="8229600" cy="758825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Falling objects</a:t>
            </a: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1349"/>
            <a:ext cx="4038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If there is no significant air resistance then the initial GPE of an object is transferred into kinetic energy.</a:t>
            </a:r>
          </a:p>
          <a:p>
            <a:pPr marL="0" indent="0" eaLnBrk="1" hangingPunct="1">
              <a:buFontTx/>
              <a:buNone/>
            </a:pPr>
            <a:endParaRPr lang="en-GB" altLang="en-US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P</a:t>
            </a:r>
            <a:endParaRPr lang="en-GB" altLang="en-US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½ m v</a:t>
            </a:r>
            <a:r>
              <a:rPr lang="en-GB" altLang="en-US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=  m g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  <a:endParaRPr lang="en-GB" altLang="en-US" smtClean="0">
              <a:latin typeface="Comic Sans MS" panose="030F0702030302020204" pitchFamily="66" charset="0"/>
            </a:endParaRPr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5040313" y="2752749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h</a:t>
            </a:r>
            <a:endParaRPr lang="el-GR" altLang="en-US" sz="2400" b="1" i="1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080000" y="1709762"/>
            <a:ext cx="1258888" cy="3449637"/>
            <a:chOff x="3200" y="707"/>
            <a:chExt cx="793" cy="2173"/>
          </a:xfrm>
        </p:grpSpPr>
        <p:sp>
          <p:nvSpPr>
            <p:cNvPr id="23577" name="Oval 7"/>
            <p:cNvSpPr>
              <a:spLocks noChangeArrowheads="1"/>
            </p:cNvSpPr>
            <p:nvPr/>
          </p:nvSpPr>
          <p:spPr bwMode="auto">
            <a:xfrm>
              <a:off x="3569" y="969"/>
              <a:ext cx="167" cy="16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578" name="Line 10"/>
            <p:cNvSpPr>
              <a:spLocks noChangeShapeType="1"/>
            </p:cNvSpPr>
            <p:nvPr/>
          </p:nvSpPr>
          <p:spPr bwMode="auto">
            <a:xfrm>
              <a:off x="3200" y="2880"/>
              <a:ext cx="7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9" name="Line 11"/>
            <p:cNvSpPr>
              <a:spLocks noChangeShapeType="1"/>
            </p:cNvSpPr>
            <p:nvPr/>
          </p:nvSpPr>
          <p:spPr bwMode="auto">
            <a:xfrm flipV="1">
              <a:off x="3523" y="1119"/>
              <a:ext cx="8" cy="17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80" name="Line 12"/>
            <p:cNvSpPr>
              <a:spLocks noChangeShapeType="1"/>
            </p:cNvSpPr>
            <p:nvPr/>
          </p:nvSpPr>
          <p:spPr bwMode="auto">
            <a:xfrm>
              <a:off x="3200" y="1127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81" name="Text Box 17"/>
            <p:cNvSpPr txBox="1">
              <a:spLocks noChangeArrowheads="1"/>
            </p:cNvSpPr>
            <p:nvPr/>
          </p:nvSpPr>
          <p:spPr bwMode="auto">
            <a:xfrm>
              <a:off x="3512" y="707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Comic Sans MS" panose="030F0702030302020204" pitchFamily="66" charset="0"/>
                  <a:cs typeface="Arial" charset="0"/>
                </a:rPr>
                <a:t>m</a:t>
              </a:r>
              <a:endParaRPr lang="el-GR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425950" y="3492524"/>
            <a:ext cx="1912938" cy="1627188"/>
            <a:chOff x="2788" y="1830"/>
            <a:chExt cx="1205" cy="1025"/>
          </a:xfrm>
        </p:grpSpPr>
        <p:sp>
          <p:nvSpPr>
            <p:cNvPr id="23571" name="Oval 9"/>
            <p:cNvSpPr>
              <a:spLocks noChangeArrowheads="1"/>
            </p:cNvSpPr>
            <p:nvPr/>
          </p:nvSpPr>
          <p:spPr bwMode="auto">
            <a:xfrm>
              <a:off x="3569" y="1830"/>
              <a:ext cx="167" cy="16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572" name="Line 13"/>
            <p:cNvSpPr>
              <a:spLocks noChangeShapeType="1"/>
            </p:cNvSpPr>
            <p:nvPr/>
          </p:nvSpPr>
          <p:spPr bwMode="auto">
            <a:xfrm>
              <a:off x="3200" y="1990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3" name="Line 14"/>
            <p:cNvSpPr>
              <a:spLocks noChangeShapeType="1"/>
            </p:cNvSpPr>
            <p:nvPr/>
          </p:nvSpPr>
          <p:spPr bwMode="auto">
            <a:xfrm flipV="1">
              <a:off x="3356" y="1995"/>
              <a:ext cx="0" cy="8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4" name="Text Box 15"/>
            <p:cNvSpPr txBox="1">
              <a:spLocks noChangeArrowheads="1"/>
            </p:cNvSpPr>
            <p:nvPr/>
          </p:nvSpPr>
          <p:spPr bwMode="auto">
            <a:xfrm>
              <a:off x="2788" y="2322"/>
              <a:ext cx="7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½ </a:t>
              </a:r>
              <a:r>
                <a:rPr lang="el-GR" altLang="en-US" sz="2400" b="1" i="1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Δ</a:t>
              </a:r>
              <a:r>
                <a:rPr lang="en-GB" altLang="en-US" sz="2400" b="1" i="1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h</a:t>
              </a:r>
              <a:endParaRPr lang="el-GR" altLang="en-US" sz="2400" b="1" i="1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  <p:sp>
          <p:nvSpPr>
            <p:cNvPr id="23575" name="Line 18"/>
            <p:cNvSpPr>
              <a:spLocks noChangeShapeType="1"/>
            </p:cNvSpPr>
            <p:nvPr/>
          </p:nvSpPr>
          <p:spPr bwMode="auto">
            <a:xfrm>
              <a:off x="3648" y="1912"/>
              <a:ext cx="0" cy="2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6" name="Text Box 20"/>
            <p:cNvSpPr txBox="1">
              <a:spLocks noChangeArrowheads="1"/>
            </p:cNvSpPr>
            <p:nvPr/>
          </p:nvSpPr>
          <p:spPr bwMode="auto">
            <a:xfrm>
              <a:off x="3657" y="1996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v</a:t>
              </a:r>
              <a:r>
                <a:rPr lang="en-GB" altLang="en-US" sz="2400" b="1" i="1" baseline="-25000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1</a:t>
              </a:r>
              <a:endParaRPr lang="el-GR" altLang="en-US" sz="2400" b="1" i="1" baseline="-2500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665788" y="4859362"/>
            <a:ext cx="660400" cy="868362"/>
            <a:chOff x="3569" y="2691"/>
            <a:chExt cx="416" cy="547"/>
          </a:xfrm>
        </p:grpSpPr>
        <p:sp>
          <p:nvSpPr>
            <p:cNvPr id="23568" name="Oval 8"/>
            <p:cNvSpPr>
              <a:spLocks noChangeArrowheads="1"/>
            </p:cNvSpPr>
            <p:nvPr/>
          </p:nvSpPr>
          <p:spPr bwMode="auto">
            <a:xfrm>
              <a:off x="3569" y="2691"/>
              <a:ext cx="167" cy="16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569" name="Line 19"/>
            <p:cNvSpPr>
              <a:spLocks noChangeShapeType="1"/>
            </p:cNvSpPr>
            <p:nvPr/>
          </p:nvSpPr>
          <p:spPr bwMode="auto">
            <a:xfrm>
              <a:off x="3648" y="2784"/>
              <a:ext cx="0" cy="38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0" name="Text Box 21"/>
            <p:cNvSpPr txBox="1">
              <a:spLocks noChangeArrowheads="1"/>
            </p:cNvSpPr>
            <p:nvPr/>
          </p:nvSpPr>
          <p:spPr bwMode="auto">
            <a:xfrm>
              <a:off x="3676" y="2950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008000"/>
                  </a:solidFill>
                  <a:latin typeface="Comic Sans MS" panose="030F0702030302020204" pitchFamily="66" charset="0"/>
                  <a:cs typeface="Arial" charset="0"/>
                </a:rPr>
                <a:t>v</a:t>
              </a:r>
              <a:r>
                <a:rPr lang="en-GB" altLang="en-US" sz="2400" b="1" i="1" baseline="-25000">
                  <a:solidFill>
                    <a:srgbClr val="008000"/>
                  </a:solidFill>
                  <a:latin typeface="Comic Sans MS" panose="030F0702030302020204" pitchFamily="66" charset="0"/>
                  <a:cs typeface="Arial" charset="0"/>
                </a:rPr>
                <a:t>2</a:t>
              </a:r>
              <a:endParaRPr lang="el-GR" altLang="en-US" sz="2400" b="1" i="1" baseline="-25000">
                <a:solidFill>
                  <a:srgbClr val="008000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</p:grpSp>
      <p:sp>
        <p:nvSpPr>
          <p:cNvPr id="242710" name="Text Box 22"/>
          <p:cNvSpPr txBox="1">
            <a:spLocks noChangeArrowheads="1"/>
          </p:cNvSpPr>
          <p:nvPr/>
        </p:nvSpPr>
        <p:spPr bwMode="auto">
          <a:xfrm>
            <a:off x="6427788" y="1752624"/>
            <a:ext cx="244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gpe</a:t>
            </a:r>
            <a:r>
              <a:rPr lang="en-GB" altLang="en-US" sz="2400" b="1" i="1" dirty="0">
                <a:solidFill>
                  <a:srgbClr val="FF3300"/>
                </a:solidFill>
                <a:latin typeface="Comic Sans MS" panose="030F0702030302020204" pitchFamily="66" charset="0"/>
              </a:rPr>
              <a:t> = mg</a:t>
            </a:r>
            <a:r>
              <a:rPr lang="el-GR" altLang="en-US" sz="2400" b="1" i="1" dirty="0">
                <a:solidFill>
                  <a:srgbClr val="FF3300"/>
                </a:solidFill>
                <a:latin typeface="Comic Sans MS" panose="030F0702030302020204" pitchFamily="66" charset="0"/>
              </a:rPr>
              <a:t>Δ</a:t>
            </a:r>
            <a:r>
              <a:rPr lang="en-GB" altLang="en-US" sz="2400" b="1" i="1" dirty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42711" name="Text Box 23"/>
          <p:cNvSpPr txBox="1">
            <a:spLocks noChangeArrowheads="1"/>
          </p:cNvSpPr>
          <p:nvPr/>
        </p:nvSpPr>
        <p:spPr bwMode="auto">
          <a:xfrm>
            <a:off x="6427788" y="5059387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ke = ½ mv</a:t>
            </a:r>
            <a:r>
              <a:rPr lang="en-GB" altLang="en-US" sz="2400" b="1" i="1" baseline="-25000">
                <a:solidFill>
                  <a:srgbClr val="0080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 b="1" i="1" baseline="30000">
                <a:solidFill>
                  <a:srgbClr val="008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endParaRPr lang="en-GB" altLang="en-US" sz="240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2712" name="Text Box 24"/>
          <p:cNvSpPr txBox="1">
            <a:spLocks noChangeArrowheads="1"/>
          </p:cNvSpPr>
          <p:nvPr/>
        </p:nvSpPr>
        <p:spPr bwMode="auto">
          <a:xfrm>
            <a:off x="6427788" y="2197124"/>
            <a:ext cx="224866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ke</a:t>
            </a:r>
            <a:r>
              <a:rPr lang="en-GB" altLang="en-US" sz="2400" b="1" i="1" dirty="0">
                <a:solidFill>
                  <a:srgbClr val="FF3300"/>
                </a:solidFill>
                <a:latin typeface="Comic Sans MS" panose="030F0702030302020204" pitchFamily="66" charset="0"/>
              </a:rPr>
              <a:t> = 0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42713" name="Text Box 25"/>
          <p:cNvSpPr txBox="1">
            <a:spLocks noChangeArrowheads="1"/>
          </p:cNvSpPr>
          <p:nvPr/>
        </p:nvSpPr>
        <p:spPr bwMode="auto">
          <a:xfrm>
            <a:off x="6427788" y="4659337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gpe = 0</a:t>
            </a:r>
          </a:p>
        </p:txBody>
      </p:sp>
      <p:sp>
        <p:nvSpPr>
          <p:cNvPr id="242714" name="Text Box 26"/>
          <p:cNvSpPr txBox="1">
            <a:spLocks noChangeArrowheads="1"/>
          </p:cNvSpPr>
          <p:nvPr/>
        </p:nvSpPr>
        <p:spPr bwMode="auto">
          <a:xfrm>
            <a:off x="6427788" y="3094062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gpe = ke</a:t>
            </a:r>
          </a:p>
        </p:txBody>
      </p:sp>
      <p:sp>
        <p:nvSpPr>
          <p:cNvPr id="242715" name="Text Box 27"/>
          <p:cNvSpPr txBox="1">
            <a:spLocks noChangeArrowheads="1"/>
          </p:cNvSpPr>
          <p:nvPr/>
        </p:nvSpPr>
        <p:spPr bwMode="auto">
          <a:xfrm>
            <a:off x="6427788" y="3473474"/>
            <a:ext cx="244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gpe = ½ mg</a:t>
            </a:r>
            <a:r>
              <a:rPr lang="el-GR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Δ</a:t>
            </a:r>
            <a:r>
              <a:rPr lang="en-GB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42716" name="Text Box 28"/>
          <p:cNvSpPr txBox="1">
            <a:spLocks noChangeArrowheads="1"/>
          </p:cNvSpPr>
          <p:nvPr/>
        </p:nvSpPr>
        <p:spPr bwMode="auto">
          <a:xfrm>
            <a:off x="6427788" y="3851299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ke = ½ mv</a:t>
            </a:r>
            <a:r>
              <a:rPr lang="en-GB" altLang="en-US" sz="2400" b="1" i="1" baseline="-25000">
                <a:solidFill>
                  <a:schemeClr val="accent2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2400" b="1" i="1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endParaRPr lang="en-GB" altLang="en-US" sz="24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42717" name="Text Box 29"/>
          <p:cNvSpPr txBox="1">
            <a:spLocks noChangeArrowheads="1"/>
          </p:cNvSpPr>
          <p:nvPr/>
        </p:nvSpPr>
        <p:spPr bwMode="auto">
          <a:xfrm>
            <a:off x="6427788" y="5457849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ke = mg</a:t>
            </a:r>
            <a:r>
              <a:rPr lang="el-GR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Δ</a:t>
            </a:r>
            <a:r>
              <a:rPr lang="en-GB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0963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04" grpId="0"/>
      <p:bldP spid="242710" grpId="0"/>
      <p:bldP spid="242711" grpId="0"/>
      <p:bldP spid="242712" grpId="0"/>
      <p:bldP spid="242713" grpId="0"/>
      <p:bldP spid="242714" grpId="0"/>
      <p:bldP spid="242715" grpId="0"/>
      <p:bldP spid="242716" grpId="0"/>
      <p:bldP spid="2427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3818"/>
            <a:ext cx="8229600" cy="679450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088" y="1686768"/>
            <a:ext cx="3800475" cy="41560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A child of mass 40 kg climbs up a wall of height 2.0 m and then steps off. Assuming no significant air resistance calculate the maximum: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(a) gpe of the child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(b) speed of the child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i="1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2400" i="1" smtClean="0">
                <a:latin typeface="Comic Sans MS" panose="030F0702030302020204" pitchFamily="66" charset="0"/>
              </a:rPr>
              <a:t> = 9.8 Nkg</a:t>
            </a:r>
            <a:r>
              <a:rPr lang="en-GB" altLang="en-US" sz="2400" i="1" baseline="30000" smtClean="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94250" y="1686768"/>
            <a:ext cx="4092575" cy="50546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(a) max gpe occurs when the child is on the wall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gpe = mg</a:t>
            </a: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Δ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40 x 9.8 x 2.0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max gpe = 784 J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(b) max speed occurs when the child reaches the ground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½ m 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=  m g </a:t>
            </a: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½ m 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b="1" i="1" smtClean="0">
                <a:latin typeface="Comic Sans MS" panose="030F0702030302020204" pitchFamily="66" charset="0"/>
              </a:rPr>
              <a:t>= </a:t>
            </a:r>
            <a:r>
              <a:rPr lang="en-GB" altLang="en-US" sz="2400" smtClean="0">
                <a:latin typeface="Comic Sans MS" panose="030F0702030302020204" pitchFamily="66" charset="0"/>
              </a:rPr>
              <a:t>784 J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smtClean="0">
                <a:latin typeface="Comic Sans MS" panose="030F0702030302020204" pitchFamily="66" charset="0"/>
              </a:rPr>
              <a:t>= (2 x 784) / 40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smtClean="0">
                <a:latin typeface="Comic Sans MS" panose="030F0702030302020204" pitchFamily="66" charset="0"/>
              </a:rPr>
              <a:t>= 39.2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400" smtClean="0">
                <a:latin typeface="Comic Sans MS" panose="030F0702030302020204" pitchFamily="66" charset="0"/>
              </a:rPr>
              <a:t> = </a:t>
            </a:r>
            <a:r>
              <a:rPr lang="en-GB" altLang="en-US" sz="2400" smtClean="0">
                <a:latin typeface="Comic Sans MS" panose="030F0702030302020204" pitchFamily="66" charset="0"/>
                <a:sym typeface="Symbol" pitchFamily="18" charset="2"/>
              </a:rPr>
              <a:t></a:t>
            </a:r>
            <a:r>
              <a:rPr lang="en-GB" altLang="en-US" sz="2400" smtClean="0">
                <a:latin typeface="Comic Sans MS" panose="030F0702030302020204" pitchFamily="66" charset="0"/>
              </a:rPr>
              <a:t>39.2</a:t>
            </a:r>
            <a:endParaRPr lang="en-GB" altLang="en-US" sz="2400" u="sng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max speed = 6.3 ms</a:t>
            </a:r>
            <a:r>
              <a:rPr lang="en-GB" altLang="en-US" sz="2400" b="1" baseline="30000" smtClean="0">
                <a:solidFill>
                  <a:schemeClr val="accent2"/>
                </a:solidFill>
                <a:latin typeface="Comic Sans MS" panose="030F0702030302020204" pitchFamily="66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17077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9552" y="980728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 sz="4000" dirty="0">
                <a:latin typeface="Comic Sans MS" panose="030F0702030302020204" pitchFamily="66" charset="0"/>
              </a:rPr>
              <a:t>What is the principle of conservation of energy?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 sz="4000" dirty="0">
                <a:latin typeface="Comic Sans MS" panose="030F0702030302020204" pitchFamily="66" charset="0"/>
              </a:rPr>
              <a:t>Explain what is meant by, and give equations for (a) kinetic energy &amp; (b) gravitational potential energy.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 sz="4000" dirty="0">
                <a:latin typeface="Comic Sans MS" panose="030F0702030302020204" pitchFamily="66" charset="0"/>
              </a:rPr>
              <a:t>In terms of energy explain what happens as a body falls under gravity.</a:t>
            </a:r>
          </a:p>
        </p:txBody>
      </p:sp>
    </p:spTree>
    <p:extLst>
      <p:ext uri="{BB962C8B-B14F-4D97-AF65-F5344CB8AC3E}">
        <p14:creationId xmlns:p14="http://schemas.microsoft.com/office/powerpoint/2010/main" val="80926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6704"/>
            <a:ext cx="8229600" cy="7318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Energy (</a:t>
            </a:r>
            <a:r>
              <a:rPr lang="en-GB" altLang="en-US" sz="4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sz="400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9204"/>
            <a:ext cx="8229600" cy="43561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Energy is needed to move objects, to change their shape or to warm them up.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Work is a measurement of the energy required to do a particular task.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work done = energy change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smtClean="0">
              <a:latin typeface="Comic Sans MS" panose="030F0702030302020204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unit: joule (J)</a:t>
            </a:r>
          </a:p>
        </p:txBody>
      </p:sp>
    </p:spTree>
    <p:extLst>
      <p:ext uri="{BB962C8B-B14F-4D97-AF65-F5344CB8AC3E}">
        <p14:creationId xmlns:p14="http://schemas.microsoft.com/office/powerpoint/2010/main" val="395330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6704"/>
            <a:ext cx="8229600" cy="7318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Conservation of Energy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9204"/>
            <a:ext cx="8229600" cy="43561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The principle of the conservation of energy states that energy cannot be created or destroyed.</a:t>
            </a:r>
          </a:p>
          <a:p>
            <a:pPr marL="0" indent="0" eaLnBrk="1" hangingPunct="1">
              <a:buFontTx/>
              <a:buNone/>
            </a:pPr>
            <a:endParaRPr lang="en-GB" altLang="en-US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Energy can change from one form to another.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All forms of energy are scalar quantities</a:t>
            </a:r>
            <a:endParaRPr lang="en-GB" altLang="en-US" b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8635"/>
            <a:ext cx="8229600" cy="468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Some examples of forms of energy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505222"/>
            <a:ext cx="3971925" cy="39957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Kinetic energy (KE)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due to a body’s motion.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Potential energy (PE)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due to a body’s position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Thermal energy 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due to a body’s temperature.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Chemical energy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associated with chemical reactions.</a:t>
            </a:r>
          </a:p>
          <a:p>
            <a:pPr marL="0" indent="0" eaLnBrk="1" hangingPunct="1"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5500" y="1505222"/>
            <a:ext cx="4038600" cy="36242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Nuclear energy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associated with nuclear reactions.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Electrical energy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associated with electric charges.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Elastic energy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stored in an object when it is stretched or compressed.</a:t>
            </a:r>
          </a:p>
          <a:p>
            <a:pPr marL="0" indent="0" eaLnBrk="1" hangingPunct="1"/>
            <a:endParaRPr lang="en-GB" altLang="en-US" sz="2400" smtClean="0">
              <a:latin typeface="Comic Sans MS" panose="030F0702030302020204" pitchFamily="66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20675" y="5481910"/>
            <a:ext cx="84280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All of the above forms of energy (and others) can ultimately be considered to be variations of kinetic or potential energy.</a:t>
            </a:r>
          </a:p>
        </p:txBody>
      </p:sp>
    </p:spTree>
    <p:extLst>
      <p:ext uri="{BB962C8B-B14F-4D97-AF65-F5344CB8AC3E}">
        <p14:creationId xmlns:p14="http://schemas.microsoft.com/office/powerpoint/2010/main" val="148119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1658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Kinetic Energy (</a:t>
            </a:r>
            <a:r>
              <a:rPr lang="en-GB" altLang="en-US" sz="4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sz="4000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400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78335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Kinetic energy is the energy an object has because of its motion and mass.</a:t>
            </a:r>
          </a:p>
          <a:p>
            <a:pPr marL="0" indent="0" eaLnBrk="1" hangingPunct="1">
              <a:buFontTx/>
              <a:buNone/>
            </a:pPr>
            <a:endParaRPr lang="en-GB" altLang="en-US" sz="28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kinetic energy  =  ½ x  mass  x  (speed)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½ m 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US" altLang="en-US" sz="2800" b="1" i="1" baseline="3000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Note: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smtClean="0">
                <a:latin typeface="Comic Sans MS" panose="030F0702030302020204" pitchFamily="66" charset="0"/>
              </a:rPr>
              <a:t> = speed </a:t>
            </a:r>
            <a:r>
              <a:rPr lang="en-GB" altLang="en-US" sz="2800" b="1" smtClean="0">
                <a:latin typeface="Comic Sans MS" panose="030F0702030302020204" pitchFamily="66" charset="0"/>
              </a:rPr>
              <a:t>NOT</a:t>
            </a:r>
            <a:r>
              <a:rPr lang="en-GB" altLang="en-US" sz="2800" smtClean="0">
                <a:latin typeface="Comic Sans MS" panose="030F0702030302020204" pitchFamily="66" charset="0"/>
              </a:rPr>
              <a:t> velocity.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The direction of motion has no relevance to kinetic energy.</a:t>
            </a:r>
          </a:p>
        </p:txBody>
      </p:sp>
    </p:spTree>
    <p:extLst>
      <p:ext uri="{BB962C8B-B14F-4D97-AF65-F5344CB8AC3E}">
        <p14:creationId xmlns:p14="http://schemas.microsoft.com/office/powerpoint/2010/main" val="323187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927447"/>
            <a:ext cx="8229600" cy="414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1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5485"/>
            <a:ext cx="8229600" cy="41417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</a:rPr>
              <a:t>Calculate the kinetic energy of a car of mass 800 kg moving at 6 ms</a:t>
            </a:r>
            <a:r>
              <a:rPr lang="en-GB" altLang="en-US" i="1" baseline="30000" smtClean="0">
                <a:latin typeface="Comic Sans MS" panose="030F0702030302020204" pitchFamily="66" charset="0"/>
              </a:rPr>
              <a:t>-1</a:t>
            </a:r>
          </a:p>
          <a:p>
            <a:pPr marL="0" indent="0" eaLnBrk="1" hangingPunct="1"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½ m v</a:t>
            </a:r>
            <a:r>
              <a:rPr lang="en-GB" altLang="en-US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US" altLang="en-US" b="1" i="1" baseline="3000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½  x 800kg x (6ms</a:t>
            </a:r>
            <a:r>
              <a:rPr lang="en-GB" altLang="en-US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mtClean="0">
                <a:latin typeface="Comic Sans MS" panose="030F0702030302020204" pitchFamily="66" charset="0"/>
              </a:rPr>
              <a:t>)</a:t>
            </a:r>
            <a:r>
              <a:rPr lang="en-GB" altLang="en-US" baseline="30000" smtClean="0">
                <a:latin typeface="Comic Sans MS" panose="030F0702030302020204" pitchFamily="66" charset="0"/>
              </a:rPr>
              <a:t>2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½  x 800 x 36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400 x 36</a:t>
            </a:r>
            <a:endParaRPr lang="en-GB" altLang="en-US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kinetic energy = 14 400 J </a:t>
            </a:r>
          </a:p>
          <a:p>
            <a:pPr marL="0" indent="0" eaLnBrk="1" hangingPunct="1">
              <a:buFontTx/>
              <a:buNone/>
            </a:pPr>
            <a:endParaRPr lang="en-GB" altLang="en-US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2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999455"/>
            <a:ext cx="8229600" cy="414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2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7493"/>
            <a:ext cx="8229600" cy="41417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</a:rPr>
              <a:t>Calculate the speed of a car of mass 1200kg if its kinetic energy is 15 000J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½ m 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US" altLang="en-US" sz="2800" b="1" i="1" baseline="3000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15 000J  = ½  x 1200kg  x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15 000  =  600  x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15 000 ÷ 600  =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25  =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smtClean="0">
                <a:latin typeface="Comic Sans MS" panose="030F0702030302020204" pitchFamily="66" charset="0"/>
              </a:rPr>
              <a:t> = </a:t>
            </a:r>
            <a:r>
              <a:rPr lang="en-GB" altLang="en-US" sz="2800" smtClean="0">
                <a:latin typeface="Comic Sans MS" panose="030F0702030302020204" pitchFamily="66" charset="0"/>
                <a:sym typeface="Symbol" pitchFamily="18" charset="2"/>
              </a:rPr>
              <a:t>25</a:t>
            </a:r>
            <a:endParaRPr lang="en-GB" altLang="en-US" sz="2800" u="sng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speed = 5.0 ms</a:t>
            </a:r>
            <a:r>
              <a:rPr lang="en-GB" altLang="en-US" sz="2800" b="1" baseline="30000" smtClean="0">
                <a:solidFill>
                  <a:schemeClr val="accent2"/>
                </a:solidFill>
                <a:latin typeface="Comic Sans MS" panose="030F0702030302020204" pitchFamily="66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07763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6392"/>
            <a:ext cx="8229600" cy="6794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088" y="1639342"/>
            <a:ext cx="3800475" cy="4525962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Calculate the braking distance a car of mass 900 kg travelling at an initial speed of 20 ms</a:t>
            </a:r>
            <a:r>
              <a:rPr lang="en-GB" altLang="en-US" sz="2400" i="1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z="2400" i="1" smtClean="0">
                <a:latin typeface="Comic Sans MS" panose="030F0702030302020204" pitchFamily="66" charset="0"/>
              </a:rPr>
              <a:t> if its brakes exert a constant force of 3 kN.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GB" altLang="en-US" sz="2400" i="1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k.e. of car = ½ m 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US" altLang="en-US" sz="2400" b="1" i="1" baseline="3000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½ x 900kg x (20ms</a:t>
            </a:r>
            <a:r>
              <a:rPr lang="en-GB" altLang="en-US" sz="2400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z="2400" smtClean="0">
                <a:latin typeface="Comic Sans MS" panose="030F0702030302020204" pitchFamily="66" charset="0"/>
              </a:rPr>
              <a:t>)</a:t>
            </a:r>
            <a:r>
              <a:rPr lang="en-GB" altLang="en-US" sz="2400" baseline="30000" smtClean="0">
                <a:latin typeface="Comic Sans MS" panose="030F0702030302020204" pitchFamily="66" charset="0"/>
              </a:rPr>
              <a:t>2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½  x 900 x 400</a:t>
            </a:r>
            <a:endParaRPr lang="en-GB" altLang="en-US" sz="2400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450 x 400</a:t>
            </a:r>
            <a:endParaRPr lang="en-GB" altLang="en-US" sz="2400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k.e. = 180 000 J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GB" altLang="en-US" sz="2400" i="1" smtClean="0">
              <a:latin typeface="Comic Sans MS" panose="030F0702030302020204" pitchFamily="66" charset="0"/>
            </a:endParaRP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94250" y="1639342"/>
            <a:ext cx="4038600" cy="40481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The work done by the brakes will be equal to this kinetic energy.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 = F s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180 000 J = 3 kN x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180 000 = 3000 x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2400" smtClean="0">
                <a:latin typeface="Comic Sans MS" panose="030F0702030302020204" pitchFamily="66" charset="0"/>
              </a:rPr>
              <a:t> = 180 000 / 3000</a:t>
            </a:r>
            <a:endParaRPr lang="en-GB" altLang="en-US" sz="24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braking distance = 60 m</a:t>
            </a:r>
          </a:p>
        </p:txBody>
      </p:sp>
    </p:spTree>
    <p:extLst>
      <p:ext uri="{BB962C8B-B14F-4D97-AF65-F5344CB8AC3E}">
        <p14:creationId xmlns:p14="http://schemas.microsoft.com/office/powerpoint/2010/main" val="200701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6818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Complete:</a:t>
            </a:r>
          </a:p>
        </p:txBody>
      </p:sp>
      <p:graphicFrame>
        <p:nvGraphicFramePr>
          <p:cNvPr id="233515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163798"/>
              </p:ext>
            </p:extLst>
          </p:nvPr>
        </p:nvGraphicFramePr>
        <p:xfrm>
          <a:off x="1133475" y="1897730"/>
          <a:ext cx="6980238" cy="3619502"/>
        </p:xfrm>
        <a:graphic>
          <a:graphicData uri="http://schemas.openxmlformats.org/drawingml/2006/table">
            <a:tbl>
              <a:tblPr/>
              <a:tblGrid>
                <a:gridCol w="2052638"/>
                <a:gridCol w="2051050"/>
                <a:gridCol w="28765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Kinetic 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4.0 ms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3.2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3000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 kms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60 mJ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8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300 cms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36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50 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12 ms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3.6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mJ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3348038" y="93253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3300"/>
                </a:solidFill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1709738" y="4032918"/>
            <a:ext cx="1296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8 kg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3551238" y="4834605"/>
            <a:ext cx="1704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12 ms</a:t>
            </a:r>
            <a:r>
              <a:rPr lang="en-GB" altLang="en-US" sz="2800" b="1" baseline="30000">
                <a:solidFill>
                  <a:srgbClr val="FF3300"/>
                </a:solidFill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5256213" y="3353468"/>
            <a:ext cx="33860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1.5 x 10</a:t>
            </a:r>
            <a:r>
              <a:rPr lang="en-GB" altLang="en-US" sz="3200" b="1" baseline="30000" dirty="0">
                <a:solidFill>
                  <a:srgbClr val="FF3300"/>
                </a:solidFill>
                <a:latin typeface="Comic Sans MS" panose="030F0702030302020204" pitchFamily="66" charset="0"/>
              </a:rPr>
              <a:t>11</a:t>
            </a: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 J</a:t>
            </a:r>
            <a:endParaRPr lang="en-GB" altLang="en-US" sz="3200" b="1" dirty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33511" name="Text Box 39"/>
          <p:cNvSpPr txBox="1">
            <a:spLocks noChangeArrowheads="1"/>
          </p:cNvSpPr>
          <p:nvPr/>
        </p:nvSpPr>
        <p:spPr bwMode="auto">
          <a:xfrm>
            <a:off x="6183313" y="2626393"/>
            <a:ext cx="12969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3.2 J</a:t>
            </a:r>
          </a:p>
        </p:txBody>
      </p:sp>
    </p:spTree>
    <p:extLst>
      <p:ext uri="{BB962C8B-B14F-4D97-AF65-F5344CB8AC3E}">
        <p14:creationId xmlns:p14="http://schemas.microsoft.com/office/powerpoint/2010/main" val="380188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892</Words>
  <Application>Microsoft Office PowerPoint</Application>
  <PresentationFormat>On-screen Show (4:3)</PresentationFormat>
  <Paragraphs>189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PowerPoint Presentation</vt:lpstr>
      <vt:lpstr>Energy (E)</vt:lpstr>
      <vt:lpstr>Conservation of Energy</vt:lpstr>
      <vt:lpstr>Some examples of forms of energy</vt:lpstr>
      <vt:lpstr>Kinetic Energy (EK)</vt:lpstr>
      <vt:lpstr>Question 1</vt:lpstr>
      <vt:lpstr>Question 2</vt:lpstr>
      <vt:lpstr>Question 3</vt:lpstr>
      <vt:lpstr>Complete:</vt:lpstr>
      <vt:lpstr>Gravitational Potential Energy (gpe)</vt:lpstr>
      <vt:lpstr>Question</vt:lpstr>
      <vt:lpstr>Complete:</vt:lpstr>
      <vt:lpstr>Falling objects</vt:lpstr>
      <vt:lpstr>Question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18</cp:revision>
  <dcterms:created xsi:type="dcterms:W3CDTF">2016-05-16T13:02:05Z</dcterms:created>
  <dcterms:modified xsi:type="dcterms:W3CDTF">2016-05-25T07:47:16Z</dcterms:modified>
</cp:coreProperties>
</file>