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6" r:id="rId9"/>
    <p:sldId id="267" r:id="rId10"/>
    <p:sldId id="268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F5A8CF-11DB-4635-AC36-1E7F00B410D0}" type="datetimeFigureOut">
              <a:rPr lang="en-GB" smtClean="0"/>
              <a:t>19/11/2018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D60F58-BC3B-4EAE-A1E9-06280DD29E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377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27E23F7-01DA-47E9-90C7-5CFC189791D1}" type="slidenum">
              <a:rPr lang="en-GB" altLang="en-US"/>
              <a:pPr eaLnBrk="1" hangingPunct="1"/>
              <a:t>1</a:t>
            </a:fld>
            <a:endParaRPr lang="en-GB" alt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2D6603B-F797-4F57-A660-96180ADC38D2}" type="slidenum">
              <a:rPr lang="en-GB" altLang="en-US"/>
              <a:pPr eaLnBrk="1" hangingPunct="1"/>
              <a:t>10</a:t>
            </a:fld>
            <a:endParaRPr lang="en-GB" altLang="en-US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406000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45C20B5-C1F3-40BF-8715-3FE8C3808C8C}" type="slidenum">
              <a:rPr lang="en-GB" altLang="en-US"/>
              <a:pPr eaLnBrk="1" hangingPunct="1"/>
              <a:t>2</a:t>
            </a:fld>
            <a:endParaRPr lang="en-GB" altLang="en-U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CA39E76-99A9-4070-92FB-F97FAF40DD9E}" type="slidenum">
              <a:rPr lang="en-GB" altLang="en-US"/>
              <a:pPr eaLnBrk="1" hangingPunct="1"/>
              <a:t>3</a:t>
            </a:fld>
            <a:endParaRPr lang="en-GB" alt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035"/>
            <a:ext cx="5029200" cy="411382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BFAE085-2A72-4EF8-BA5D-FD7226DF36DB}" type="slidenum">
              <a:rPr lang="en-GB" altLang="en-US"/>
              <a:pPr eaLnBrk="1" hangingPunct="1"/>
              <a:t>4</a:t>
            </a:fld>
            <a:endParaRPr lang="en-GB" alt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035"/>
            <a:ext cx="5029200" cy="411382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298D157-472D-4023-BE3D-507E0FE01CC8}" type="slidenum">
              <a:rPr lang="en-GB" altLang="en-US"/>
              <a:pPr eaLnBrk="1" hangingPunct="1"/>
              <a:t>5</a:t>
            </a:fld>
            <a:endParaRPr lang="en-GB" altLang="en-US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93A1B89-2629-41BF-B7AC-7E2E70F3EA42}" type="slidenum">
              <a:rPr lang="en-GB" altLang="en-US"/>
              <a:pPr eaLnBrk="1" hangingPunct="1"/>
              <a:t>6</a:t>
            </a:fld>
            <a:endParaRPr lang="en-GB" altLang="en-US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2368DA9-AAD2-4232-9D88-073C838466BF}" type="slidenum">
              <a:rPr lang="en-GB" altLang="en-US"/>
              <a:pPr eaLnBrk="1" hangingPunct="1"/>
              <a:t>7</a:t>
            </a:fld>
            <a:endParaRPr lang="en-GB" altLang="en-U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035"/>
            <a:ext cx="5029200" cy="411382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B2A3044-A617-4566-9D6F-09CB6508C6FE}" type="slidenum">
              <a:rPr lang="en-GB" altLang="en-US"/>
              <a:pPr eaLnBrk="1" hangingPunct="1"/>
              <a:t>8</a:t>
            </a:fld>
            <a:endParaRPr lang="en-GB" alt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676263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1162AB8-234E-485D-AC6E-FCD276383CA9}" type="slidenum">
              <a:rPr lang="en-GB" altLang="en-US"/>
              <a:pPr eaLnBrk="1" hangingPunct="1"/>
              <a:t>9</a:t>
            </a:fld>
            <a:endParaRPr lang="en-GB" altLang="en-US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31842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29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767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4520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2FC23-0EC5-4CB6-AB3D-028980437EE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9238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841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909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135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784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454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032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336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933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LO: To</a:t>
            </a:r>
            <a:r>
              <a:rPr lang="en-GB" baseline="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understand power</a:t>
            </a:r>
            <a:endParaRPr lang="en-GB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365126"/>
            <a:ext cx="914400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  <a:latin typeface="Comic Sans MS" panose="030F0702030302020204" pitchFamily="66" charset="0"/>
              </a:rPr>
              <a:t>Key Words</a:t>
            </a:r>
            <a:r>
              <a:rPr lang="en-GB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: Power, Energy, work </a:t>
            </a:r>
            <a:r>
              <a:rPr lang="en-GB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Efficency</a:t>
            </a:r>
            <a:r>
              <a:rPr lang="en-GB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endParaRPr lang="en-GB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933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17835"/>
            <a:ext cx="8229600" cy="666750"/>
          </a:xfrm>
        </p:spPr>
        <p:txBody>
          <a:bodyPr/>
          <a:lstStyle/>
          <a:p>
            <a:pPr eaLnBrk="1" hangingPunct="1"/>
            <a:r>
              <a:rPr lang="en-GB" altLang="en-US" sz="4000" smtClean="0">
                <a:latin typeface="Comic Sans MS" panose="030F0702030302020204" pitchFamily="66" charset="0"/>
              </a:rPr>
              <a:t>Power (</a:t>
            </a:r>
            <a:r>
              <a:rPr lang="en-GB" altLang="en-US" sz="4000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P</a:t>
            </a:r>
            <a:r>
              <a:rPr lang="en-GB" altLang="en-US" sz="4000" smtClean="0"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9222"/>
            <a:ext cx="8229600" cy="491013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b="1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Power is the rate of transfer of energy.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altLang="en-US" b="1" i="1" dirty="0" smtClean="0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b="1" i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	power = </a:t>
            </a:r>
            <a:r>
              <a:rPr lang="en-GB" altLang="en-US" b="1" i="1" u="sng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energy transfer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b="1" i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				time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b="1" i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			P = </a:t>
            </a:r>
            <a:r>
              <a:rPr lang="el-GR" altLang="en-US" b="1" i="1" u="sng" dirty="0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Δ</a:t>
            </a:r>
            <a:r>
              <a:rPr lang="en-GB" altLang="en-US" b="1" i="1" u="sng" dirty="0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E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b="1" i="1" dirty="0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			     </a:t>
            </a:r>
            <a:r>
              <a:rPr lang="el-GR" altLang="en-US" b="1" i="1" dirty="0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Δ</a:t>
            </a:r>
            <a:r>
              <a:rPr lang="en-GB" altLang="en-US" b="1" i="1" dirty="0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t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altLang="en-US" dirty="0" smtClean="0">
              <a:latin typeface="Comic Sans MS" panose="030F0702030302020204" pitchFamily="66" charset="0"/>
              <a:cs typeface="Arial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dirty="0" smtClean="0">
                <a:latin typeface="Comic Sans MS" panose="030F0702030302020204" pitchFamily="66" charset="0"/>
                <a:cs typeface="Arial" charset="0"/>
              </a:rPr>
              <a:t>unit: watt (W)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dirty="0" smtClean="0">
                <a:latin typeface="Comic Sans MS" panose="030F0702030302020204" pitchFamily="66" charset="0"/>
                <a:cs typeface="Arial" charset="0"/>
              </a:rPr>
              <a:t>power is a scalar quantity</a:t>
            </a:r>
            <a:endParaRPr lang="el-GR" altLang="en-US" dirty="0" smtClean="0">
              <a:latin typeface="Comic Sans MS" panose="030F0702030302020204" pitchFamily="66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556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45640"/>
            <a:ext cx="8229600" cy="706437"/>
          </a:xfrm>
        </p:spPr>
        <p:txBody>
          <a:bodyPr/>
          <a:lstStyle/>
          <a:p>
            <a:pPr eaLnBrk="1" hangingPunct="1"/>
            <a:r>
              <a:rPr lang="en-GB" altLang="en-US" sz="4000" smtClean="0">
                <a:latin typeface="Comic Sans MS" panose="030F0702030302020204" pitchFamily="66" charset="0"/>
              </a:rPr>
              <a:t>Complete</a:t>
            </a:r>
          </a:p>
        </p:txBody>
      </p:sp>
      <p:graphicFrame>
        <p:nvGraphicFramePr>
          <p:cNvPr id="277507" name="Group 3"/>
          <p:cNvGraphicFramePr>
            <a:graphicFrameLocks noGrp="1"/>
          </p:cNvGraphicFramePr>
          <p:nvPr>
            <p:ph type="tbl" idx="1"/>
            <p:extLst/>
          </p:nvPr>
        </p:nvGraphicFramePr>
        <p:xfrm>
          <a:off x="468313" y="2167977"/>
          <a:ext cx="8207375" cy="3997327"/>
        </p:xfrm>
        <a:graphic>
          <a:graphicData uri="http://schemas.openxmlformats.org/drawingml/2006/table">
            <a:tbl>
              <a:tblPr/>
              <a:tblGrid>
                <a:gridCol w="1641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1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1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14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14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Input energy (J)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Useful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energy (J)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Wasted energy (J)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Efficiency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Percentage efficiency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6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250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6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0.20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30%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6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77551" name="Text Box 47"/>
          <p:cNvSpPr txBox="1">
            <a:spLocks noChangeArrowheads="1"/>
          </p:cNvSpPr>
          <p:nvPr/>
        </p:nvSpPr>
        <p:spPr bwMode="auto">
          <a:xfrm>
            <a:off x="4284663" y="2958552"/>
            <a:ext cx="10080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b="1">
                <a:solidFill>
                  <a:srgbClr val="FF0000"/>
                </a:solidFill>
                <a:latin typeface="Comic Sans MS" panose="030F0702030302020204" pitchFamily="66" charset="0"/>
              </a:rPr>
              <a:t>60</a:t>
            </a:r>
          </a:p>
        </p:txBody>
      </p:sp>
      <p:sp>
        <p:nvSpPr>
          <p:cNvPr id="277552" name="Text Box 48"/>
          <p:cNvSpPr txBox="1">
            <a:spLocks noChangeArrowheads="1"/>
          </p:cNvSpPr>
          <p:nvPr/>
        </p:nvSpPr>
        <p:spPr bwMode="auto">
          <a:xfrm>
            <a:off x="2411413" y="3607840"/>
            <a:ext cx="10080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800" b="1">
                <a:solidFill>
                  <a:srgbClr val="FF0000"/>
                </a:solidFill>
                <a:latin typeface="Comic Sans MS" panose="030F0702030302020204" pitchFamily="66" charset="0"/>
              </a:rPr>
              <a:t>200</a:t>
            </a:r>
          </a:p>
        </p:txBody>
      </p:sp>
      <p:sp>
        <p:nvSpPr>
          <p:cNvPr id="277553" name="Text Box 49"/>
          <p:cNvSpPr txBox="1">
            <a:spLocks noChangeArrowheads="1"/>
          </p:cNvSpPr>
          <p:nvPr/>
        </p:nvSpPr>
        <p:spPr bwMode="auto">
          <a:xfrm>
            <a:off x="2411413" y="4255540"/>
            <a:ext cx="10080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800" b="1">
                <a:solidFill>
                  <a:srgbClr val="FF0000"/>
                </a:solidFill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277554" name="Text Box 50"/>
          <p:cNvSpPr txBox="1">
            <a:spLocks noChangeArrowheads="1"/>
          </p:cNvSpPr>
          <p:nvPr/>
        </p:nvSpPr>
        <p:spPr bwMode="auto">
          <a:xfrm>
            <a:off x="4284663" y="4255540"/>
            <a:ext cx="10080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b="1">
                <a:solidFill>
                  <a:srgbClr val="FF0000"/>
                </a:solidFill>
                <a:latin typeface="Comic Sans MS" panose="030F0702030302020204" pitchFamily="66" charset="0"/>
              </a:rPr>
              <a:t>40</a:t>
            </a:r>
          </a:p>
        </p:txBody>
      </p:sp>
      <p:sp>
        <p:nvSpPr>
          <p:cNvPr id="277555" name="Text Box 51"/>
          <p:cNvSpPr txBox="1">
            <a:spLocks noChangeArrowheads="1"/>
          </p:cNvSpPr>
          <p:nvPr/>
        </p:nvSpPr>
        <p:spPr bwMode="auto">
          <a:xfrm>
            <a:off x="2409825" y="4904827"/>
            <a:ext cx="10080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800" b="1">
                <a:solidFill>
                  <a:srgbClr val="FF0000"/>
                </a:solidFill>
                <a:latin typeface="Comic Sans MS" panose="030F0702030302020204" pitchFamily="66" charset="0"/>
              </a:rPr>
              <a:t>24</a:t>
            </a:r>
          </a:p>
        </p:txBody>
      </p:sp>
      <p:sp>
        <p:nvSpPr>
          <p:cNvPr id="277556" name="Text Box 52"/>
          <p:cNvSpPr txBox="1">
            <a:spLocks noChangeArrowheads="1"/>
          </p:cNvSpPr>
          <p:nvPr/>
        </p:nvSpPr>
        <p:spPr bwMode="auto">
          <a:xfrm>
            <a:off x="4284663" y="4904827"/>
            <a:ext cx="10080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b="1">
                <a:solidFill>
                  <a:srgbClr val="FF0000"/>
                </a:solidFill>
                <a:latin typeface="Comic Sans MS" panose="030F0702030302020204" pitchFamily="66" charset="0"/>
              </a:rPr>
              <a:t>56</a:t>
            </a:r>
          </a:p>
        </p:txBody>
      </p:sp>
      <p:sp>
        <p:nvSpPr>
          <p:cNvPr id="277557" name="Text Box 53"/>
          <p:cNvSpPr txBox="1">
            <a:spLocks noChangeArrowheads="1"/>
          </p:cNvSpPr>
          <p:nvPr/>
        </p:nvSpPr>
        <p:spPr bwMode="auto">
          <a:xfrm>
            <a:off x="900113" y="5516015"/>
            <a:ext cx="10080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b="1">
                <a:solidFill>
                  <a:srgbClr val="FF0000"/>
                </a:solidFill>
                <a:latin typeface="Comic Sans MS" panose="030F0702030302020204" pitchFamily="66" charset="0"/>
              </a:rPr>
              <a:t>120</a:t>
            </a:r>
          </a:p>
        </p:txBody>
      </p:sp>
      <p:sp>
        <p:nvSpPr>
          <p:cNvPr id="277558" name="Text Box 54"/>
          <p:cNvSpPr txBox="1">
            <a:spLocks noChangeArrowheads="1"/>
          </p:cNvSpPr>
          <p:nvPr/>
        </p:nvSpPr>
        <p:spPr bwMode="auto">
          <a:xfrm>
            <a:off x="5724525" y="3607840"/>
            <a:ext cx="10080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b="1">
                <a:solidFill>
                  <a:srgbClr val="FF0000"/>
                </a:solidFill>
                <a:latin typeface="Comic Sans MS" panose="030F0702030302020204" pitchFamily="66" charset="0"/>
              </a:rPr>
              <a:t>0.80</a:t>
            </a:r>
          </a:p>
        </p:txBody>
      </p:sp>
      <p:sp>
        <p:nvSpPr>
          <p:cNvPr id="277559" name="Text Box 55"/>
          <p:cNvSpPr txBox="1">
            <a:spLocks noChangeArrowheads="1"/>
          </p:cNvSpPr>
          <p:nvPr/>
        </p:nvSpPr>
        <p:spPr bwMode="auto">
          <a:xfrm>
            <a:off x="5726113" y="5516015"/>
            <a:ext cx="10080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b="1">
                <a:solidFill>
                  <a:srgbClr val="FF0000"/>
                </a:solidFill>
                <a:latin typeface="Comic Sans MS" panose="030F0702030302020204" pitchFamily="66" charset="0"/>
              </a:rPr>
              <a:t>0.50</a:t>
            </a:r>
          </a:p>
        </p:txBody>
      </p:sp>
      <p:sp>
        <p:nvSpPr>
          <p:cNvPr id="277560" name="Text Box 56"/>
          <p:cNvSpPr txBox="1">
            <a:spLocks noChangeArrowheads="1"/>
          </p:cNvSpPr>
          <p:nvPr/>
        </p:nvSpPr>
        <p:spPr bwMode="auto">
          <a:xfrm>
            <a:off x="5724525" y="4904827"/>
            <a:ext cx="10080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b="1">
                <a:solidFill>
                  <a:srgbClr val="FF0000"/>
                </a:solidFill>
                <a:latin typeface="Comic Sans MS" panose="030F0702030302020204" pitchFamily="66" charset="0"/>
              </a:rPr>
              <a:t>0.30</a:t>
            </a:r>
          </a:p>
        </p:txBody>
      </p:sp>
      <p:sp>
        <p:nvSpPr>
          <p:cNvPr id="277561" name="Text Box 57"/>
          <p:cNvSpPr txBox="1">
            <a:spLocks noChangeArrowheads="1"/>
          </p:cNvSpPr>
          <p:nvPr/>
        </p:nvSpPr>
        <p:spPr bwMode="auto">
          <a:xfrm>
            <a:off x="7380288" y="4255540"/>
            <a:ext cx="10080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b="1">
                <a:solidFill>
                  <a:srgbClr val="FF0000"/>
                </a:solidFill>
                <a:latin typeface="Comic Sans MS" panose="030F0702030302020204" pitchFamily="66" charset="0"/>
              </a:rPr>
              <a:t>20%</a:t>
            </a:r>
          </a:p>
        </p:txBody>
      </p:sp>
      <p:sp>
        <p:nvSpPr>
          <p:cNvPr id="277562" name="Text Box 58"/>
          <p:cNvSpPr txBox="1">
            <a:spLocks noChangeArrowheads="1"/>
          </p:cNvSpPr>
          <p:nvPr/>
        </p:nvSpPr>
        <p:spPr bwMode="auto">
          <a:xfrm>
            <a:off x="5724525" y="2960140"/>
            <a:ext cx="10080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b="1">
                <a:solidFill>
                  <a:srgbClr val="FF0000"/>
                </a:solidFill>
                <a:latin typeface="Comic Sans MS" panose="030F0702030302020204" pitchFamily="66" charset="0"/>
              </a:rPr>
              <a:t>0.40</a:t>
            </a:r>
          </a:p>
        </p:txBody>
      </p:sp>
      <p:sp>
        <p:nvSpPr>
          <p:cNvPr id="277563" name="Text Box 59"/>
          <p:cNvSpPr txBox="1">
            <a:spLocks noChangeArrowheads="1"/>
          </p:cNvSpPr>
          <p:nvPr/>
        </p:nvSpPr>
        <p:spPr bwMode="auto">
          <a:xfrm>
            <a:off x="7380288" y="3607840"/>
            <a:ext cx="10080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b="1">
                <a:solidFill>
                  <a:srgbClr val="FF0000"/>
                </a:solidFill>
                <a:latin typeface="Comic Sans MS" panose="030F0702030302020204" pitchFamily="66" charset="0"/>
              </a:rPr>
              <a:t>80%</a:t>
            </a:r>
          </a:p>
        </p:txBody>
      </p:sp>
      <p:sp>
        <p:nvSpPr>
          <p:cNvPr id="277564" name="Text Box 60"/>
          <p:cNvSpPr txBox="1">
            <a:spLocks noChangeArrowheads="1"/>
          </p:cNvSpPr>
          <p:nvPr/>
        </p:nvSpPr>
        <p:spPr bwMode="auto">
          <a:xfrm>
            <a:off x="7380288" y="5516015"/>
            <a:ext cx="10080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b="1">
                <a:solidFill>
                  <a:srgbClr val="FF0000"/>
                </a:solidFill>
                <a:latin typeface="Comic Sans MS" panose="030F0702030302020204" pitchFamily="66" charset="0"/>
              </a:rPr>
              <a:t>50%</a:t>
            </a:r>
          </a:p>
        </p:txBody>
      </p:sp>
      <p:sp>
        <p:nvSpPr>
          <p:cNvPr id="277565" name="Text Box 61"/>
          <p:cNvSpPr txBox="1">
            <a:spLocks noChangeArrowheads="1"/>
          </p:cNvSpPr>
          <p:nvPr/>
        </p:nvSpPr>
        <p:spPr bwMode="auto">
          <a:xfrm>
            <a:off x="7380288" y="2960140"/>
            <a:ext cx="10080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b="1">
                <a:solidFill>
                  <a:srgbClr val="FF0000"/>
                </a:solidFill>
                <a:latin typeface="Comic Sans MS" panose="030F0702030302020204" pitchFamily="66" charset="0"/>
              </a:rPr>
              <a:t>40%</a:t>
            </a:r>
          </a:p>
        </p:txBody>
      </p:sp>
      <p:sp>
        <p:nvSpPr>
          <p:cNvPr id="277566" name="Text Box 62"/>
          <p:cNvSpPr txBox="1">
            <a:spLocks noChangeArrowheads="1"/>
          </p:cNvSpPr>
          <p:nvPr/>
        </p:nvSpPr>
        <p:spPr bwMode="auto">
          <a:xfrm>
            <a:off x="3419475" y="1304377"/>
            <a:ext cx="2808288" cy="641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3600" b="1">
                <a:solidFill>
                  <a:srgbClr val="FF0000"/>
                </a:solidFill>
                <a:latin typeface="Comic Sans MS" panose="030F0702030302020204" pitchFamily="66" charset="0"/>
              </a:rPr>
              <a:t>Answers</a:t>
            </a:r>
          </a:p>
        </p:txBody>
      </p:sp>
    </p:spTree>
    <p:extLst>
      <p:ext uri="{BB962C8B-B14F-4D97-AF65-F5344CB8AC3E}">
        <p14:creationId xmlns:p14="http://schemas.microsoft.com/office/powerpoint/2010/main" val="199988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51" grpId="0"/>
      <p:bldP spid="277552" grpId="0"/>
      <p:bldP spid="277553" grpId="0"/>
      <p:bldP spid="277554" grpId="0"/>
      <p:bldP spid="277555" grpId="0"/>
      <p:bldP spid="277556" grpId="0"/>
      <p:bldP spid="277557" grpId="0"/>
      <p:bldP spid="277558" grpId="0"/>
      <p:bldP spid="277559" grpId="0"/>
      <p:bldP spid="277560" grpId="0"/>
      <p:bldP spid="277561" grpId="0"/>
      <p:bldP spid="277562" grpId="0"/>
      <p:bldP spid="277563" grpId="0"/>
      <p:bldP spid="277564" grpId="0"/>
      <p:bldP spid="27756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3528" y="836712"/>
            <a:ext cx="39936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/>
              <a:t>What’s the difference between these two collisions?</a:t>
            </a:r>
          </a:p>
        </p:txBody>
      </p:sp>
      <p:pic>
        <p:nvPicPr>
          <p:cNvPr id="1026" name="Picture 2" descr="http://www.google.co.uk/url?sa=i&amp;source=images&amp;cd=&amp;docid=XFlnGHT8i7_FAM&amp;tbnid=VcXI4R5vUqnQ4M:&amp;ved=0CAUQjBw&amp;url=http%3A%2F%2Fteacher.pas.rochester.edu%2Fphy121%2Flecturenotes%2FChapter10%2FChapter1035.gif&amp;ei=W20dU92-NOX07Abfr4DoDw&amp;psig=AFQjCNG76UjOdgPUgPW3bEzpKdOvL1xqjg&amp;ust=13945238679489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807" y="4425994"/>
            <a:ext cx="3667125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google.co.uk/url?sa=i&amp;source=images&amp;cd=&amp;docid=V-R6RuG6dIu5kM&amp;tbnid=rg85fxolThrCTM:&amp;ved=0CAUQjBw&amp;url=http%3A%2F%2Fwww.real-world-physics-problems.com%2Fimages%2Finelastic_collision_2.png&amp;ei=Zm0dU_WJLPHQ7AbN2IDQBg&amp;psig=AFQjCNHX_oJQ3wpflHgsGPYZcWWcV1Td2w&amp;ust=139452387880648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676644"/>
            <a:ext cx="3419475" cy="395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611560" y="2914340"/>
            <a:ext cx="40025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What is conserved, what isn’t?</a:t>
            </a:r>
          </a:p>
        </p:txBody>
      </p:sp>
    </p:spTree>
    <p:extLst>
      <p:ext uri="{BB962C8B-B14F-4D97-AF65-F5344CB8AC3E}">
        <p14:creationId xmlns:p14="http://schemas.microsoft.com/office/powerpoint/2010/main" val="37181342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1268760"/>
            <a:ext cx="38164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u="sng" dirty="0" smtClean="0">
                <a:effectLst/>
              </a:rPr>
              <a:t>Elastic collisions </a:t>
            </a:r>
            <a:r>
              <a:rPr lang="en-GB" b="1" dirty="0" smtClean="0">
                <a:effectLst/>
              </a:rPr>
              <a:t>are those in which kinetic energy and momentum are conserved.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23528" y="2612390"/>
            <a:ext cx="38164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u="sng" dirty="0" smtClean="0"/>
              <a:t>Ine</a:t>
            </a:r>
            <a:r>
              <a:rPr lang="en-GB" b="1" u="sng" dirty="0" smtClean="0">
                <a:effectLst/>
              </a:rPr>
              <a:t>lastic collisions </a:t>
            </a:r>
            <a:r>
              <a:rPr lang="en-GB" b="1" dirty="0" smtClean="0">
                <a:effectLst/>
              </a:rPr>
              <a:t>are those in which kinetic energy is not conserved by momentum is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2922728" y="3717032"/>
            <a:ext cx="38164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u="sng" dirty="0" smtClean="0"/>
              <a:t>Totally Ine</a:t>
            </a:r>
            <a:r>
              <a:rPr lang="en-GB" b="1" u="sng" dirty="0" smtClean="0">
                <a:effectLst/>
              </a:rPr>
              <a:t>lastic collisions </a:t>
            </a:r>
            <a:r>
              <a:rPr lang="en-GB" b="1" dirty="0" smtClean="0">
                <a:effectLst/>
              </a:rPr>
              <a:t>are those  where colliding bodies stick together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1187624" y="5013176"/>
            <a:ext cx="38164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u="sng" dirty="0" err="1" smtClean="0"/>
              <a:t>Paritally</a:t>
            </a:r>
            <a:r>
              <a:rPr lang="en-GB" b="1" u="sng" dirty="0" smtClean="0"/>
              <a:t> Ine</a:t>
            </a:r>
            <a:r>
              <a:rPr lang="en-GB" b="1" u="sng" dirty="0" smtClean="0">
                <a:effectLst/>
              </a:rPr>
              <a:t>lastic collisions </a:t>
            </a:r>
            <a:r>
              <a:rPr lang="en-GB" b="1" dirty="0" smtClean="0">
                <a:effectLst/>
              </a:rPr>
              <a:t>are those  where colliding bodies move apart and have less KE after collision</a:t>
            </a:r>
            <a:endParaRPr lang="en-GB" dirty="0"/>
          </a:p>
        </p:txBody>
      </p:sp>
      <p:cxnSp>
        <p:nvCxnSpPr>
          <p:cNvPr id="8" name="Straight Arrow Connector 7"/>
          <p:cNvCxnSpPr>
            <a:stCxn id="5" idx="2"/>
            <a:endCxn id="6" idx="1"/>
          </p:cNvCxnSpPr>
          <p:nvPr/>
        </p:nvCxnSpPr>
        <p:spPr>
          <a:xfrm>
            <a:off x="2231740" y="3535720"/>
            <a:ext cx="690988" cy="50447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5" idx="2"/>
            <a:endCxn id="7" idx="0"/>
          </p:cNvCxnSpPr>
          <p:nvPr/>
        </p:nvCxnSpPr>
        <p:spPr>
          <a:xfrm>
            <a:off x="2231740" y="3535720"/>
            <a:ext cx="864096" cy="14774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93940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materialsworld.utep.edu/Modules/Sports%20Materials/Bounciness%20of%20sports%20balls%202008/Bounciness%20of%20sports%20balls%202008_files/image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221" y="2676058"/>
            <a:ext cx="5294122" cy="4150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251520" y="1019874"/>
            <a:ext cx="38164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effectLst/>
              </a:rPr>
              <a:t>Describe three possible scenarios for this bouncing ball, stating:</a:t>
            </a:r>
          </a:p>
          <a:p>
            <a:pPr marL="342900" indent="-342900">
              <a:buFont typeface="+mj-lt"/>
              <a:buAutoNum type="arabicPeriod"/>
            </a:pPr>
            <a:r>
              <a:rPr lang="en-GB" b="1" dirty="0" smtClean="0">
                <a:effectLst/>
              </a:rPr>
              <a:t>how velocity changes</a:t>
            </a:r>
          </a:p>
          <a:p>
            <a:pPr marL="342900" indent="-342900">
              <a:buFont typeface="+mj-lt"/>
              <a:buAutoNum type="arabicPeriod"/>
            </a:pPr>
            <a:r>
              <a:rPr lang="en-GB" b="1" dirty="0" smtClean="0"/>
              <a:t>What is conserved </a:t>
            </a:r>
          </a:p>
          <a:p>
            <a:pPr marL="342900" indent="-342900">
              <a:buFont typeface="+mj-lt"/>
              <a:buAutoNum type="arabicPeriod"/>
            </a:pPr>
            <a:r>
              <a:rPr lang="en-GB" b="1" dirty="0" smtClean="0"/>
              <a:t>What isn’t conserved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6012160" y="2874826"/>
            <a:ext cx="273630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Booster</a:t>
            </a:r>
            <a:r>
              <a:rPr lang="en-GB" dirty="0" smtClean="0"/>
              <a:t>: </a:t>
            </a:r>
            <a:r>
              <a:rPr lang="en-GB" dirty="0"/>
              <a:t>suggest real life example of these collisions giving particular details about energy, momentum and </a:t>
            </a:r>
            <a:r>
              <a:rPr lang="en-GB" dirty="0" smtClean="0"/>
              <a:t>velocity</a:t>
            </a:r>
          </a:p>
          <a:p>
            <a:endParaRPr lang="en-GB" dirty="0"/>
          </a:p>
          <a:p>
            <a:r>
              <a:rPr lang="en-GB" b="1" dirty="0" smtClean="0"/>
              <a:t>Aspire</a:t>
            </a:r>
            <a:r>
              <a:rPr lang="en-GB" dirty="0" smtClean="0"/>
              <a:t>: </a:t>
            </a:r>
            <a:r>
              <a:rPr lang="en-GB" dirty="0"/>
              <a:t>write a brief report of how elastic collisions demonstrated the existence of excited states in mercury atoms</a:t>
            </a:r>
          </a:p>
        </p:txBody>
      </p:sp>
    </p:spTree>
    <p:extLst>
      <p:ext uri="{BB962C8B-B14F-4D97-AF65-F5344CB8AC3E}">
        <p14:creationId xmlns:p14="http://schemas.microsoft.com/office/powerpoint/2010/main" val="3231707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500" y="1255166"/>
            <a:ext cx="8229600" cy="4910138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b="1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Power is also the rate of doing work.</a:t>
            </a:r>
          </a:p>
          <a:p>
            <a:pPr marL="0" indent="0" eaLnBrk="1" hangingPunct="1">
              <a:buFontTx/>
              <a:buNone/>
            </a:pPr>
            <a:endParaRPr lang="en-GB" altLang="en-US" b="1" i="1" dirty="0" smtClean="0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pPr marL="0" indent="0" eaLnBrk="1" hangingPunct="1">
              <a:buFontTx/>
              <a:buNone/>
            </a:pPr>
            <a:r>
              <a:rPr lang="en-GB" altLang="en-US" b="1" i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	power = </a:t>
            </a:r>
            <a:r>
              <a:rPr lang="en-GB" altLang="en-US" b="1" i="1" u="sng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work done</a:t>
            </a:r>
          </a:p>
          <a:p>
            <a:pPr marL="0" indent="0" eaLnBrk="1" hangingPunct="1">
              <a:buFontTx/>
              <a:buNone/>
            </a:pPr>
            <a:r>
              <a:rPr lang="en-GB" altLang="en-US" b="1" i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			   time</a:t>
            </a:r>
          </a:p>
          <a:p>
            <a:pPr marL="0" indent="0" eaLnBrk="1" hangingPunct="1">
              <a:buFontTx/>
              <a:buNone/>
            </a:pPr>
            <a:r>
              <a:rPr lang="en-GB" altLang="en-US" b="1" i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		P = </a:t>
            </a:r>
            <a:r>
              <a:rPr lang="el-GR" altLang="en-US" b="1" i="1" u="sng" dirty="0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Δ</a:t>
            </a:r>
            <a:r>
              <a:rPr lang="en-GB" altLang="en-US" b="1" i="1" u="sng" dirty="0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W</a:t>
            </a:r>
          </a:p>
          <a:p>
            <a:pPr marL="0" indent="0" eaLnBrk="1" hangingPunct="1">
              <a:buFontTx/>
              <a:buNone/>
            </a:pPr>
            <a:r>
              <a:rPr lang="en-GB" altLang="en-US" b="1" i="1" dirty="0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		     </a:t>
            </a:r>
            <a:r>
              <a:rPr lang="el-GR" altLang="en-US" b="1" i="1" dirty="0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Δ</a:t>
            </a:r>
            <a:r>
              <a:rPr lang="en-GB" altLang="en-US" b="1" i="1" dirty="0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t</a:t>
            </a:r>
            <a:endParaRPr lang="en-GB" altLang="en-US" dirty="0" smtClean="0">
              <a:latin typeface="Comic Sans MS" panose="030F0702030302020204" pitchFamily="66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912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590872" y="907058"/>
            <a:ext cx="8229600" cy="731837"/>
          </a:xfrm>
        </p:spPr>
        <p:txBody>
          <a:bodyPr/>
          <a:lstStyle/>
          <a:p>
            <a:pPr eaLnBrk="1" hangingPunct="1"/>
            <a:r>
              <a:rPr lang="en-GB" altLang="en-US" sz="4000" smtClean="0">
                <a:solidFill>
                  <a:schemeClr val="tx1"/>
                </a:solidFill>
                <a:latin typeface="Comic Sans MS" panose="030F0702030302020204" pitchFamily="66" charset="0"/>
              </a:rPr>
              <a:t>Question 1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78172" y="1783358"/>
            <a:ext cx="4038600" cy="452596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sz="2400" i="1" smtClean="0">
                <a:latin typeface="Comic Sans MS" panose="030F0702030302020204" pitchFamily="66" charset="0"/>
              </a:rPr>
              <a:t>Calculate the power of an electric motor that lifts a mass of 50 kg upwards by 3.0 m in 20 seconds.</a:t>
            </a:r>
          </a:p>
          <a:p>
            <a:pPr marL="0" indent="0" eaLnBrk="1" hangingPunct="1">
              <a:buFontTx/>
              <a:buNone/>
            </a:pPr>
            <a:endParaRPr lang="en-GB" altLang="en-US" sz="2400" i="1" smtClean="0">
              <a:latin typeface="Comic Sans MS" panose="030F0702030302020204" pitchFamily="66" charset="0"/>
            </a:endParaRPr>
          </a:p>
          <a:p>
            <a:pPr marL="0" indent="0" eaLnBrk="1" hangingPunct="1">
              <a:buFontTx/>
              <a:buNone/>
            </a:pPr>
            <a:r>
              <a:rPr lang="en-GB" altLang="en-US" sz="2400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g</a:t>
            </a:r>
            <a:r>
              <a:rPr lang="en-GB" altLang="en-US" sz="2400" i="1" smtClean="0">
                <a:latin typeface="Comic Sans MS" panose="030F0702030302020204" pitchFamily="66" charset="0"/>
              </a:rPr>
              <a:t> = 9.8 Nkg</a:t>
            </a:r>
            <a:r>
              <a:rPr lang="en-GB" altLang="en-US" sz="2400" i="1" baseline="30000" smtClean="0">
                <a:latin typeface="Comic Sans MS" panose="030F0702030302020204" pitchFamily="66" charset="0"/>
              </a:rPr>
              <a:t>-1</a:t>
            </a:r>
            <a:endParaRPr lang="en-GB" altLang="en-US" sz="2400" b="1" smtClean="0">
              <a:solidFill>
                <a:schemeClr val="accent2"/>
              </a:solidFill>
              <a:latin typeface="Comic Sans MS" panose="030F0702030302020204" pitchFamily="66" charset="0"/>
            </a:endParaRPr>
          </a:p>
          <a:p>
            <a:pPr marL="0" indent="0" eaLnBrk="1" hangingPunct="1">
              <a:buFontTx/>
              <a:buNone/>
            </a:pPr>
            <a:endParaRPr lang="en-GB" altLang="en-US" sz="2400" b="1" smtClean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2488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69172" y="1783358"/>
            <a:ext cx="4025900" cy="33067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l-GR" altLang="en-US" sz="2400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Δ</a:t>
            </a:r>
            <a:r>
              <a:rPr lang="en-GB" altLang="en-US" sz="2400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E</a:t>
            </a:r>
            <a:r>
              <a:rPr lang="en-GB" altLang="en-US" sz="2400" b="1" i="1" baseline="-25000" smtClean="0">
                <a:solidFill>
                  <a:srgbClr val="FF3300"/>
                </a:solidFill>
                <a:latin typeface="Comic Sans MS" panose="030F0702030302020204" pitchFamily="66" charset="0"/>
              </a:rPr>
              <a:t>P</a:t>
            </a:r>
            <a:r>
              <a:rPr lang="en-GB" altLang="en-US" sz="2400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 =  m g </a:t>
            </a:r>
            <a:r>
              <a:rPr lang="el-GR" altLang="en-US" sz="2400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Δ</a:t>
            </a:r>
            <a:r>
              <a:rPr lang="en-GB" altLang="en-US" sz="2400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h</a:t>
            </a:r>
          </a:p>
          <a:p>
            <a:pPr eaLnBrk="1" hangingPunct="1">
              <a:buFontTx/>
              <a:buNone/>
            </a:pPr>
            <a:r>
              <a:rPr lang="en-GB" altLang="en-US" sz="2400" smtClean="0">
                <a:latin typeface="Comic Sans MS" panose="030F0702030302020204" pitchFamily="66" charset="0"/>
              </a:rPr>
              <a:t>= 50 kg x 9.8 Nkg</a:t>
            </a:r>
            <a:r>
              <a:rPr lang="en-GB" altLang="en-US" sz="2400" baseline="30000" smtClean="0">
                <a:latin typeface="Comic Sans MS" panose="030F0702030302020204" pitchFamily="66" charset="0"/>
              </a:rPr>
              <a:t>-1</a:t>
            </a:r>
            <a:r>
              <a:rPr lang="en-GB" altLang="en-US" sz="2400" smtClean="0">
                <a:latin typeface="Comic Sans MS" panose="030F0702030302020204" pitchFamily="66" charset="0"/>
              </a:rPr>
              <a:t> x 3 m</a:t>
            </a:r>
          </a:p>
          <a:p>
            <a:pPr eaLnBrk="1" hangingPunct="1">
              <a:buFontTx/>
              <a:buNone/>
            </a:pPr>
            <a:r>
              <a:rPr lang="en-GB" altLang="en-US" sz="2400" smtClean="0">
                <a:latin typeface="Comic Sans MS" panose="030F0702030302020204" pitchFamily="66" charset="0"/>
              </a:rPr>
              <a:t>= 1470 J</a:t>
            </a:r>
          </a:p>
          <a:p>
            <a:pPr eaLnBrk="1" hangingPunct="1">
              <a:buFontTx/>
              <a:buNone/>
            </a:pPr>
            <a:endParaRPr lang="en-US" altLang="en-US" sz="2400" b="1" i="1" smtClean="0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2400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P = </a:t>
            </a:r>
            <a:r>
              <a:rPr lang="el-GR" altLang="en-US" sz="2400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Δ</a:t>
            </a:r>
            <a:r>
              <a:rPr lang="en-GB" altLang="en-US" sz="2400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E / </a:t>
            </a:r>
            <a:r>
              <a:rPr lang="el-GR" altLang="en-US" sz="2400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Δ</a:t>
            </a:r>
            <a:r>
              <a:rPr lang="en-GB" altLang="en-US" sz="2400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t</a:t>
            </a:r>
            <a:endParaRPr lang="en-GB" altLang="en-US" sz="2400" smtClean="0">
              <a:latin typeface="Comic Sans MS" panose="030F0702030302020204" pitchFamily="66" charset="0"/>
              <a:cs typeface="Arial" charset="0"/>
            </a:endParaRPr>
          </a:p>
          <a:p>
            <a:pPr eaLnBrk="1" hangingPunct="1">
              <a:buFontTx/>
              <a:buNone/>
            </a:pPr>
            <a:r>
              <a:rPr lang="en-GB" altLang="en-US" sz="2400" smtClean="0">
                <a:latin typeface="Comic Sans MS" panose="030F0702030302020204" pitchFamily="66" charset="0"/>
              </a:rPr>
              <a:t>= 1470 J / 20 s</a:t>
            </a:r>
          </a:p>
          <a:p>
            <a:pPr eaLnBrk="1" hangingPunct="1">
              <a:buFontTx/>
              <a:buNone/>
            </a:pPr>
            <a:r>
              <a:rPr lang="en-GB" altLang="en-US" sz="2400" b="1" smtClean="0">
                <a:solidFill>
                  <a:schemeClr val="accent2"/>
                </a:solidFill>
                <a:latin typeface="Comic Sans MS" panose="030F0702030302020204" pitchFamily="66" charset="0"/>
              </a:rPr>
              <a:t>power = 74 W</a:t>
            </a:r>
          </a:p>
        </p:txBody>
      </p:sp>
    </p:spTree>
    <p:extLst>
      <p:ext uri="{BB962C8B-B14F-4D97-AF65-F5344CB8AC3E}">
        <p14:creationId xmlns:p14="http://schemas.microsoft.com/office/powerpoint/2010/main" val="3425495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39676"/>
            <a:ext cx="8229600" cy="692150"/>
          </a:xfrm>
        </p:spPr>
        <p:txBody>
          <a:bodyPr/>
          <a:lstStyle/>
          <a:p>
            <a:pPr eaLnBrk="1" hangingPunct="1"/>
            <a:r>
              <a:rPr lang="en-GB" altLang="en-US" sz="4000" smtClean="0">
                <a:solidFill>
                  <a:schemeClr val="tx1"/>
                </a:solidFill>
                <a:latin typeface="Comic Sans MS" panose="030F0702030302020204" pitchFamily="66" charset="0"/>
              </a:rPr>
              <a:t>Question 2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0213" y="1495326"/>
            <a:ext cx="8229600" cy="4525962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i="1" dirty="0" smtClean="0">
                <a:latin typeface="Comic Sans MS" panose="030F0702030302020204" pitchFamily="66" charset="0"/>
              </a:rPr>
              <a:t>Calculate the power of a car engine that exerts a force of 40 </a:t>
            </a:r>
            <a:r>
              <a:rPr lang="en-GB" altLang="en-US" sz="2400" i="1" dirty="0" err="1" smtClean="0">
                <a:latin typeface="Comic Sans MS" panose="030F0702030302020204" pitchFamily="66" charset="0"/>
              </a:rPr>
              <a:t>kN</a:t>
            </a:r>
            <a:r>
              <a:rPr lang="en-GB" altLang="en-US" sz="2400" i="1" dirty="0" smtClean="0">
                <a:latin typeface="Comic Sans MS" panose="030F0702030302020204" pitchFamily="66" charset="0"/>
              </a:rPr>
              <a:t> over a distance of 20 m for 10 seconds.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altLang="en-US" sz="2400" i="1" dirty="0" smtClean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b="1" i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W = F s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dirty="0" smtClean="0">
                <a:latin typeface="Comic Sans MS" panose="030F0702030302020204" pitchFamily="66" charset="0"/>
              </a:rPr>
              <a:t>= 40 </a:t>
            </a:r>
            <a:r>
              <a:rPr lang="en-GB" altLang="en-US" sz="2400" dirty="0" err="1" smtClean="0">
                <a:latin typeface="Comic Sans MS" panose="030F0702030302020204" pitchFamily="66" charset="0"/>
              </a:rPr>
              <a:t>kN</a:t>
            </a:r>
            <a:r>
              <a:rPr lang="en-GB" altLang="en-US" sz="2400" dirty="0" smtClean="0">
                <a:latin typeface="Comic Sans MS" panose="030F0702030302020204" pitchFamily="66" charset="0"/>
              </a:rPr>
              <a:t> x 20 m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dirty="0" smtClean="0">
                <a:latin typeface="Comic Sans MS" panose="030F0702030302020204" pitchFamily="66" charset="0"/>
              </a:rPr>
              <a:t>= 40 000 x 20 m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dirty="0" smtClean="0">
                <a:latin typeface="Comic Sans MS" panose="030F0702030302020204" pitchFamily="66" charset="0"/>
              </a:rPr>
              <a:t>= 800 000 J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altLang="en-US" sz="2400" b="1" i="1" dirty="0" smtClean="0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b="1" i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P = </a:t>
            </a:r>
            <a:r>
              <a:rPr lang="el-GR" altLang="en-US" sz="2400" b="1" i="1" dirty="0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Δ</a:t>
            </a:r>
            <a:r>
              <a:rPr lang="en-GB" altLang="en-US" sz="2400" b="1" i="1" dirty="0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W / </a:t>
            </a:r>
            <a:r>
              <a:rPr lang="el-GR" altLang="en-US" sz="2400" b="1" i="1" dirty="0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Δ</a:t>
            </a:r>
            <a:r>
              <a:rPr lang="en-GB" altLang="en-US" sz="2400" b="1" i="1" dirty="0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t</a:t>
            </a:r>
            <a:endParaRPr lang="en-GB" altLang="en-US" sz="2400" dirty="0" smtClean="0">
              <a:latin typeface="Comic Sans MS" panose="030F0702030302020204" pitchFamily="66" charset="0"/>
              <a:cs typeface="Arial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dirty="0" smtClean="0">
                <a:latin typeface="Comic Sans MS" panose="030F0702030302020204" pitchFamily="66" charset="0"/>
              </a:rPr>
              <a:t>= 800 000 J / 10 s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b="1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power = 80 000 W</a:t>
            </a:r>
          </a:p>
        </p:txBody>
      </p:sp>
    </p:spTree>
    <p:extLst>
      <p:ext uri="{BB962C8B-B14F-4D97-AF65-F5344CB8AC3E}">
        <p14:creationId xmlns:p14="http://schemas.microsoft.com/office/powerpoint/2010/main" val="1845188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81947"/>
            <a:ext cx="8229600" cy="706437"/>
          </a:xfrm>
        </p:spPr>
        <p:txBody>
          <a:bodyPr/>
          <a:lstStyle/>
          <a:p>
            <a:pPr eaLnBrk="1" hangingPunct="1"/>
            <a:r>
              <a:rPr lang="en-GB" altLang="en-US" sz="4000" smtClean="0">
                <a:latin typeface="Comic Sans MS" panose="030F0702030302020204" pitchFamily="66" charset="0"/>
              </a:rPr>
              <a:t>Complete:</a:t>
            </a:r>
          </a:p>
        </p:txBody>
      </p:sp>
      <p:graphicFrame>
        <p:nvGraphicFramePr>
          <p:cNvPr id="255016" name="Group 4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7411278"/>
              </p:ext>
            </p:extLst>
          </p:nvPr>
        </p:nvGraphicFramePr>
        <p:xfrm>
          <a:off x="468313" y="2104284"/>
          <a:ext cx="8207375" cy="3844996"/>
        </p:xfrm>
        <a:graphic>
          <a:graphicData uri="http://schemas.openxmlformats.org/drawingml/2006/table">
            <a:tbl>
              <a:tblPr/>
              <a:tblGrid>
                <a:gridCol w="20526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3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06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1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448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energy transfer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work done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time</a:t>
                      </a:r>
                      <a:endParaRPr kumimoji="0" lang="el-GR" sz="2800" b="1" i="1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power</a:t>
                      </a:r>
                      <a:endParaRPr kumimoji="0" lang="en-GB" sz="2800" b="1" i="1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54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600 J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600 J</a:t>
                      </a:r>
                      <a:endParaRPr kumimoji="0" lang="en-GB" sz="2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mins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5 W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54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440 J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440 J</a:t>
                      </a:r>
                      <a:endParaRPr kumimoji="0" lang="en-GB" sz="2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20 s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 W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54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28 800 J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28 800 J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hours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 W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3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2.5 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J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2.5 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 </a:t>
                      </a: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μ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50 W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55011" name="Text Box 35"/>
          <p:cNvSpPr txBox="1">
            <a:spLocks noChangeArrowheads="1"/>
          </p:cNvSpPr>
          <p:nvPr/>
        </p:nvSpPr>
        <p:spPr bwMode="auto">
          <a:xfrm>
            <a:off x="3348038" y="1167659"/>
            <a:ext cx="2519362" cy="701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4000">
                <a:solidFill>
                  <a:srgbClr val="FF3300"/>
                </a:solidFill>
                <a:latin typeface="Comic Sans MS" panose="030F0702030302020204" pitchFamily="66" charset="0"/>
              </a:rPr>
              <a:t>Answers</a:t>
            </a:r>
          </a:p>
        </p:txBody>
      </p:sp>
      <p:sp>
        <p:nvSpPr>
          <p:cNvPr id="255012" name="Text Box 36"/>
          <p:cNvSpPr txBox="1">
            <a:spLocks noChangeArrowheads="1"/>
          </p:cNvSpPr>
          <p:nvPr/>
        </p:nvSpPr>
        <p:spPr bwMode="auto">
          <a:xfrm>
            <a:off x="2952749" y="3028209"/>
            <a:ext cx="165496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3200" b="1" dirty="0">
                <a:solidFill>
                  <a:srgbClr val="FF3300"/>
                </a:solidFill>
                <a:latin typeface="Comic Sans MS" panose="030F0702030302020204" pitchFamily="66" charset="0"/>
              </a:rPr>
              <a:t>600 J</a:t>
            </a:r>
          </a:p>
        </p:txBody>
      </p:sp>
      <p:sp>
        <p:nvSpPr>
          <p:cNvPr id="255013" name="Text Box 37"/>
          <p:cNvSpPr txBox="1">
            <a:spLocks noChangeArrowheads="1"/>
          </p:cNvSpPr>
          <p:nvPr/>
        </p:nvSpPr>
        <p:spPr bwMode="auto">
          <a:xfrm>
            <a:off x="7173913" y="3028209"/>
            <a:ext cx="11223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3200" b="1">
                <a:solidFill>
                  <a:srgbClr val="FF3300"/>
                </a:solidFill>
                <a:latin typeface="Comic Sans MS" panose="030F0702030302020204" pitchFamily="66" charset="0"/>
              </a:rPr>
              <a:t>5 W</a:t>
            </a:r>
            <a:endParaRPr lang="en-GB" altLang="en-US" sz="3200" b="1" baseline="3000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  <p:sp>
        <p:nvSpPr>
          <p:cNvPr id="255014" name="Text Box 38"/>
          <p:cNvSpPr txBox="1">
            <a:spLocks noChangeArrowheads="1"/>
          </p:cNvSpPr>
          <p:nvPr/>
        </p:nvSpPr>
        <p:spPr bwMode="auto">
          <a:xfrm>
            <a:off x="2967038" y="3739409"/>
            <a:ext cx="164068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3200" b="1" dirty="0">
                <a:solidFill>
                  <a:srgbClr val="FF3300"/>
                </a:solidFill>
                <a:latin typeface="Comic Sans MS" panose="030F0702030302020204" pitchFamily="66" charset="0"/>
              </a:rPr>
              <a:t>440 J</a:t>
            </a:r>
            <a:endParaRPr lang="en-GB" altLang="en-US" sz="3200" b="1" dirty="0">
              <a:solidFill>
                <a:srgbClr val="FF3300"/>
              </a:solidFill>
              <a:latin typeface="Comic Sans MS" panose="030F0702030302020204" pitchFamily="66" charset="0"/>
              <a:cs typeface="Arial" charset="0"/>
            </a:endParaRPr>
          </a:p>
        </p:txBody>
      </p:sp>
      <p:sp>
        <p:nvSpPr>
          <p:cNvPr id="255015" name="Text Box 39"/>
          <p:cNvSpPr txBox="1">
            <a:spLocks noChangeArrowheads="1"/>
          </p:cNvSpPr>
          <p:nvPr/>
        </p:nvSpPr>
        <p:spPr bwMode="auto">
          <a:xfrm>
            <a:off x="5137150" y="3739409"/>
            <a:ext cx="12969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3200" b="1">
                <a:solidFill>
                  <a:srgbClr val="FF3300"/>
                </a:solidFill>
                <a:latin typeface="Comic Sans MS" panose="030F0702030302020204" pitchFamily="66" charset="0"/>
              </a:rPr>
              <a:t>20 s</a:t>
            </a:r>
          </a:p>
        </p:txBody>
      </p:sp>
      <p:sp>
        <p:nvSpPr>
          <p:cNvPr id="255017" name="Text Box 41"/>
          <p:cNvSpPr txBox="1">
            <a:spLocks noChangeArrowheads="1"/>
          </p:cNvSpPr>
          <p:nvPr/>
        </p:nvSpPr>
        <p:spPr bwMode="auto">
          <a:xfrm>
            <a:off x="445493" y="4463309"/>
            <a:ext cx="216594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3200" b="1" dirty="0">
                <a:solidFill>
                  <a:srgbClr val="FF3300"/>
                </a:solidFill>
                <a:latin typeface="Comic Sans MS" panose="030F0702030302020204" pitchFamily="66" charset="0"/>
              </a:rPr>
              <a:t>28 800 J</a:t>
            </a:r>
          </a:p>
        </p:txBody>
      </p:sp>
      <p:sp>
        <p:nvSpPr>
          <p:cNvPr id="255018" name="Text Box 42"/>
          <p:cNvSpPr txBox="1">
            <a:spLocks noChangeArrowheads="1"/>
          </p:cNvSpPr>
          <p:nvPr/>
        </p:nvSpPr>
        <p:spPr bwMode="auto">
          <a:xfrm>
            <a:off x="2682875" y="4463309"/>
            <a:ext cx="224916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3200" b="1" dirty="0">
                <a:solidFill>
                  <a:srgbClr val="FF3300"/>
                </a:solidFill>
                <a:latin typeface="Comic Sans MS" panose="030F0702030302020204" pitchFamily="66" charset="0"/>
              </a:rPr>
              <a:t>28 800 J</a:t>
            </a:r>
            <a:endParaRPr lang="en-GB" altLang="en-US" sz="3200" b="1" baseline="30000" dirty="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  <p:sp>
        <p:nvSpPr>
          <p:cNvPr id="255019" name="Text Box 43"/>
          <p:cNvSpPr txBox="1">
            <a:spLocks noChangeArrowheads="1"/>
          </p:cNvSpPr>
          <p:nvPr/>
        </p:nvSpPr>
        <p:spPr bwMode="auto">
          <a:xfrm>
            <a:off x="823913" y="5220547"/>
            <a:ext cx="17875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3200" b="1" dirty="0">
                <a:solidFill>
                  <a:srgbClr val="FF3300"/>
                </a:solidFill>
                <a:latin typeface="Comic Sans MS" panose="030F0702030302020204" pitchFamily="66" charset="0"/>
              </a:rPr>
              <a:t>2.5 </a:t>
            </a:r>
            <a:r>
              <a:rPr lang="en-GB" altLang="en-US" sz="3200" b="1" dirty="0" err="1">
                <a:solidFill>
                  <a:srgbClr val="FF3300"/>
                </a:solidFill>
                <a:latin typeface="Comic Sans MS" panose="030F0702030302020204" pitchFamily="66" charset="0"/>
              </a:rPr>
              <a:t>mJ</a:t>
            </a:r>
            <a:endParaRPr lang="en-GB" altLang="en-US" sz="3200" b="1" dirty="0">
              <a:solidFill>
                <a:srgbClr val="FF3300"/>
              </a:solidFill>
              <a:latin typeface="Comic Sans MS" panose="030F0702030302020204" pitchFamily="66" charset="0"/>
              <a:cs typeface="Arial" charset="0"/>
            </a:endParaRPr>
          </a:p>
        </p:txBody>
      </p:sp>
      <p:sp>
        <p:nvSpPr>
          <p:cNvPr id="255020" name="Text Box 44"/>
          <p:cNvSpPr txBox="1">
            <a:spLocks noChangeArrowheads="1"/>
          </p:cNvSpPr>
          <p:nvPr/>
        </p:nvSpPr>
        <p:spPr bwMode="auto">
          <a:xfrm>
            <a:off x="7062788" y="5214197"/>
            <a:ext cx="12969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3200" b="1">
                <a:solidFill>
                  <a:srgbClr val="FF3300"/>
                </a:solidFill>
                <a:latin typeface="Comic Sans MS" panose="030F0702030302020204" pitchFamily="66" charset="0"/>
              </a:rPr>
              <a:t>50 W</a:t>
            </a:r>
          </a:p>
        </p:txBody>
      </p:sp>
    </p:spTree>
    <p:extLst>
      <p:ext uri="{BB962C8B-B14F-4D97-AF65-F5344CB8AC3E}">
        <p14:creationId xmlns:p14="http://schemas.microsoft.com/office/powerpoint/2010/main" val="886917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50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49337"/>
            <a:ext cx="8229600" cy="666750"/>
          </a:xfrm>
        </p:spPr>
        <p:txBody>
          <a:bodyPr/>
          <a:lstStyle/>
          <a:p>
            <a:pPr eaLnBrk="1" hangingPunct="1"/>
            <a:r>
              <a:rPr lang="en-GB" altLang="en-US" sz="4000" smtClean="0">
                <a:latin typeface="Comic Sans MS" panose="030F0702030302020204" pitchFamily="66" charset="0"/>
              </a:rPr>
              <a:t>Power and velocity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90724"/>
            <a:ext cx="8229600" cy="4446588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800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power = work done / time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800" i="1" smtClean="0">
                <a:latin typeface="Comic Sans MS" panose="030F0702030302020204" pitchFamily="66" charset="0"/>
                <a:cs typeface="Arial" charset="0"/>
              </a:rPr>
              <a:t>but:  </a:t>
            </a:r>
            <a:r>
              <a:rPr lang="en-GB" altLang="en-US" sz="2800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work = force x displacement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altLang="en-US" sz="2800" i="1" smtClean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800" i="1" smtClean="0">
                <a:latin typeface="Comic Sans MS" panose="030F0702030302020204" pitchFamily="66" charset="0"/>
              </a:rPr>
              <a:t>therefore:  </a:t>
            </a:r>
            <a:r>
              <a:rPr lang="en-GB" altLang="en-US" sz="2800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power = </a:t>
            </a:r>
            <a:r>
              <a:rPr lang="en-GB" altLang="en-US" sz="2800" b="1" i="1" u="sng" smtClean="0">
                <a:solidFill>
                  <a:srgbClr val="FF3300"/>
                </a:solidFill>
                <a:latin typeface="Comic Sans MS" panose="030F0702030302020204" pitchFamily="66" charset="0"/>
              </a:rPr>
              <a:t>force x displacement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800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		      		     time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800" smtClean="0">
                <a:latin typeface="Comic Sans MS" panose="030F0702030302020204" pitchFamily="66" charset="0"/>
              </a:rPr>
              <a:t>but:</a:t>
            </a:r>
            <a:r>
              <a:rPr lang="en-GB" altLang="en-US" sz="2800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  displacement / time = velocity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800" i="1" smtClean="0">
                <a:latin typeface="Comic Sans MS" panose="030F0702030302020204" pitchFamily="66" charset="0"/>
              </a:rPr>
              <a:t>therefore: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800" b="1" i="1" smtClean="0">
                <a:solidFill>
                  <a:schemeClr val="accent2"/>
                </a:solidFill>
                <a:latin typeface="Comic Sans MS" panose="030F0702030302020204" pitchFamily="66" charset="0"/>
              </a:rPr>
              <a:t>		power = force x velocity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800" b="1" i="1" smtClean="0">
                <a:solidFill>
                  <a:schemeClr val="accent2"/>
                </a:solidFill>
                <a:latin typeface="Comic Sans MS" panose="030F0702030302020204" pitchFamily="66" charset="0"/>
              </a:rPr>
              <a:t>			P = F v</a:t>
            </a:r>
          </a:p>
        </p:txBody>
      </p:sp>
    </p:spTree>
    <p:extLst>
      <p:ext uri="{BB962C8B-B14F-4D97-AF65-F5344CB8AC3E}">
        <p14:creationId xmlns:p14="http://schemas.microsoft.com/office/powerpoint/2010/main" val="3997456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41970"/>
            <a:ext cx="8229600" cy="731837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GB" altLang="en-US" sz="4000" smtClean="0">
                <a:solidFill>
                  <a:schemeClr val="tx1"/>
                </a:solidFill>
                <a:latin typeface="Comic Sans MS" panose="030F0702030302020204" pitchFamily="66" charset="0"/>
              </a:rPr>
              <a:t>Question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44500" y="1718270"/>
            <a:ext cx="4038600" cy="4525962"/>
          </a:xfrm>
        </p:spPr>
        <p:txBody>
          <a:bodyPr/>
          <a:lstStyle/>
          <a:p>
            <a:pPr marL="0" indent="0" eaLnBrk="1" hangingPunct="1">
              <a:lnSpc>
                <a:spcPct val="100000"/>
              </a:lnSpc>
              <a:buFontTx/>
              <a:buNone/>
            </a:pPr>
            <a:r>
              <a:rPr lang="en-GB" altLang="en-US" sz="2400" i="1" smtClean="0">
                <a:latin typeface="Comic Sans MS" panose="030F0702030302020204" pitchFamily="66" charset="0"/>
              </a:rPr>
              <a:t>Calculate the power of a car that maintains a constant speed of 30 ms</a:t>
            </a:r>
            <a:r>
              <a:rPr lang="en-GB" altLang="en-US" sz="2400" i="1" baseline="30000" smtClean="0">
                <a:latin typeface="Comic Sans MS" panose="030F0702030302020204" pitchFamily="66" charset="0"/>
              </a:rPr>
              <a:t>-1</a:t>
            </a:r>
            <a:r>
              <a:rPr lang="en-GB" altLang="en-US" sz="2400" i="1" smtClean="0">
                <a:latin typeface="Comic Sans MS" panose="030F0702030302020204" pitchFamily="66" charset="0"/>
              </a:rPr>
              <a:t> against air resistance forces of 2 kN</a:t>
            </a:r>
          </a:p>
          <a:p>
            <a:pPr marL="0" indent="0" eaLnBrk="1" hangingPunct="1">
              <a:lnSpc>
                <a:spcPct val="100000"/>
              </a:lnSpc>
              <a:buFontTx/>
              <a:buNone/>
            </a:pPr>
            <a:endParaRPr lang="en-GB" altLang="en-US" sz="2400" b="1" smtClean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25907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35500" y="1718270"/>
            <a:ext cx="4144963" cy="4591050"/>
          </a:xfrm>
        </p:spPr>
        <p:txBody>
          <a:bodyPr/>
          <a:lstStyle/>
          <a:p>
            <a:pPr marL="0" indent="0" eaLnBrk="1" hangingPunct="1">
              <a:lnSpc>
                <a:spcPct val="100000"/>
              </a:lnSpc>
              <a:buFontTx/>
              <a:buNone/>
            </a:pPr>
            <a:r>
              <a:rPr lang="en-GB" altLang="en-US" sz="2400" smtClean="0">
                <a:latin typeface="Comic Sans MS" panose="030F0702030302020204" pitchFamily="66" charset="0"/>
              </a:rPr>
              <a:t>As the car is travelling at a constant speed the car’s engine must be exerting a force equal to the opposing air resistance forces.</a:t>
            </a:r>
          </a:p>
          <a:p>
            <a:pPr marL="0" indent="0" eaLnBrk="1" hangingPunct="1">
              <a:lnSpc>
                <a:spcPct val="100000"/>
              </a:lnSpc>
              <a:buFontTx/>
              <a:buNone/>
            </a:pPr>
            <a:endParaRPr lang="en-GB" altLang="en-US" sz="2400" b="1" i="1" smtClean="0">
              <a:solidFill>
                <a:schemeClr val="accent2"/>
              </a:solidFill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100000"/>
              </a:lnSpc>
              <a:buFontTx/>
              <a:buNone/>
            </a:pPr>
            <a:r>
              <a:rPr lang="en-GB" altLang="en-US" sz="2400" b="1" i="1" smtClean="0">
                <a:solidFill>
                  <a:schemeClr val="accent2"/>
                </a:solidFill>
                <a:latin typeface="Comic Sans MS" panose="030F0702030302020204" pitchFamily="66" charset="0"/>
              </a:rPr>
              <a:t>P = F v</a:t>
            </a:r>
          </a:p>
          <a:p>
            <a:pPr marL="0" indent="0" eaLnBrk="1" hangingPunct="1">
              <a:lnSpc>
                <a:spcPct val="100000"/>
              </a:lnSpc>
              <a:buFontTx/>
              <a:buNone/>
            </a:pPr>
            <a:r>
              <a:rPr lang="en-GB" altLang="en-US" sz="2400" smtClean="0">
                <a:latin typeface="Comic Sans MS" panose="030F0702030302020204" pitchFamily="66" charset="0"/>
              </a:rPr>
              <a:t>= 2 kN x 30 ms</a:t>
            </a:r>
            <a:r>
              <a:rPr lang="en-GB" altLang="en-US" sz="2400" baseline="30000" smtClean="0">
                <a:latin typeface="Comic Sans MS" panose="030F0702030302020204" pitchFamily="66" charset="0"/>
              </a:rPr>
              <a:t>-1</a:t>
            </a:r>
            <a:r>
              <a:rPr lang="en-GB" altLang="en-US" sz="2400" smtClean="0">
                <a:latin typeface="Comic Sans MS" panose="030F0702030302020204" pitchFamily="66" charset="0"/>
              </a:rPr>
              <a:t> </a:t>
            </a:r>
          </a:p>
          <a:p>
            <a:pPr marL="0" indent="0" eaLnBrk="1" hangingPunct="1">
              <a:lnSpc>
                <a:spcPct val="100000"/>
              </a:lnSpc>
              <a:buFontTx/>
              <a:buNone/>
            </a:pPr>
            <a:r>
              <a:rPr lang="en-GB" altLang="en-US" sz="2400" smtClean="0">
                <a:latin typeface="Comic Sans MS" panose="030F0702030302020204" pitchFamily="66" charset="0"/>
              </a:rPr>
              <a:t>= 2 000 N x 30 ms</a:t>
            </a:r>
            <a:r>
              <a:rPr lang="en-GB" altLang="en-US" sz="2400" baseline="30000" smtClean="0">
                <a:latin typeface="Comic Sans MS" panose="030F0702030302020204" pitchFamily="66" charset="0"/>
              </a:rPr>
              <a:t>-1</a:t>
            </a:r>
            <a:endParaRPr lang="en-GB" altLang="en-US" sz="2400" b="1" smtClean="0">
              <a:solidFill>
                <a:schemeClr val="accent2"/>
              </a:solidFill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100000"/>
              </a:lnSpc>
              <a:buFontTx/>
              <a:buNone/>
            </a:pPr>
            <a:r>
              <a:rPr lang="en-GB" altLang="en-US" sz="2400" b="1" smtClean="0">
                <a:solidFill>
                  <a:schemeClr val="accent2"/>
                </a:solidFill>
                <a:latin typeface="Comic Sans MS" panose="030F0702030302020204" pitchFamily="66" charset="0"/>
              </a:rPr>
              <a:t>power = 60 kW</a:t>
            </a:r>
          </a:p>
        </p:txBody>
      </p:sp>
    </p:spTree>
    <p:extLst>
      <p:ext uri="{BB962C8B-B14F-4D97-AF65-F5344CB8AC3E}">
        <p14:creationId xmlns:p14="http://schemas.microsoft.com/office/powerpoint/2010/main" val="3761765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15876"/>
            <a:ext cx="8229600" cy="706437"/>
          </a:xfrm>
        </p:spPr>
        <p:txBody>
          <a:bodyPr/>
          <a:lstStyle/>
          <a:p>
            <a:pPr eaLnBrk="1" hangingPunct="1"/>
            <a:r>
              <a:rPr lang="en-GB" altLang="en-US" sz="4000" smtClean="0">
                <a:latin typeface="Comic Sans MS" panose="030F0702030302020204" pitchFamily="66" charset="0"/>
              </a:rPr>
              <a:t>Energy efficiency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809651"/>
            <a:ext cx="8208963" cy="122396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smtClean="0">
                <a:latin typeface="Comic Sans MS" panose="030F0702030302020204" pitchFamily="66" charset="0"/>
              </a:rPr>
              <a:t>Energy efficiency is a measure of how usefully energy is used by a device. </a:t>
            </a:r>
          </a:p>
          <a:p>
            <a:pPr marL="0" indent="0" eaLnBrk="1" hangingPunct="1">
              <a:buFontTx/>
              <a:buNone/>
            </a:pPr>
            <a:endParaRPr lang="en-GB" altLang="en-US" smtClean="0">
              <a:latin typeface="Comic Sans MS" panose="030F0702030302020204" pitchFamily="66" charset="0"/>
            </a:endParaRPr>
          </a:p>
        </p:txBody>
      </p:sp>
      <p:sp>
        <p:nvSpPr>
          <p:cNvPr id="265220" name="Text Box 4"/>
          <p:cNvSpPr txBox="1">
            <a:spLocks noChangeArrowheads="1"/>
          </p:cNvSpPr>
          <p:nvPr/>
        </p:nvSpPr>
        <p:spPr bwMode="auto">
          <a:xfrm>
            <a:off x="191808" y="3523505"/>
            <a:ext cx="28084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efficiency = </a:t>
            </a:r>
          </a:p>
        </p:txBody>
      </p:sp>
      <p:sp>
        <p:nvSpPr>
          <p:cNvPr id="265221" name="Text Box 5"/>
          <p:cNvSpPr txBox="1">
            <a:spLocks noChangeArrowheads="1"/>
          </p:cNvSpPr>
          <p:nvPr/>
        </p:nvSpPr>
        <p:spPr bwMode="auto">
          <a:xfrm>
            <a:off x="2627312" y="3322538"/>
            <a:ext cx="64091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useful energy transferred by the device</a:t>
            </a:r>
          </a:p>
        </p:txBody>
      </p:sp>
      <p:sp>
        <p:nvSpPr>
          <p:cNvPr id="265222" name="Text Box 6"/>
          <p:cNvSpPr txBox="1">
            <a:spLocks noChangeArrowheads="1"/>
          </p:cNvSpPr>
          <p:nvPr/>
        </p:nvSpPr>
        <p:spPr bwMode="auto">
          <a:xfrm>
            <a:off x="2987674" y="3825776"/>
            <a:ext cx="61563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total energy supplied to the device</a:t>
            </a:r>
          </a:p>
        </p:txBody>
      </p:sp>
      <p:sp>
        <p:nvSpPr>
          <p:cNvPr id="265223" name="Line 7"/>
          <p:cNvSpPr>
            <a:spLocks noChangeShapeType="1"/>
          </p:cNvSpPr>
          <p:nvPr/>
        </p:nvSpPr>
        <p:spPr bwMode="auto">
          <a:xfrm>
            <a:off x="2700338" y="3754338"/>
            <a:ext cx="58324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Comic Sans MS" panose="030F0702030302020204" pitchFamily="66" charset="0"/>
            </a:endParaRPr>
          </a:p>
        </p:txBody>
      </p:sp>
      <p:sp>
        <p:nvSpPr>
          <p:cNvPr id="265224" name="Text Box 8"/>
          <p:cNvSpPr txBox="1">
            <a:spLocks noChangeArrowheads="1"/>
          </p:cNvSpPr>
          <p:nvPr/>
        </p:nvSpPr>
        <p:spPr bwMode="auto">
          <a:xfrm>
            <a:off x="1187450" y="4833838"/>
            <a:ext cx="597693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400">
                <a:latin typeface="Comic Sans MS" panose="030F0702030302020204" pitchFamily="66" charset="0"/>
              </a:rPr>
              <a:t>As the useful energy can never be greater than the energy supplied the maximum efficiency possible is </a:t>
            </a:r>
            <a:r>
              <a:rPr lang="en-GB" altLang="en-US" sz="2400" b="1">
                <a:solidFill>
                  <a:schemeClr val="accent2"/>
                </a:solidFill>
                <a:latin typeface="Comic Sans MS" panose="030F0702030302020204" pitchFamily="66" charset="0"/>
              </a:rPr>
              <a:t>1.0</a:t>
            </a:r>
          </a:p>
        </p:txBody>
      </p:sp>
    </p:spTree>
    <p:extLst>
      <p:ext uri="{BB962C8B-B14F-4D97-AF65-F5344CB8AC3E}">
        <p14:creationId xmlns:p14="http://schemas.microsoft.com/office/powerpoint/2010/main" val="3128205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5220" grpId="0"/>
      <p:bldP spid="265221" grpId="0"/>
      <p:bldP spid="265222" grpId="0"/>
      <p:bldP spid="2652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0863" y="1070198"/>
            <a:ext cx="1711325" cy="66516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smtClean="0">
                <a:latin typeface="Comic Sans MS" panose="030F0702030302020204" pitchFamily="66" charset="0"/>
              </a:rPr>
              <a:t>Also: </a:t>
            </a:r>
          </a:p>
          <a:p>
            <a:pPr marL="0" indent="0" eaLnBrk="1" hangingPunct="1">
              <a:buFontTx/>
              <a:buNone/>
            </a:pPr>
            <a:endParaRPr lang="en-GB" altLang="en-US" smtClean="0">
              <a:latin typeface="Comic Sans MS" panose="030F0702030302020204" pitchFamily="66" charset="0"/>
            </a:endParaRP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881063" y="1562323"/>
            <a:ext cx="5060950" cy="1046163"/>
            <a:chOff x="399" y="661"/>
            <a:chExt cx="3188" cy="659"/>
          </a:xfrm>
        </p:grpSpPr>
        <p:sp>
          <p:nvSpPr>
            <p:cNvPr id="33804" name="Text Box 4"/>
            <p:cNvSpPr txBox="1">
              <a:spLocks noChangeArrowheads="1"/>
            </p:cNvSpPr>
            <p:nvPr/>
          </p:nvSpPr>
          <p:spPr bwMode="auto">
            <a:xfrm>
              <a:off x="399" y="797"/>
              <a:ext cx="1225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 b="1">
                  <a:solidFill>
                    <a:srgbClr val="FF0000"/>
                  </a:solidFill>
                  <a:latin typeface="Comic Sans MS" panose="030F0702030302020204" pitchFamily="66" charset="0"/>
                </a:rPr>
                <a:t>efficiency = </a:t>
              </a:r>
            </a:p>
          </p:txBody>
        </p:sp>
        <p:sp>
          <p:nvSpPr>
            <p:cNvPr id="33805" name="Text Box 5"/>
            <p:cNvSpPr txBox="1">
              <a:spLocks noChangeArrowheads="1"/>
            </p:cNvSpPr>
            <p:nvPr/>
          </p:nvSpPr>
          <p:spPr bwMode="auto">
            <a:xfrm>
              <a:off x="1669" y="661"/>
              <a:ext cx="191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 b="1">
                  <a:solidFill>
                    <a:srgbClr val="FF0000"/>
                  </a:solidFill>
                  <a:latin typeface="Comic Sans MS" panose="030F0702030302020204" pitchFamily="66" charset="0"/>
                </a:rPr>
                <a:t>useful work output</a:t>
              </a:r>
            </a:p>
          </p:txBody>
        </p:sp>
        <p:sp>
          <p:nvSpPr>
            <p:cNvPr id="33806" name="Text Box 6"/>
            <p:cNvSpPr txBox="1">
              <a:spLocks noChangeArrowheads="1"/>
            </p:cNvSpPr>
            <p:nvPr/>
          </p:nvSpPr>
          <p:spPr bwMode="auto">
            <a:xfrm>
              <a:off x="1788" y="978"/>
              <a:ext cx="162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 b="1">
                  <a:solidFill>
                    <a:srgbClr val="FF0000"/>
                  </a:solidFill>
                  <a:latin typeface="Comic Sans MS" panose="030F0702030302020204" pitchFamily="66" charset="0"/>
                </a:rPr>
                <a:t>energy supplied</a:t>
              </a:r>
            </a:p>
          </p:txBody>
        </p:sp>
        <p:sp>
          <p:nvSpPr>
            <p:cNvPr id="33807" name="Line 7"/>
            <p:cNvSpPr>
              <a:spLocks noChangeShapeType="1"/>
            </p:cNvSpPr>
            <p:nvPr/>
          </p:nvSpPr>
          <p:spPr bwMode="auto">
            <a:xfrm>
              <a:off x="1715" y="933"/>
              <a:ext cx="1736" cy="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881063" y="2972024"/>
            <a:ext cx="5608637" cy="1046163"/>
            <a:chOff x="461" y="1800"/>
            <a:chExt cx="3533" cy="659"/>
          </a:xfrm>
        </p:grpSpPr>
        <p:sp>
          <p:nvSpPr>
            <p:cNvPr id="33799" name="Text Box 12"/>
            <p:cNvSpPr txBox="1">
              <a:spLocks noChangeArrowheads="1"/>
            </p:cNvSpPr>
            <p:nvPr/>
          </p:nvSpPr>
          <p:spPr bwMode="auto">
            <a:xfrm>
              <a:off x="1731" y="1800"/>
              <a:ext cx="226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 b="1">
                  <a:solidFill>
                    <a:srgbClr val="FF0000"/>
                  </a:solidFill>
                  <a:latin typeface="Comic Sans MS" panose="030F0702030302020204" pitchFamily="66" charset="0"/>
                </a:rPr>
                <a:t>useful power output</a:t>
              </a:r>
            </a:p>
          </p:txBody>
        </p:sp>
        <p:grpSp>
          <p:nvGrpSpPr>
            <p:cNvPr id="33800" name="Group 17"/>
            <p:cNvGrpSpPr>
              <a:grpSpLocks/>
            </p:cNvGrpSpPr>
            <p:nvPr/>
          </p:nvGrpSpPr>
          <p:grpSpPr bwMode="auto">
            <a:xfrm>
              <a:off x="461" y="1936"/>
              <a:ext cx="3052" cy="523"/>
              <a:chOff x="461" y="1936"/>
              <a:chExt cx="3052" cy="523"/>
            </a:xfrm>
          </p:grpSpPr>
          <p:sp>
            <p:nvSpPr>
              <p:cNvPr id="33801" name="Text Box 11"/>
              <p:cNvSpPr txBox="1">
                <a:spLocks noChangeArrowheads="1"/>
              </p:cNvSpPr>
              <p:nvPr/>
            </p:nvSpPr>
            <p:spPr bwMode="auto">
              <a:xfrm>
                <a:off x="461" y="1936"/>
                <a:ext cx="1225" cy="5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2400" b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efficiency = </a:t>
                </a:r>
              </a:p>
            </p:txBody>
          </p:sp>
          <p:sp>
            <p:nvSpPr>
              <p:cNvPr id="33802" name="Text Box 13"/>
              <p:cNvSpPr txBox="1">
                <a:spLocks noChangeArrowheads="1"/>
              </p:cNvSpPr>
              <p:nvPr/>
            </p:nvSpPr>
            <p:spPr bwMode="auto">
              <a:xfrm>
                <a:off x="2006" y="2096"/>
                <a:ext cx="1337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2400" b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power input</a:t>
                </a:r>
              </a:p>
            </p:txBody>
          </p:sp>
          <p:sp>
            <p:nvSpPr>
              <p:cNvPr id="33803" name="Line 14"/>
              <p:cNvSpPr>
                <a:spLocks noChangeShapeType="1"/>
              </p:cNvSpPr>
              <p:nvPr/>
            </p:nvSpPr>
            <p:spPr bwMode="auto">
              <a:xfrm>
                <a:off x="1777" y="2072"/>
                <a:ext cx="1736" cy="7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>
                  <a:latin typeface="Comic Sans MS" panose="030F0702030302020204" pitchFamily="66" charset="0"/>
                </a:endParaRPr>
              </a:p>
            </p:txBody>
          </p:sp>
        </p:grpSp>
      </p:grpSp>
      <p:sp>
        <p:nvSpPr>
          <p:cNvPr id="279571" name="Rectangle 19"/>
          <p:cNvSpPr>
            <a:spLocks noChangeArrowheads="1"/>
          </p:cNvSpPr>
          <p:nvPr/>
        </p:nvSpPr>
        <p:spPr bwMode="auto">
          <a:xfrm>
            <a:off x="550863" y="4224561"/>
            <a:ext cx="2941017" cy="63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en-US" sz="3200" dirty="0">
                <a:latin typeface="Comic Sans MS" panose="030F0702030302020204" pitchFamily="66" charset="0"/>
              </a:rPr>
              <a:t>In all cases: </a:t>
            </a:r>
          </a:p>
          <a:p>
            <a:pPr eaLnBrk="1" hangingPunct="1">
              <a:spcBef>
                <a:spcPct val="20000"/>
              </a:spcBef>
            </a:pPr>
            <a:endParaRPr lang="en-GB" altLang="en-US" sz="3200" dirty="0">
              <a:latin typeface="Comic Sans MS" panose="030F0702030302020204" pitchFamily="66" charset="0"/>
            </a:endParaRPr>
          </a:p>
        </p:txBody>
      </p:sp>
      <p:sp>
        <p:nvSpPr>
          <p:cNvPr id="279572" name="Rectangle 20"/>
          <p:cNvSpPr>
            <a:spLocks noChangeArrowheads="1"/>
          </p:cNvSpPr>
          <p:nvPr/>
        </p:nvSpPr>
        <p:spPr bwMode="auto">
          <a:xfrm>
            <a:off x="881062" y="5116736"/>
            <a:ext cx="7723385" cy="54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GB" alt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percentage efficiency = efficiency x 100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endParaRPr lang="en-GB" altLang="en-US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515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564</Words>
  <Application>Microsoft Office PowerPoint</Application>
  <PresentationFormat>On-screen Show (4:3)</PresentationFormat>
  <Paragraphs>157</Paragraphs>
  <Slides>13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Comic Sans MS</vt:lpstr>
      <vt:lpstr>1_Office Theme</vt:lpstr>
      <vt:lpstr>Power (P)</vt:lpstr>
      <vt:lpstr>PowerPoint Presentation</vt:lpstr>
      <vt:lpstr>Question 1</vt:lpstr>
      <vt:lpstr>Question 2</vt:lpstr>
      <vt:lpstr>Complete:</vt:lpstr>
      <vt:lpstr>Power and velocity</vt:lpstr>
      <vt:lpstr>Question</vt:lpstr>
      <vt:lpstr>Energy efficiency</vt:lpstr>
      <vt:lpstr>PowerPoint Presentation</vt:lpstr>
      <vt:lpstr>Complete</vt:lpstr>
      <vt:lpstr>PowerPoint Presentation</vt:lpstr>
      <vt:lpstr>PowerPoint Presentation</vt:lpstr>
      <vt:lpstr>PowerPoint Presentation</vt:lpstr>
    </vt:vector>
  </TitlesOfParts>
  <Company>The City of London of Academy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Duddy</dc:creator>
  <cp:lastModifiedBy>Josh Duddy</cp:lastModifiedBy>
  <cp:revision>19</cp:revision>
  <dcterms:created xsi:type="dcterms:W3CDTF">2016-05-16T13:02:05Z</dcterms:created>
  <dcterms:modified xsi:type="dcterms:W3CDTF">2018-11-19T14:35:53Z</dcterms:modified>
</cp:coreProperties>
</file>