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80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13B288-DF8C-4FBA-BD0B-ECF47D7BF605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F22644-997E-4065-845D-0CCC8D1C7B71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5567F7-6A40-4C5B-8E3F-D3DA5DD1B6A1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13B288-DF8C-4FBA-BD0B-ECF47D7BF605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364A32-D6BD-4A91-8CF5-390FAF493C51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438230-A0B9-4298-906B-03FA32FBAF46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07F268-3781-46C9-8C09-3930A2B8CEA1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344E70-A1A4-456F-8CA6-D1C7932BD5B8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486FF7-B767-46FF-AC37-8045439A417E}" type="slidenum">
              <a:rPr lang="en-GB" altLang="en-US"/>
              <a:pPr eaLnBrk="1" hangingPunct="1"/>
              <a:t>18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8FB495-48BC-4005-931E-BF5ED426A455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AA9B01-E937-4F6F-BC46-EEB4A13A2B55}" type="slidenum">
              <a:rPr lang="en-GB" altLang="en-US"/>
              <a:pPr eaLnBrk="1" hangingPunct="1"/>
              <a:t>20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364A32-D6BD-4A91-8CF5-390FAF493C51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9EAB1-81ED-4878-9C46-1F0BD4D66F34}" type="slidenum">
              <a:rPr lang="en-GB" altLang="en-US"/>
              <a:pPr eaLnBrk="1" hangingPunct="1"/>
              <a:t>21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115C02-D440-4435-B5EF-74C5A28D20D8}" type="slidenum">
              <a:rPr lang="en-GB" altLang="en-US"/>
              <a:pPr eaLnBrk="1" hangingPunct="1"/>
              <a:t>22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DA1F0D-3869-4E84-AC96-A49C742C6A58}" type="slidenum">
              <a:rPr lang="en-GB" altLang="en-US"/>
              <a:pPr eaLnBrk="1" hangingPunct="1"/>
              <a:t>23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A6FE6A-4289-4B79-92C7-CBF010B261B9}" type="slidenum">
              <a:rPr lang="en-GB" altLang="en-US"/>
              <a:pPr eaLnBrk="1" hangingPunct="1"/>
              <a:t>24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70E982-5F19-494C-BAFD-E93B6353DB37}" type="slidenum">
              <a:rPr lang="en-GB" altLang="en-US"/>
              <a:pPr eaLnBrk="1" hangingPunct="1"/>
              <a:t>25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951087-5629-41E6-B7CC-7B72A10D101F}" type="slidenum">
              <a:rPr lang="en-GB" altLang="en-US"/>
              <a:pPr eaLnBrk="1" hangingPunct="1"/>
              <a:t>26</a:t>
            </a:fld>
            <a:endParaRPr lang="en-GB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438230-A0B9-4298-906B-03FA32FBAF46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DCE78C-9835-4E29-B1FF-66D1D4CABD60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135D29-DDC5-4F1C-8914-AE60AD305915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C001ED-21B4-4030-B08F-D31D96477D15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10E79-5198-4C0C-A1F9-ECB07E253632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7A3D0A-D8F8-4E6F-A3E6-7F3407E57827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E6899E-748C-42B8-A570-1F81071BD4C5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93257-1FD1-4495-89E0-6A30096500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59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753DA-DB7E-4954-B7B5-63C0624A9C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93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 Newton’s Laws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of Motion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9332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Force,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Newton, Acceleration, Velocity, Distance, Resultant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 January 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035072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Forces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10/01/2017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43391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State </a:t>
                      </a:r>
                      <a:r>
                        <a:rPr lang="en-GB" sz="1600" dirty="0" err="1" smtClean="0">
                          <a:latin typeface="Comic Sans MS" pitchFamily="66" charset="0"/>
                        </a:rPr>
                        <a:t>Newtons</a:t>
                      </a:r>
                      <a:r>
                        <a:rPr lang="en-GB" sz="1600" dirty="0" smtClean="0">
                          <a:latin typeface="Comic Sans MS" pitchFamily="66" charset="0"/>
                        </a:rPr>
                        <a:t> first two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Laws of motion and equation 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Calculate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the force for different example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Suggest how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force can be measured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3172" y="170080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Draw a 3 by 3 grid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Write down as many forces as you know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When I call out the definition for each one cross it off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Bingo if you get 3 up/down or across</a:t>
            </a:r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85515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Question 2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246014"/>
            <a:ext cx="7886700" cy="43513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Calculate the acceleration produced by a force of 20 kN on a mass of 40 g.</a:t>
            </a: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buFontTx/>
              <a:buNone/>
            </a:pP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20 000 N = 0.040 kg x 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 = 20 000 / 0.040</a:t>
            </a:r>
            <a:endParaRPr lang="en-GB" altLang="en-US" b="1" i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acceleration = 5.0 x 10</a:t>
            </a:r>
            <a:r>
              <a:rPr lang="en-GB" altLang="en-US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5</a:t>
            </a: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 ms </a:t>
            </a:r>
            <a:r>
              <a:rPr lang="en-GB" altLang="en-US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15554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20688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 3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89654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i="1" dirty="0" smtClean="0">
                <a:latin typeface="Comic Sans MS" panose="030F0702030302020204" pitchFamily="66" charset="0"/>
                <a:cs typeface="Arial" charset="0"/>
              </a:rPr>
              <a:t>Calculate the mass of a body that accelerates from 2 </a:t>
            </a:r>
            <a:r>
              <a:rPr lang="en-GB" altLang="en-US" sz="28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8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800" i="1" baseline="30000" dirty="0" smtClean="0">
                <a:latin typeface="Comic Sans MS" panose="030F0702030302020204" pitchFamily="66" charset="0"/>
                <a:cs typeface="Arial" charset="0"/>
              </a:rPr>
              <a:t>-1</a:t>
            </a:r>
            <a:r>
              <a:rPr lang="en-GB" altLang="en-US" sz="2800" i="1" dirty="0" smtClean="0">
                <a:latin typeface="Comic Sans MS" panose="030F0702030302020204" pitchFamily="66" charset="0"/>
                <a:cs typeface="Arial" charset="0"/>
              </a:rPr>
              <a:t> to 8 </a:t>
            </a:r>
            <a:r>
              <a:rPr lang="en-GB" altLang="en-US" sz="28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8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800" i="1" baseline="30000" dirty="0" smtClean="0">
                <a:latin typeface="Comic Sans MS" panose="030F0702030302020204" pitchFamily="66" charset="0"/>
                <a:cs typeface="Arial" charset="0"/>
              </a:rPr>
              <a:t>-1</a:t>
            </a:r>
            <a:r>
              <a:rPr lang="en-GB" altLang="en-US" sz="2800" i="1" dirty="0" smtClean="0">
                <a:latin typeface="Comic Sans MS" panose="030F0702030302020204" pitchFamily="66" charset="0"/>
                <a:cs typeface="Arial" charset="0"/>
              </a:rPr>
              <a:t> when acted on by a force of 400N for 3 seconds.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acceleration = change in velocity / time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= (8 – 2) </a:t>
            </a:r>
            <a:r>
              <a:rPr lang="en-GB" altLang="en-US" sz="2800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800" baseline="30000" dirty="0" smtClean="0">
                <a:latin typeface="Comic Sans MS" panose="030F0702030302020204" pitchFamily="66" charset="0"/>
                <a:cs typeface="Arial" charset="0"/>
              </a:rPr>
              <a:t>-1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/ 3s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= 2 </a:t>
            </a:r>
            <a:r>
              <a:rPr lang="en-GB" altLang="en-US" sz="2800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8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</a:t>
            </a:r>
            <a:endParaRPr lang="en-GB" altLang="en-US" sz="2800" b="1" dirty="0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l-GR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400 N = </a:t>
            </a: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x 2 </a:t>
            </a:r>
            <a:r>
              <a:rPr lang="en-GB" altLang="en-US" sz="2800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8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  <a:r>
              <a:rPr lang="en-GB" altLang="en-US" sz="2800" dirty="0" smtClean="0">
                <a:latin typeface="Comic Sans MS" panose="030F0702030302020204" pitchFamily="66" charset="0"/>
                <a:cs typeface="Arial" charset="0"/>
              </a:rPr>
              <a:t> = 400 / 2</a:t>
            </a:r>
            <a:endParaRPr lang="en-GB" altLang="en-US" sz="2800" b="1" i="1" dirty="0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2800" b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mass = 200 kg</a:t>
            </a:r>
            <a:endParaRPr lang="en-GB" altLang="en-US" sz="2800" b="1" baseline="30000" dirty="0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004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536373"/>
              </p:ext>
            </p:extLst>
          </p:nvPr>
        </p:nvGraphicFramePr>
        <p:xfrm>
          <a:off x="457200" y="1994619"/>
          <a:ext cx="8229600" cy="453072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Acceleration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24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 ms 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200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40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 ms 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600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30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2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400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5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10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50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cms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849" name="Text Box 33"/>
          <p:cNvSpPr txBox="1">
            <a:spLocks noChangeArrowheads="1"/>
          </p:cNvSpPr>
          <p:nvPr/>
        </p:nvSpPr>
        <p:spPr bwMode="auto">
          <a:xfrm>
            <a:off x="1366548" y="2778843"/>
            <a:ext cx="13332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>
                <a:solidFill>
                  <a:srgbClr val="FF3300"/>
                </a:solidFill>
                <a:latin typeface="Comic Sans MS" panose="030F0702030302020204" pitchFamily="66" charset="0"/>
              </a:rPr>
              <a:t>24 N</a:t>
            </a:r>
          </a:p>
        </p:txBody>
      </p:sp>
      <p:sp>
        <p:nvSpPr>
          <p:cNvPr id="162850" name="Text Box 34"/>
          <p:cNvSpPr txBox="1">
            <a:spLocks noChangeArrowheads="1"/>
          </p:cNvSpPr>
          <p:nvPr/>
        </p:nvSpPr>
        <p:spPr bwMode="auto">
          <a:xfrm>
            <a:off x="4064000" y="3513856"/>
            <a:ext cx="1247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40 kg</a:t>
            </a:r>
          </a:p>
        </p:txBody>
      </p:sp>
      <p:sp>
        <p:nvSpPr>
          <p:cNvPr id="162851" name="Text Box 35"/>
          <p:cNvSpPr txBox="1">
            <a:spLocks noChangeArrowheads="1"/>
          </p:cNvSpPr>
          <p:nvPr/>
        </p:nvSpPr>
        <p:spPr bwMode="auto">
          <a:xfrm>
            <a:off x="6518275" y="4263156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162852" name="Text Box 36"/>
          <p:cNvSpPr txBox="1">
            <a:spLocks noChangeArrowheads="1"/>
          </p:cNvSpPr>
          <p:nvPr/>
        </p:nvSpPr>
        <p:spPr bwMode="auto">
          <a:xfrm>
            <a:off x="1411288" y="4969594"/>
            <a:ext cx="11444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 dirty="0">
                <a:solidFill>
                  <a:srgbClr val="FF3300"/>
                </a:solidFill>
                <a:latin typeface="Comic Sans MS" panose="030F0702030302020204" pitchFamily="66" charset="0"/>
              </a:rPr>
              <a:t>2 N</a:t>
            </a:r>
          </a:p>
        </p:txBody>
      </p:sp>
      <p:sp>
        <p:nvSpPr>
          <p:cNvPr id="162853" name="Text Box 37"/>
          <p:cNvSpPr txBox="1">
            <a:spLocks noChangeArrowheads="1"/>
          </p:cNvSpPr>
          <p:nvPr/>
        </p:nvSpPr>
        <p:spPr bwMode="auto">
          <a:xfrm>
            <a:off x="6472238" y="5785569"/>
            <a:ext cx="7985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50</a:t>
            </a:r>
          </a:p>
        </p:txBody>
      </p:sp>
      <p:sp>
        <p:nvSpPr>
          <p:cNvPr id="162854" name="Text Box 38"/>
          <p:cNvSpPr txBox="1">
            <a:spLocks noChangeArrowheads="1"/>
          </p:cNvSpPr>
          <p:nvPr/>
        </p:nvSpPr>
        <p:spPr bwMode="auto">
          <a:xfrm>
            <a:off x="3249613" y="1124669"/>
            <a:ext cx="2649537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latin typeface="Comic Sans MS" panose="030F0702030302020204" pitchFamily="66" charset="0"/>
              </a:rPr>
              <a:t>Complete:</a:t>
            </a:r>
          </a:p>
        </p:txBody>
      </p:sp>
    </p:spTree>
    <p:extLst>
      <p:ext uri="{BB962C8B-B14F-4D97-AF65-F5344CB8AC3E}">
        <p14:creationId xmlns:p14="http://schemas.microsoft.com/office/powerpoint/2010/main" val="13493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49" grpId="0"/>
      <p:bldP spid="162850" grpId="0"/>
      <p:bldP spid="162851" grpId="0"/>
      <p:bldP spid="162852" grpId="0"/>
      <p:bldP spid="162853" grpId="0"/>
      <p:bldP spid="1628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760412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>
                <a:latin typeface="Comic Sans MS" panose="030F0702030302020204" pitchFamily="66" charset="0"/>
              </a:rPr>
              <a:t>Types of force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349" y="1421085"/>
            <a:ext cx="8064500" cy="524827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1. Contact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Two bodies touch when their repulsive molecular forces (due to electrons) equal the force that is trying to bring them together. The thrust exerted by a rocket is a form of contact force.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2. Friction (also air resistance and drag forces)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When two bodies are in contact their attractive molecular forces (due to electrons and protons) try to prevent their common surfaces moving relative to each other.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3. Tension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body when it is stretched. It is due to attractive molecular forces.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4. Compression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body when it is compressed. It is due to repulsive molecular forces.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5. Fluid </a:t>
            </a:r>
            <a:r>
              <a:rPr lang="en-GB" altLang="en-US" sz="1800" b="1" dirty="0" err="1" smtClean="0">
                <a:solidFill>
                  <a:srgbClr val="FF3300"/>
                </a:solidFill>
                <a:latin typeface="Comic Sans MS" panose="030F0702030302020204" pitchFamily="66" charset="0"/>
              </a:rPr>
              <a:t>Upthrust</a:t>
            </a:r>
            <a:endParaRPr lang="en-GB" altLang="en-US" sz="1800" b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fluid on a body because of the weight of the fluid that has been displaced by the body. </a:t>
            </a:r>
            <a:r>
              <a:rPr lang="en-GB" altLang="en-US" sz="1600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Archimedes’ Principle</a:t>
            </a:r>
            <a:r>
              <a:rPr lang="en-GB" altLang="en-US" sz="1600" dirty="0" smtClean="0">
                <a:latin typeface="Comic Sans MS" panose="030F0702030302020204" pitchFamily="66" charset="0"/>
              </a:rPr>
              <a:t> states that the </a:t>
            </a:r>
            <a:r>
              <a:rPr lang="en-GB" altLang="en-US" sz="1600" dirty="0" err="1" smtClean="0">
                <a:latin typeface="Comic Sans MS" panose="030F0702030302020204" pitchFamily="66" charset="0"/>
              </a:rPr>
              <a:t>upthrust</a:t>
            </a:r>
            <a:r>
              <a:rPr lang="en-GB" altLang="en-US" sz="1600" dirty="0" smtClean="0">
                <a:latin typeface="Comic Sans MS" panose="030F0702030302020204" pitchFamily="66" charset="0"/>
              </a:rPr>
              <a:t> force is equal to the weight of fluid displaced.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962868"/>
            <a:ext cx="8267700" cy="57785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6. Electrostatic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bodies being charged.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7. Magnetic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moving electric charges.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8. Electromagnetic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bodies being charged. Contact, friction, tension, compression, fluid upthrust, electrostatic and magnetic forces are all forms of electromagnetic force.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9. Weak Nuclear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This is the force responsible for nuclear decay.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10. Electro-Weak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It is now thought that both the electromagnetic and weak nuclear forces are both forms of this </a:t>
            </a:r>
            <a:r>
              <a:rPr lang="en-GB" altLang="en-US" sz="18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1800" smtClean="0">
                <a:latin typeface="Comic Sans MS" panose="030F0702030302020204" pitchFamily="66" charset="0"/>
              </a:rPr>
              <a:t> force.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11. Strong Nuclear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This is the force responsible for holding protons and neutrons together within the nucleus. It is one of the </a:t>
            </a:r>
            <a:r>
              <a:rPr lang="en-GB" altLang="en-US" sz="18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1800" smtClean="0">
                <a:latin typeface="Comic Sans MS" panose="030F0702030302020204" pitchFamily="66" charset="0"/>
              </a:rPr>
              <a:t> forces.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endParaRPr lang="en-GB" altLang="en-US" sz="180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07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87685"/>
            <a:ext cx="8378825" cy="57515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12. Gravitational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The force exerted on a body due to its mass.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It is one of the </a:t>
            </a:r>
            <a:r>
              <a:rPr lang="en-GB" altLang="en-US" sz="20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2000" smtClean="0">
                <a:latin typeface="Comic Sans MS" panose="030F0702030302020204" pitchFamily="66" charset="0"/>
              </a:rPr>
              <a:t> forces.</a:t>
            </a: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The </a:t>
            </a:r>
            <a:r>
              <a:rPr lang="en-GB" altLang="en-US" sz="2000" smtClean="0">
                <a:solidFill>
                  <a:srgbClr val="FF00FF"/>
                </a:solidFill>
                <a:latin typeface="Comic Sans MS" panose="030F0702030302020204" pitchFamily="66" charset="0"/>
              </a:rPr>
              <a:t>weight</a:t>
            </a:r>
            <a:r>
              <a:rPr lang="en-GB" altLang="en-US" sz="2000" smtClean="0">
                <a:latin typeface="Comic Sans MS" panose="030F0702030302020204" pitchFamily="66" charset="0"/>
              </a:rPr>
              <a:t> of a body is equal to the gravitational force acting on the body.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Near the Earth’s surface a body of mass 1kg in free fall (insignificant air resistance) accelerates downwards with an acceleration equal to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000" smtClean="0">
                <a:latin typeface="Comic Sans MS" panose="030F0702030302020204" pitchFamily="66" charset="0"/>
              </a:rPr>
              <a:t> = 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9.81 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</a:rPr>
              <a:t>From Newton’s 2</a:t>
            </a:r>
            <a:r>
              <a:rPr lang="en-GB" altLang="en-US" sz="2000" i="1" baseline="30000" smtClean="0">
                <a:latin typeface="Comic Sans MS" panose="030F0702030302020204" pitchFamily="66" charset="0"/>
              </a:rPr>
              <a:t>nd</a:t>
            </a:r>
            <a:r>
              <a:rPr lang="en-GB" altLang="en-US" sz="2000" i="1" smtClean="0">
                <a:latin typeface="Comic Sans MS" panose="030F0702030302020204" pitchFamily="66" charset="0"/>
              </a:rPr>
              <a:t> law: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= 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1 kg x 9.81 ms 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weight = 9.81 N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In general: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weight = mg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341813" y="887685"/>
            <a:ext cx="4135437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 b="1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47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7669"/>
            <a:ext cx="8229600" cy="814387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solidFill>
                  <a:schemeClr val="tx1"/>
                </a:solidFill>
                <a:latin typeface="Comic Sans MS" panose="030F0702030302020204" pitchFamily="66" charset="0"/>
              </a:rPr>
              <a:t>Gravitational Field Strength,</a:t>
            </a:r>
            <a:r>
              <a:rPr lang="en-GB" altLang="en-US" sz="3600" smtClean="0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3600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823194"/>
            <a:ext cx="8229600" cy="290195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latin typeface="Comic Sans MS" panose="030F0702030302020204" pitchFamily="66" charset="0"/>
              </a:rPr>
              <a:t>This is equal to the gravitational force acting on 1kg.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		g = force / mass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			   = weight / mass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</a:rPr>
              <a:t>Near the Earth’s surface: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			g</a:t>
            </a:r>
            <a:r>
              <a:rPr lang="en-GB" altLang="en-US" sz="2800" smtClean="0">
                <a:latin typeface="Comic Sans MS" panose="030F0702030302020204" pitchFamily="66" charset="0"/>
                <a:cs typeface="Arial" charset="0"/>
              </a:rPr>
              <a:t> = 9.81 Nkg</a:t>
            </a:r>
            <a:r>
              <a:rPr lang="en-GB" altLang="en-US" sz="2800" baseline="30000" smtClean="0">
                <a:latin typeface="Comic Sans MS" panose="030F0702030302020204" pitchFamily="66" charset="0"/>
                <a:cs typeface="Arial" charset="0"/>
              </a:rPr>
              <a:t>-1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Note: In most cases gravitational field strength is numerically equal to gravitational acceleration.</a:t>
            </a:r>
          </a:p>
        </p:txBody>
      </p:sp>
    </p:spTree>
    <p:extLst>
      <p:ext uri="{BB962C8B-B14F-4D97-AF65-F5344CB8AC3E}">
        <p14:creationId xmlns:p14="http://schemas.microsoft.com/office/powerpoint/2010/main" val="68181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219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855366"/>
            <a:ext cx="4979988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Calculate the engine thrust required to accelerate the space shuttle at 3.0 </a:t>
            </a:r>
            <a:r>
              <a:rPr lang="en-GB" altLang="en-US" sz="24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-2 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from its launch pad.</a:t>
            </a:r>
          </a:p>
          <a:p>
            <a:pPr marL="0" indent="0" eaLnBrk="1" hangingPunct="1">
              <a:buFontTx/>
              <a:buNone/>
            </a:pPr>
            <a:endParaRPr lang="en-GB" altLang="en-US" sz="2400" i="1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mass of shuttle,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= 2.0 x 10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kg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g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= 9.8 </a:t>
            </a:r>
            <a:r>
              <a:rPr lang="en-GB" altLang="en-US" sz="24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800" i="1" baseline="30000" dirty="0" smtClean="0">
                <a:latin typeface="Comic Sans MS" panose="030F0702030302020204" pitchFamily="66" charset="0"/>
                <a:cs typeface="Arial" charset="0"/>
              </a:rPr>
              <a:t> </a:t>
            </a:r>
            <a:endParaRPr lang="en-GB" altLang="en-US" sz="2800" i="1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800" i="1" baseline="30000" dirty="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6388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696616"/>
            <a:ext cx="3317875" cy="4275137"/>
          </a:xfrm>
          <a:noFill/>
        </p:spPr>
      </p:pic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5159375" y="2928516"/>
            <a:ext cx="1582738" cy="165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6373813" y="1685503"/>
            <a:ext cx="1733550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427788" y="4606503"/>
            <a:ext cx="1706562" cy="1611313"/>
            <a:chOff x="4049" y="2708"/>
            <a:chExt cx="1075" cy="1015"/>
          </a:xfrm>
        </p:grpSpPr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4445" y="2708"/>
              <a:ext cx="86" cy="8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4049" y="3250"/>
              <a:ext cx="1075" cy="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124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 animBg="1"/>
      <p:bldP spid="1658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4199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927374"/>
            <a:ext cx="4689475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where : </a:t>
            </a:r>
          </a:p>
          <a:p>
            <a:pPr marL="0" indent="0" eaLnBrk="1" hangingPunct="1">
              <a:buFontTx/>
              <a:buNone/>
            </a:pPr>
            <a:r>
              <a:rPr lang="el-GR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(thrust – weight)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	= T – mg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and so: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– mg = ma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 ma + mg</a:t>
            </a:r>
            <a:endParaRPr lang="en-GB" altLang="en-US" sz="280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7412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768624"/>
            <a:ext cx="3317875" cy="4275137"/>
          </a:xfrm>
          <a:noFill/>
        </p:spPr>
      </p:pic>
    </p:spTree>
    <p:extLst>
      <p:ext uri="{BB962C8B-B14F-4D97-AF65-F5344CB8AC3E}">
        <p14:creationId xmlns:p14="http://schemas.microsoft.com/office/powerpoint/2010/main" val="202667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972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3250" y="1592857"/>
            <a:ext cx="4689475" cy="47164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ma: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2.0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kg x 3.0 ms 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 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6.0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mg: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2.0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kg x 9.8 ms 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 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19.6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 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but: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 ma + mg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(6.0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N) + (19.6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N)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Thrust = 25.6 x 10</a:t>
            </a:r>
            <a:r>
              <a:rPr lang="en-GB" altLang="en-US" sz="2400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 N </a:t>
            </a:r>
          </a:p>
          <a:p>
            <a:pPr marL="0" indent="0" eaLnBrk="1" hangingPunct="1">
              <a:buFontTx/>
              <a:buNone/>
            </a:pPr>
            <a:endParaRPr lang="en-GB" altLang="en-US" sz="2400" b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8436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734145"/>
            <a:ext cx="3317875" cy="4275137"/>
          </a:xfrm>
          <a:noFill/>
        </p:spPr>
      </p:pic>
    </p:spTree>
    <p:extLst>
      <p:ext uri="{BB962C8B-B14F-4D97-AF65-F5344CB8AC3E}">
        <p14:creationId xmlns:p14="http://schemas.microsoft.com/office/powerpoint/2010/main" val="423848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760412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>
                <a:latin typeface="Comic Sans MS" panose="030F0702030302020204" pitchFamily="66" charset="0"/>
              </a:rPr>
              <a:t>Types of force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349" y="1421085"/>
            <a:ext cx="8064500" cy="524827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1. Contact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Two bodies touch when their repulsive molecular forces (due to electrons) equal the force that is trying to bring them together. The thrust exerted by a rocket is a form of contact force.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2. Friction (also air resistance and drag forces)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When two bodies are in contact their attractive molecular forces (due to electrons and protons) try to prevent their common surfaces moving relative to each other.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3. Tension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body when it is stretched. It is due to attractive molecular forces.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4. Compression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body when it is compressed. It is due to repulsive molecular forces.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5. Fluid </a:t>
            </a:r>
            <a:r>
              <a:rPr lang="en-GB" altLang="en-US" sz="1800" b="1" dirty="0" err="1" smtClean="0">
                <a:solidFill>
                  <a:srgbClr val="FF3300"/>
                </a:solidFill>
                <a:latin typeface="Comic Sans MS" panose="030F0702030302020204" pitchFamily="66" charset="0"/>
              </a:rPr>
              <a:t>Upthrust</a:t>
            </a:r>
            <a:endParaRPr lang="en-GB" altLang="en-US" sz="1800" b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600" dirty="0" smtClean="0">
                <a:latin typeface="Comic Sans MS" panose="030F0702030302020204" pitchFamily="66" charset="0"/>
              </a:rPr>
              <a:t>The force exerted by a fluid on a body because of the weight of the fluid that has been displaced by the body. </a:t>
            </a:r>
            <a:r>
              <a:rPr lang="en-GB" altLang="en-US" sz="1600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Archimedes’ Principle</a:t>
            </a:r>
            <a:r>
              <a:rPr lang="en-GB" altLang="en-US" sz="1600" dirty="0" smtClean="0">
                <a:latin typeface="Comic Sans MS" panose="030F0702030302020204" pitchFamily="66" charset="0"/>
              </a:rPr>
              <a:t> states that the </a:t>
            </a:r>
            <a:r>
              <a:rPr lang="en-GB" altLang="en-US" sz="1600" dirty="0" err="1" smtClean="0">
                <a:latin typeface="Comic Sans MS" panose="030F0702030302020204" pitchFamily="66" charset="0"/>
              </a:rPr>
              <a:t>upthrust</a:t>
            </a:r>
            <a:r>
              <a:rPr lang="en-GB" altLang="en-US" sz="1600" dirty="0" smtClean="0">
                <a:latin typeface="Comic Sans MS" panose="030F0702030302020204" pitchFamily="66" charset="0"/>
              </a:rPr>
              <a:t> force is equal to the weight of fluid displaced.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6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673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Lift question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607021"/>
            <a:ext cx="6157913" cy="44862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A lift of mass 600 kg carries a passenger of mass 100 kg. Calculate the tension in the cable when the lift is: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(a) stationary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(b) accelerating upwards at 1.0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(c) moving upwards but slowing down at 2.5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(d) accelerating downwards at 2.0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(e) moving downwards but slowing down at 3.0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en-GB" altLang="en-US" sz="2000" i="1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Take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g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 = 9.8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endParaRPr lang="en-GB" altLang="en-US" sz="20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946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1370484"/>
            <a:ext cx="2198688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3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065808"/>
            <a:ext cx="5608637" cy="481965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Let the cable tension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Mass of the lift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Mass of the passenger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(a) stationary lift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From Newton’s 1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st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law of motion: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A stationary lift means that resultant force acting on the lift is zero.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Hence: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Tension = Weight of lift and the passenger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Mg + mg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= (600kg x 9.8ms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) + (100kg x 9.8ms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= 5880 + 980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(a) = 6 860 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331" y="876895"/>
            <a:ext cx="213995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69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987003"/>
            <a:ext cx="3259137" cy="5394325"/>
          </a:xfrm>
          <a:noFill/>
        </p:spPr>
      </p:pic>
      <p:sp>
        <p:nvSpPr>
          <p:cNvPr id="2119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031453"/>
            <a:ext cx="5449888" cy="4902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(b) accelerating upwards at 1.0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Applying Newton’s 2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nd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law: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ƩF = (M + m) 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with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ƩF = Tension – Total weight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1.0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700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700 + 6860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(b) = 7 560 N</a:t>
            </a: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0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1019894"/>
            <a:ext cx="3259137" cy="5394325"/>
          </a:xfr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836712"/>
            <a:ext cx="5359400" cy="590465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(c) moving upwards but slowing down at 2.5 ms</a:t>
            </a:r>
            <a:r>
              <a:rPr lang="en-GB" altLang="en-US" sz="2400" b="1" baseline="30000" dirty="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Upward accelerations are positive in this question.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MINUS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2.5 ms</a:t>
            </a:r>
            <a:r>
              <a:rPr lang="en-GB" altLang="en-US" sz="24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(600kg + 100kg) x - 2.5 ms</a:t>
            </a:r>
            <a:r>
              <a:rPr lang="en-GB" altLang="en-US" sz="24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- 1750 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= -1750 + 6860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(c) = 5 110 N</a:t>
            </a:r>
          </a:p>
        </p:txBody>
      </p:sp>
    </p:spTree>
    <p:extLst>
      <p:ext uri="{BB962C8B-B14F-4D97-AF65-F5344CB8AC3E}">
        <p14:creationId xmlns:p14="http://schemas.microsoft.com/office/powerpoint/2010/main" val="22729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875878"/>
            <a:ext cx="3259137" cy="5394325"/>
          </a:xfrm>
          <a:noFill/>
        </p:spPr>
      </p:pic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920328"/>
            <a:ext cx="5359400" cy="54610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(d) accelerating downwards 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at 2.0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Upward accelerations are positive in this question.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MINUS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2.0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- 2.0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- 1400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-1400 + 6860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(d) = 5 460 N</a:t>
            </a: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2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875878"/>
            <a:ext cx="3259137" cy="5394325"/>
          </a:xfrm>
          <a:noFill/>
        </p:spPr>
      </p:pic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920328"/>
            <a:ext cx="5359400" cy="546100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(e) moving downwards but slowing down at 3.0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This is an </a:t>
            </a:r>
            <a:r>
              <a:rPr lang="en-GB" altLang="en-US" sz="2400" b="1" smtClean="0">
                <a:latin typeface="Comic Sans MS" panose="030F0702030302020204" pitchFamily="66" charset="0"/>
                <a:cs typeface="Arial" charset="0"/>
              </a:rPr>
              <a:t>UPWARD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acceleration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PLUS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3.0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+ 3.0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2100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2100 + 6860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(e) = 8 960 N</a:t>
            </a:r>
            <a:endParaRPr lang="en-GB" altLang="en-US" sz="2400" b="1" baseline="30000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0728"/>
            <a:ext cx="7886700" cy="54006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State Newton’s first law of motion and give two examples of this law.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State the equation for Newton’s second law of motion.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Explain why a heavy object falls at the same rate as a heavy 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962868"/>
            <a:ext cx="8267700" cy="57785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6. Electrostatic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bodies being charged.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7. Magnetic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moving electric charges.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8. Electromagnetic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Attractive and repulsive forces due to bodies being charged. Contact, friction, tension, compression, fluid upthrust, electrostatic and magnetic forces are all forms of electromagnetic force.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18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9. Weak Nuclear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This is the force responsible for nuclear decay.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10. Electro-Weak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It is now thought that both the electromagnetic and weak nuclear forces are both forms of this </a:t>
            </a:r>
            <a:r>
              <a:rPr lang="en-GB" altLang="en-US" sz="18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1800" smtClean="0">
                <a:latin typeface="Comic Sans MS" panose="030F0702030302020204" pitchFamily="66" charset="0"/>
              </a:rPr>
              <a:t> force.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11. Strong Nuclear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smtClean="0">
                <a:latin typeface="Comic Sans MS" panose="030F0702030302020204" pitchFamily="66" charset="0"/>
              </a:rPr>
              <a:t>This is the force responsible for holding protons and neutrons together within the nucleus. It is one of the </a:t>
            </a:r>
            <a:r>
              <a:rPr lang="en-GB" altLang="en-US" sz="18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1800" smtClean="0">
                <a:latin typeface="Comic Sans MS" panose="030F0702030302020204" pitchFamily="66" charset="0"/>
              </a:rPr>
              <a:t> forces.</a:t>
            </a:r>
            <a:r>
              <a:rPr lang="en-GB" altLang="en-US" sz="20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endParaRPr lang="en-GB" altLang="en-US" sz="180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87685"/>
            <a:ext cx="8378825" cy="57515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12. Gravitational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The force exerted on a body due to its mass.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It is one of the </a:t>
            </a:r>
            <a:r>
              <a:rPr lang="en-GB" altLang="en-US" sz="2000" b="1" smtClean="0">
                <a:latin typeface="Comic Sans MS" panose="030F0702030302020204" pitchFamily="66" charset="0"/>
              </a:rPr>
              <a:t>FUNDAMENTAL</a:t>
            </a:r>
            <a:r>
              <a:rPr lang="en-GB" altLang="en-US" sz="2000" smtClean="0">
                <a:latin typeface="Comic Sans MS" panose="030F0702030302020204" pitchFamily="66" charset="0"/>
              </a:rPr>
              <a:t> forces.</a:t>
            </a: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The </a:t>
            </a:r>
            <a:r>
              <a:rPr lang="en-GB" altLang="en-US" sz="2000" smtClean="0">
                <a:solidFill>
                  <a:srgbClr val="FF00FF"/>
                </a:solidFill>
                <a:latin typeface="Comic Sans MS" panose="030F0702030302020204" pitchFamily="66" charset="0"/>
              </a:rPr>
              <a:t>weight</a:t>
            </a:r>
            <a:r>
              <a:rPr lang="en-GB" altLang="en-US" sz="2000" smtClean="0">
                <a:latin typeface="Comic Sans MS" panose="030F0702030302020204" pitchFamily="66" charset="0"/>
              </a:rPr>
              <a:t> of a body is equal to the gravitational force acting on the body.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Near the Earth’s surface a body of mass 1kg in free fall (insignificant air resistance) accelerates downwards with an acceleration equal to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2000" smtClean="0">
                <a:latin typeface="Comic Sans MS" panose="030F0702030302020204" pitchFamily="66" charset="0"/>
              </a:rPr>
              <a:t> = 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9.81 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</a:rPr>
              <a:t>From Newton’s 2</a:t>
            </a:r>
            <a:r>
              <a:rPr lang="en-GB" altLang="en-US" sz="2000" i="1" baseline="30000" smtClean="0">
                <a:latin typeface="Comic Sans MS" panose="030F0702030302020204" pitchFamily="66" charset="0"/>
              </a:rPr>
              <a:t>nd</a:t>
            </a:r>
            <a:r>
              <a:rPr lang="en-GB" altLang="en-US" sz="2000" i="1" smtClean="0">
                <a:latin typeface="Comic Sans MS" panose="030F0702030302020204" pitchFamily="66" charset="0"/>
              </a:rPr>
              <a:t> law: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= 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1 kg x 9.81 ms 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weight = 9.81 N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In general: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weight = mg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341813" y="887685"/>
            <a:ext cx="4135437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 b="1" i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66775"/>
            <a:ext cx="7886700" cy="1325563"/>
          </a:xfrm>
        </p:spPr>
        <p:txBody>
          <a:bodyPr/>
          <a:lstStyle/>
          <a:p>
            <a:pPr algn="ctr" eaLnBrk="1" hangingPunct="1"/>
            <a:r>
              <a:rPr lang="en-GB" altLang="en-US" dirty="0" smtClean="0">
                <a:latin typeface="Comic Sans MS" panose="030F0702030302020204" pitchFamily="66" charset="0"/>
              </a:rPr>
              <a:t>Newton’s laws of motion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Newton’s laws of motion describe to a high degree of accuracy how the motion of a body depends on the resultant force acting on the body.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They define what is known as ‘</a:t>
            </a:r>
            <a:r>
              <a:rPr lang="en-GB" altLang="en-US" sz="2800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classical mechanics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’.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They cannot be used when dealing with:</a:t>
            </a:r>
          </a:p>
          <a:p>
            <a:pPr marL="0" indent="0" eaLnBrk="1" hangingPunct="1">
              <a:lnSpc>
                <a:spcPct val="80000"/>
              </a:lnSpc>
              <a:buFontTx/>
              <a:buAutoNum type="alphaLcParenBoth"/>
            </a:pPr>
            <a:r>
              <a:rPr lang="en-GB" altLang="en-US" sz="2800" dirty="0" smtClean="0">
                <a:latin typeface="Comic Sans MS" panose="030F0702030302020204" pitchFamily="66" charset="0"/>
              </a:rPr>
              <a:t> speeds close to the speed of light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	– requires </a:t>
            </a:r>
            <a:r>
              <a:rPr lang="en-GB" altLang="en-US" sz="2800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relativistic mechanics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(b) very small bodies (atoms and smaller)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	– requires </a:t>
            </a:r>
            <a:r>
              <a:rPr lang="en-GB" altLang="en-US" sz="2800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quantum mechanics</a:t>
            </a:r>
            <a:endParaRPr lang="en-GB" altLang="en-US" sz="2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4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663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Newton’s first law of motion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9763" y="1805657"/>
            <a:ext cx="7845425" cy="1543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A body will remain at rest or move with a constant velocity unless it is acted on by a net external resultant force.</a:t>
            </a:r>
          </a:p>
          <a:p>
            <a:pPr marL="0" indent="0" eaLnBrk="1" hangingPunct="1">
              <a:buFontTx/>
              <a:buNone/>
            </a:pPr>
            <a:endParaRPr lang="en-GB" altLang="en-US" sz="2800" smtClean="0">
              <a:latin typeface="Comic Sans MS" panose="030F0702030302020204" pitchFamily="66" charset="0"/>
            </a:endParaRPr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649288" y="3361407"/>
            <a:ext cx="821372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b="1" i="1">
                <a:latin typeface="Comic Sans MS" panose="030F0702030302020204" pitchFamily="66" charset="0"/>
              </a:rPr>
              <a:t>Notes:</a:t>
            </a:r>
            <a:r>
              <a:rPr lang="en-GB" altLang="en-US" sz="280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GB" altLang="en-US" sz="2800">
                <a:latin typeface="Comic Sans MS" panose="030F0702030302020204" pitchFamily="66" charset="0"/>
              </a:rPr>
              <a:t> ‘</a:t>
            </a:r>
            <a:r>
              <a:rPr lang="en-GB" altLang="en-US" sz="2800">
                <a:solidFill>
                  <a:srgbClr val="FF3300"/>
                </a:solidFill>
                <a:latin typeface="Comic Sans MS" panose="030F0702030302020204" pitchFamily="66" charset="0"/>
              </a:rPr>
              <a:t>constant velocity</a:t>
            </a:r>
            <a:r>
              <a:rPr lang="en-GB" altLang="en-US" sz="2800">
                <a:latin typeface="Comic Sans MS" panose="030F0702030302020204" pitchFamily="66" charset="0"/>
              </a:rPr>
              <a:t>’ means a constant speed along a straight line.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GB" altLang="en-US" sz="2800">
                <a:latin typeface="Comic Sans MS" panose="030F0702030302020204" pitchFamily="66" charset="0"/>
              </a:rPr>
              <a:t> The reluctance of a body to having its velocity changed is known as its </a:t>
            </a:r>
            <a:r>
              <a:rPr lang="en-GB" altLang="en-US" sz="2800">
                <a:solidFill>
                  <a:srgbClr val="FF3300"/>
                </a:solidFill>
                <a:latin typeface="Comic Sans MS" panose="030F0702030302020204" pitchFamily="66" charset="0"/>
              </a:rPr>
              <a:t>inertia</a:t>
            </a:r>
            <a:r>
              <a:rPr lang="en-GB" altLang="en-US" sz="280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09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766762"/>
          </a:xfrm>
        </p:spPr>
        <p:txBody>
          <a:bodyPr/>
          <a:lstStyle/>
          <a:p>
            <a:pPr eaLnBrk="1" hangingPunct="1"/>
            <a:r>
              <a:rPr lang="en-GB" altLang="en-US" sz="3200" smtClean="0">
                <a:latin typeface="Comic Sans MS" panose="030F0702030302020204" pitchFamily="66" charset="0"/>
              </a:rPr>
              <a:t>Examples of Newton’s first law of motion</a:t>
            </a:r>
          </a:p>
        </p:txBody>
      </p:sp>
      <p:pic>
        <p:nvPicPr>
          <p:cNvPr id="207876" name="Picture 4" descr="p134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7938" y="1593949"/>
            <a:ext cx="2932112" cy="1884363"/>
          </a:xfrm>
          <a:noFill/>
        </p:spPr>
      </p:pic>
      <p:pic>
        <p:nvPicPr>
          <p:cNvPr id="207879" name="Picture 7" descr="p132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63" y="1692374"/>
            <a:ext cx="3249612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80" name="Text Box 8"/>
          <p:cNvSpPr txBox="1">
            <a:spLocks noChangeArrowheads="1"/>
          </p:cNvSpPr>
          <p:nvPr/>
        </p:nvSpPr>
        <p:spPr bwMode="auto">
          <a:xfrm>
            <a:off x="720725" y="3641824"/>
            <a:ext cx="3830638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3300"/>
                </a:solidFill>
                <a:latin typeface="Comic Sans MS" panose="030F0702030302020204" pitchFamily="66" charset="0"/>
              </a:rPr>
              <a:t>Box stationary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The box will only move if the push force is greater than friction.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3300"/>
                </a:solidFill>
                <a:latin typeface="Comic Sans MS" panose="030F0702030302020204" pitchFamily="66" charset="0"/>
              </a:rPr>
              <a:t>Box moving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If the push force equals friction there will be no net force on the box and it will move with a constant velocity.</a:t>
            </a:r>
          </a:p>
        </p:txBody>
      </p:sp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4806950" y="3641824"/>
            <a:ext cx="3830638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3300"/>
                </a:solidFill>
                <a:latin typeface="Comic Sans MS" panose="030F0702030302020204" pitchFamily="66" charset="0"/>
              </a:rPr>
              <a:t>Inertia Trick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When the card is flicked, the coin drops into the glass because the force of friction on it due to the moving card is too small to shift it sideways.</a:t>
            </a:r>
          </a:p>
        </p:txBody>
      </p:sp>
    </p:spTree>
    <p:extLst>
      <p:ext uri="{BB962C8B-B14F-4D97-AF65-F5344CB8AC3E}">
        <p14:creationId xmlns:p14="http://schemas.microsoft.com/office/powerpoint/2010/main" val="100307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6383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Newton’s second law of motion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25203"/>
            <a:ext cx="8263830" cy="43513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The acceleration of a body of constant mass is related to the net external resultant force acting on the body by the equation:</a:t>
            </a:r>
          </a:p>
          <a:p>
            <a:pPr marL="0" indent="0" algn="ctr" eaLnBrk="1" hangingPunct="1">
              <a:buFontTx/>
              <a:buNone/>
            </a:pPr>
            <a:endParaRPr lang="en-GB" altLang="en-US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resultant force = mass x acceleration</a:t>
            </a:r>
            <a:endParaRPr lang="en-GB" altLang="en-US" b="1" i="1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el-GR" altLang="en-US" b="1" i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b="1" i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  <a:endParaRPr lang="el-GR" altLang="en-US" b="1" i="1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857523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Question 1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318022"/>
            <a:ext cx="7886700" cy="43513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Calculate the force required to cause a car of mass 1200 kg to accelerate at 6 ms </a:t>
            </a:r>
            <a:r>
              <a:rPr lang="en-GB" altLang="en-US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buFontTx/>
              <a:buNone/>
            </a:pP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</a:t>
            </a:r>
            <a:r>
              <a:rPr lang="en-GB" altLang="en-US" i="1" smtClean="0">
                <a:latin typeface="Comic Sans MS" panose="030F0702030302020204" pitchFamily="66" charset="0"/>
                <a:cs typeface="Arial" charset="0"/>
              </a:rPr>
              <a:t>= 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1200 kg x 6 ms </a:t>
            </a:r>
            <a:r>
              <a:rPr lang="en-GB" altLang="en-US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Force = 7200 N</a:t>
            </a:r>
          </a:p>
        </p:txBody>
      </p:sp>
    </p:spTree>
    <p:extLst>
      <p:ext uri="{BB962C8B-B14F-4D97-AF65-F5344CB8AC3E}">
        <p14:creationId xmlns:p14="http://schemas.microsoft.com/office/powerpoint/2010/main" val="282822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1803</Words>
  <Application>Microsoft Office PowerPoint</Application>
  <PresentationFormat>On-screen Show (4:3)</PresentationFormat>
  <Paragraphs>311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1_Office Theme</vt:lpstr>
      <vt:lpstr>PowerPoint Presentation</vt:lpstr>
      <vt:lpstr>Types of force</vt:lpstr>
      <vt:lpstr>PowerPoint Presentation</vt:lpstr>
      <vt:lpstr>PowerPoint Presentation</vt:lpstr>
      <vt:lpstr>Newton’s laws of motion</vt:lpstr>
      <vt:lpstr>Newton’s first law of motion</vt:lpstr>
      <vt:lpstr>Examples of Newton’s first law of motion</vt:lpstr>
      <vt:lpstr>Newton’s second law of motion</vt:lpstr>
      <vt:lpstr>Question 1</vt:lpstr>
      <vt:lpstr>Question 2</vt:lpstr>
      <vt:lpstr>Question 3</vt:lpstr>
      <vt:lpstr>Answers</vt:lpstr>
      <vt:lpstr>Types of force</vt:lpstr>
      <vt:lpstr>PowerPoint Presentation</vt:lpstr>
      <vt:lpstr>PowerPoint Presentation</vt:lpstr>
      <vt:lpstr>Gravitational Field Strength, g</vt:lpstr>
      <vt:lpstr>Rocket question</vt:lpstr>
      <vt:lpstr>Rocket question</vt:lpstr>
      <vt:lpstr>Rocket question</vt:lpstr>
      <vt:lpstr>Lift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21</cp:revision>
  <dcterms:created xsi:type="dcterms:W3CDTF">2016-05-16T13:02:05Z</dcterms:created>
  <dcterms:modified xsi:type="dcterms:W3CDTF">2017-01-10T09:59:21Z</dcterms:modified>
</cp:coreProperties>
</file>