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80" r:id="rId3"/>
    <p:sldId id="281" r:id="rId4"/>
    <p:sldId id="282" r:id="rId5"/>
    <p:sldId id="283" r:id="rId6"/>
    <p:sldId id="284" r:id="rId7"/>
    <p:sldId id="285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  <p:sldId id="278" r:id="rId17"/>
    <p:sldId id="27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5A8CF-11DB-4635-AC36-1E7F00B410D0}" type="datetimeFigureOut">
              <a:rPr lang="en-GB" smtClean="0"/>
              <a:t>24/05/2016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D60F58-BC3B-4EAE-A1E9-06280DD29EA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4377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644849-BBB4-4E2E-B493-5BF64C43328C}" type="slidenum">
              <a:rPr lang="en-GB" altLang="en-US"/>
              <a:pPr eaLnBrk="1" hangingPunct="1"/>
              <a:t>2</a:t>
            </a:fld>
            <a:endParaRPr lang="en-GB" altLang="en-US"/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EAA9B01-E937-4F6F-BC46-EEB4A13A2B55}" type="slidenum">
              <a:rPr lang="en-GB" altLang="en-US"/>
              <a:pPr eaLnBrk="1" hangingPunct="1"/>
              <a:t>11</a:t>
            </a:fld>
            <a:endParaRPr lang="en-GB" altLang="en-US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039EAB1-81ED-4878-9C46-1F0BD4D66F34}" type="slidenum">
              <a:rPr lang="en-GB" altLang="en-US"/>
              <a:pPr eaLnBrk="1" hangingPunct="1"/>
              <a:t>12</a:t>
            </a:fld>
            <a:endParaRPr lang="en-GB" altLang="en-US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3115C02-D440-4435-B5EF-74C5A28D20D8}" type="slidenum">
              <a:rPr lang="en-GB" altLang="en-US"/>
              <a:pPr eaLnBrk="1" hangingPunct="1"/>
              <a:t>13</a:t>
            </a:fld>
            <a:endParaRPr lang="en-GB" altLang="en-US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1DA1F0D-3869-4E84-AC96-A49C742C6A58}" type="slidenum">
              <a:rPr lang="en-GB" altLang="en-US"/>
              <a:pPr eaLnBrk="1" hangingPunct="1"/>
              <a:t>14</a:t>
            </a:fld>
            <a:endParaRPr lang="en-GB" alt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AA6FE6A-4289-4B79-92C7-CBF010B261B9}" type="slidenum">
              <a:rPr lang="en-GB" altLang="en-US"/>
              <a:pPr eaLnBrk="1" hangingPunct="1"/>
              <a:t>15</a:t>
            </a:fld>
            <a:endParaRPr lang="en-GB" alt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870E982-5F19-494C-BAFD-E93B6353DB37}" type="slidenum">
              <a:rPr lang="en-GB" altLang="en-US"/>
              <a:pPr eaLnBrk="1" hangingPunct="1"/>
              <a:t>16</a:t>
            </a:fld>
            <a:endParaRPr lang="en-GB" alt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F951087-5629-41E6-B7CC-7B72A10D101F}" type="slidenum">
              <a:rPr lang="en-GB" altLang="en-US"/>
              <a:pPr eaLnBrk="1" hangingPunct="1"/>
              <a:t>17</a:t>
            </a:fld>
            <a:endParaRPr lang="en-GB" alt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D622D79-BB25-4210-A333-586751897A29}" type="slidenum">
              <a:rPr lang="en-GB" altLang="en-US"/>
              <a:pPr eaLnBrk="1" hangingPunct="1"/>
              <a:t>3</a:t>
            </a:fld>
            <a:endParaRPr lang="en-GB" altLang="en-US"/>
          </a:p>
        </p:txBody>
      </p:sp>
      <p:sp>
        <p:nvSpPr>
          <p:cNvPr id="727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3DA0DB9-107C-478C-92B1-AA88E4A19323}" type="slidenum">
              <a:rPr lang="en-GB" altLang="en-US"/>
              <a:pPr eaLnBrk="1" hangingPunct="1"/>
              <a:t>4</a:t>
            </a:fld>
            <a:endParaRPr lang="en-GB" altLang="en-US"/>
          </a:p>
        </p:txBody>
      </p:sp>
      <p:sp>
        <p:nvSpPr>
          <p:cNvPr id="737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DC13AC6-05E1-4C84-85D8-A872B4CBBCDA}" type="slidenum">
              <a:rPr lang="en-GB" altLang="en-US"/>
              <a:pPr eaLnBrk="1" hangingPunct="1"/>
              <a:t>5</a:t>
            </a:fld>
            <a:endParaRPr lang="en-GB" altLang="en-US"/>
          </a:p>
        </p:txBody>
      </p:sp>
      <p:sp>
        <p:nvSpPr>
          <p:cNvPr id="747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26166B6-B063-4328-BE52-7A9D9E818153}" type="slidenum">
              <a:rPr lang="en-GB" altLang="en-US"/>
              <a:pPr eaLnBrk="1" hangingPunct="1"/>
              <a:t>6</a:t>
            </a:fld>
            <a:endParaRPr lang="en-GB" altLang="en-US"/>
          </a:p>
        </p:txBody>
      </p:sp>
      <p:sp>
        <p:nvSpPr>
          <p:cNvPr id="75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B0A1FDD-D86C-4A0D-A9BB-0EEB135254B1}" type="slidenum">
              <a:rPr lang="en-GB" altLang="en-US"/>
              <a:pPr eaLnBrk="1" hangingPunct="1"/>
              <a:t>7</a:t>
            </a:fld>
            <a:endParaRPr lang="en-GB" altLang="en-US"/>
          </a:p>
        </p:txBody>
      </p:sp>
      <p:sp>
        <p:nvSpPr>
          <p:cNvPr id="768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B344E70-A1A4-456F-8CA6-D1C7932BD5B8}" type="slidenum">
              <a:rPr lang="en-GB" altLang="en-US"/>
              <a:pPr eaLnBrk="1" hangingPunct="1"/>
              <a:t>8</a:t>
            </a:fld>
            <a:endParaRPr lang="en-GB" alt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E486FF7-B767-46FF-AC37-8045439A417E}" type="slidenum">
              <a:rPr lang="en-GB" altLang="en-US"/>
              <a:pPr eaLnBrk="1" hangingPunct="1"/>
              <a:t>9</a:t>
            </a:fld>
            <a:endParaRPr lang="en-GB" altLang="en-US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88FB495-48BC-4005-931E-BF5ED426A455}" type="slidenum">
              <a:rPr lang="en-GB" altLang="en-US"/>
              <a:pPr eaLnBrk="1" hangingPunct="1"/>
              <a:t>10</a:t>
            </a:fld>
            <a:endParaRPr lang="en-GB" alt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29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767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452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093257-1FD1-4495-89E0-6A300965006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3759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841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4909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135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2784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54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032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336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93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9DC94-B61F-427F-9D02-81F9A0316177}" type="datetimeFigureOut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24/05/2016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AD5E3-E43C-4A68-9813-F0D14292B65C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LO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65126"/>
            <a:ext cx="9144000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black"/>
                </a:solidFill>
                <a:latin typeface="Comic Sans MS" panose="030F0702030302020204" pitchFamily="66" charset="0"/>
              </a:rPr>
              <a:t>Key Words:</a:t>
            </a:r>
          </a:p>
        </p:txBody>
      </p:sp>
    </p:spTree>
    <p:extLst>
      <p:ext uri="{BB962C8B-B14F-4D97-AF65-F5344CB8AC3E}">
        <p14:creationId xmlns:p14="http://schemas.microsoft.com/office/powerpoint/2010/main" val="3445933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.uk/imgres?imgurl=http://www.thinkspace.com/blog/wp-content/uploads/2009/01/earth-transparent.png&amp;imgrefurl=http://www.thinkspace.com/blog/page/2/&amp;usg=__9DpWaOdLYY1tK_fT44gWk735EfQ=&amp;h=390&amp;w=474&amp;sz=192&amp;hl=en&amp;start=9&amp;um=1&amp;tbnid=8kfFQsenJm7XzM:&amp;tbnh=106&amp;tbnw=129&amp;prev=/images%3Fq%3DEarth%26hl%3Den%26lr%3D%26rlz%3D1G1GGLQ_ENUK359%26um%3D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http://images.google.co.uk/imgres?imgurl=http://starchild.gsfc.nasa.gov/Images/StarChild/solar_system_level1/moon.gif&amp;imgrefurl=http://starchild.gsfc.nasa.gov/docs/StarChild/solar_system_level1/moon.html&amp;usg=__G2UJJH8hlRx4Vw16LHTnVBM59Mg=&amp;h=324&amp;w=323&amp;sz=52&amp;hl=en&amp;start=14&amp;um=1&amp;tbnid=jOovFfmY2Y6C6M:&amp;tbnh=118&amp;tbnw=118&amp;prev=/images%3Fq%3DMoon%26hl%3Den%26lr%3D%26rlz%3D1G1GGLQ_ENUK359%26um%3D1" TargetMode="Externa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CC31813-D645-4F9D-BFD2-65F377D5AD62}" type="datetime4">
              <a:rPr lang="en-GB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24 May 2016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>
          <a:xfrm>
            <a:off x="628650" y="5263769"/>
            <a:ext cx="7886700" cy="4351338"/>
          </a:xfrm>
        </p:spPr>
        <p:txBody>
          <a:bodyPr/>
          <a:lstStyle/>
          <a:p>
            <a:pPr>
              <a:buFont typeface="Arial" panose="020B0604020202020204" pitchFamily="34" charset="0"/>
              <a:buNone/>
            </a:pPr>
            <a:r>
              <a:rPr lang="en-GB" altLang="en-US" dirty="0" smtClean="0"/>
              <a:t>Objective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610895"/>
              </p:ext>
            </p:extLst>
          </p:nvPr>
        </p:nvGraphicFramePr>
        <p:xfrm>
          <a:off x="0" y="764704"/>
          <a:ext cx="9144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1236"/>
                <a:gridCol w="4618182"/>
                <a:gridCol w="2484582"/>
              </a:tblGrid>
              <a:tr h="822325">
                <a:tc>
                  <a:txBody>
                    <a:bodyPr/>
                    <a:lstStyle/>
                    <a:p>
                      <a:r>
                        <a:rPr lang="en-GB" sz="1800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endParaRPr lang="en-GB" sz="24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800" b="1" u="sng" smtClean="0">
                          <a:latin typeface="Comic Sans MS" panose="030F0702030302020204" pitchFamily="66" charset="0"/>
                        </a:rPr>
                        <a:t>24/05/2016</a:t>
                      </a:fld>
                      <a:endParaRPr lang="en-GB" sz="18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851880"/>
              </p:ext>
            </p:extLst>
          </p:nvPr>
        </p:nvGraphicFramePr>
        <p:xfrm>
          <a:off x="296846" y="5045933"/>
          <a:ext cx="8785225" cy="16569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057"/>
                <a:gridCol w="7852168"/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6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4572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92D050"/>
                    </a:solidFill>
                  </a:tcPr>
                </a:tc>
              </a:tr>
              <a:tr h="5291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GB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rgbClr val="FFC000"/>
                    </a:solidFill>
                  </a:tcPr>
                </a:tc>
              </a:tr>
              <a:tr h="14045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endParaRPr lang="en-US" sz="1600" dirty="0" smtClean="0">
                        <a:latin typeface="Comic Sans MS" pitchFamily="66" charset="0"/>
                      </a:endParaRPr>
                    </a:p>
                  </a:txBody>
                  <a:tcPr marL="91443" marR="91443" marT="45717" marB="45717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833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1972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anose="030F0702030302020204" pitchFamily="66" charset="0"/>
              </a:rPr>
              <a:t>Rocket question</a:t>
            </a:r>
          </a:p>
        </p:txBody>
      </p:sp>
      <p:sp>
        <p:nvSpPr>
          <p:cNvPr id="171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3250" y="1592857"/>
            <a:ext cx="4689475" cy="47164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ma:</a:t>
            </a:r>
            <a:endParaRPr lang="en-GB" altLang="en-US" sz="240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= 2.0 x 10</a:t>
            </a:r>
            <a:r>
              <a:rPr lang="en-GB" altLang="en-US" sz="2400" baseline="30000" smtClean="0">
                <a:latin typeface="Comic Sans MS" panose="030F0702030302020204" pitchFamily="66" charset="0"/>
                <a:cs typeface="Arial" charset="0"/>
              </a:rPr>
              <a:t>6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kg x 3.0 ms </a:t>
            </a:r>
            <a:r>
              <a:rPr lang="en-GB" altLang="en-US" sz="2400" baseline="30000" smtClean="0">
                <a:latin typeface="Comic Sans MS" panose="030F0702030302020204" pitchFamily="66" charset="0"/>
                <a:cs typeface="Arial" charset="0"/>
              </a:rPr>
              <a:t>-2 </a:t>
            </a:r>
            <a:endParaRPr lang="en-GB" altLang="en-US" sz="240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= 6.0 x 10</a:t>
            </a:r>
            <a:r>
              <a:rPr lang="en-GB" altLang="en-US" sz="2400" baseline="30000" smtClean="0">
                <a:latin typeface="Comic Sans MS" panose="030F0702030302020204" pitchFamily="66" charset="0"/>
                <a:cs typeface="Arial" charset="0"/>
              </a:rPr>
              <a:t>6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N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mg:</a:t>
            </a:r>
            <a:endParaRPr lang="en-GB" altLang="en-US" sz="240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= 2.0 x 10</a:t>
            </a:r>
            <a:r>
              <a:rPr lang="en-GB" altLang="en-US" sz="2400" baseline="30000" smtClean="0">
                <a:latin typeface="Comic Sans MS" panose="030F0702030302020204" pitchFamily="66" charset="0"/>
                <a:cs typeface="Arial" charset="0"/>
              </a:rPr>
              <a:t>6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kg x 9.8 ms </a:t>
            </a:r>
            <a:r>
              <a:rPr lang="en-GB" altLang="en-US" sz="2400" baseline="30000" smtClean="0">
                <a:latin typeface="Comic Sans MS" panose="030F0702030302020204" pitchFamily="66" charset="0"/>
                <a:cs typeface="Arial" charset="0"/>
              </a:rPr>
              <a:t>-2 </a:t>
            </a:r>
            <a:endParaRPr lang="en-GB" altLang="en-US" sz="240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= 19.6 x 10</a:t>
            </a:r>
            <a:r>
              <a:rPr lang="en-GB" altLang="en-US" sz="2400" baseline="30000" smtClean="0">
                <a:latin typeface="Comic Sans MS" panose="030F0702030302020204" pitchFamily="66" charset="0"/>
                <a:cs typeface="Arial" charset="0"/>
              </a:rPr>
              <a:t>6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N </a:t>
            </a:r>
          </a:p>
          <a:p>
            <a:pPr marL="0" indent="0" eaLnBrk="1" hangingPunct="1">
              <a:buFontTx/>
              <a:buNone/>
            </a:pPr>
            <a:endParaRPr lang="en-GB" altLang="en-US" sz="240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but: 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 = ma + mg</a:t>
            </a:r>
            <a:endParaRPr lang="en-GB" altLang="en-US" sz="240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= (6.0 x 10</a:t>
            </a:r>
            <a:r>
              <a:rPr lang="en-GB" altLang="en-US" sz="2400" baseline="30000" smtClean="0">
                <a:latin typeface="Comic Sans MS" panose="030F0702030302020204" pitchFamily="66" charset="0"/>
                <a:cs typeface="Arial" charset="0"/>
              </a:rPr>
              <a:t>6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N) + (19.6 x 10</a:t>
            </a:r>
            <a:r>
              <a:rPr lang="en-GB" altLang="en-US" sz="2400" baseline="30000" smtClean="0">
                <a:latin typeface="Comic Sans MS" panose="030F0702030302020204" pitchFamily="66" charset="0"/>
                <a:cs typeface="Arial" charset="0"/>
              </a:rPr>
              <a:t>6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N) 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b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Thrust = 25.6 x 10</a:t>
            </a:r>
            <a:r>
              <a:rPr lang="en-GB" altLang="en-US" sz="2400" b="1" baseline="3000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6</a:t>
            </a:r>
            <a:r>
              <a:rPr lang="en-GB" altLang="en-US" sz="2400" b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 N </a:t>
            </a:r>
          </a:p>
          <a:p>
            <a:pPr marL="0" indent="0" eaLnBrk="1" hangingPunct="1">
              <a:buFontTx/>
              <a:buNone/>
            </a:pPr>
            <a:endParaRPr lang="en-GB" altLang="en-US" sz="2400" b="1" smtClean="0">
              <a:solidFill>
                <a:srgbClr val="FF3300"/>
              </a:solidFill>
              <a:latin typeface="Comic Sans MS" panose="030F0702030302020204" pitchFamily="66" charset="0"/>
              <a:cs typeface="Arial" charset="0"/>
            </a:endParaRPr>
          </a:p>
        </p:txBody>
      </p:sp>
      <p:pic>
        <p:nvPicPr>
          <p:cNvPr id="18436" name="Picture 4" descr="p136a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29225" y="1734145"/>
            <a:ext cx="3317875" cy="4275137"/>
          </a:xfrm>
          <a:noFill/>
        </p:spPr>
      </p:pic>
    </p:spTree>
    <p:extLst>
      <p:ext uri="{BB962C8B-B14F-4D97-AF65-F5344CB8AC3E}">
        <p14:creationId xmlns:p14="http://schemas.microsoft.com/office/powerpoint/2010/main" val="4238484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0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76734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anose="030F0702030302020204" pitchFamily="66" charset="0"/>
              </a:rPr>
              <a:t>Lift question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47650" y="1607021"/>
            <a:ext cx="6157913" cy="44862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000" i="1" smtClean="0">
                <a:latin typeface="Comic Sans MS" panose="030F0702030302020204" pitchFamily="66" charset="0"/>
                <a:cs typeface="Arial" charset="0"/>
              </a:rPr>
              <a:t>A lift of mass 600 kg carries a passenger of mass 100 kg. Calculate the tension in the cable when the lift is: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i="1" smtClean="0">
                <a:latin typeface="Comic Sans MS" panose="030F0702030302020204" pitchFamily="66" charset="0"/>
                <a:cs typeface="Arial" charset="0"/>
              </a:rPr>
              <a:t>(a) stationary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i="1" smtClean="0">
                <a:latin typeface="Comic Sans MS" panose="030F0702030302020204" pitchFamily="66" charset="0"/>
                <a:cs typeface="Arial" charset="0"/>
              </a:rPr>
              <a:t>(b) accelerating upwards at 1.0 ms</a:t>
            </a:r>
            <a:r>
              <a:rPr lang="en-GB" altLang="en-US" sz="2000" i="1" baseline="30000" smtClean="0">
                <a:latin typeface="Comic Sans MS" panose="030F0702030302020204" pitchFamily="66" charset="0"/>
                <a:cs typeface="Arial" charset="0"/>
              </a:rPr>
              <a:t>-2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i="1" smtClean="0">
                <a:latin typeface="Comic Sans MS" panose="030F0702030302020204" pitchFamily="66" charset="0"/>
                <a:cs typeface="Arial" charset="0"/>
              </a:rPr>
              <a:t>(c) moving upwards but slowing down at 2.5 ms</a:t>
            </a:r>
            <a:r>
              <a:rPr lang="en-GB" altLang="en-US" sz="2000" i="1" baseline="30000" smtClean="0">
                <a:latin typeface="Comic Sans MS" panose="030F0702030302020204" pitchFamily="66" charset="0"/>
                <a:cs typeface="Arial" charset="0"/>
              </a:rPr>
              <a:t>-2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i="1" smtClean="0">
                <a:latin typeface="Comic Sans MS" panose="030F0702030302020204" pitchFamily="66" charset="0"/>
                <a:cs typeface="Arial" charset="0"/>
              </a:rPr>
              <a:t>(d) accelerating downwards at 2.0 ms</a:t>
            </a:r>
            <a:r>
              <a:rPr lang="en-GB" altLang="en-US" sz="2000" i="1" baseline="30000" smtClean="0">
                <a:latin typeface="Comic Sans MS" panose="030F0702030302020204" pitchFamily="66" charset="0"/>
                <a:cs typeface="Arial" charset="0"/>
              </a:rPr>
              <a:t>-2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i="1" smtClean="0">
                <a:latin typeface="Comic Sans MS" panose="030F0702030302020204" pitchFamily="66" charset="0"/>
                <a:cs typeface="Arial" charset="0"/>
              </a:rPr>
              <a:t>(e) moving downwards but slowing down at 3.0 ms</a:t>
            </a:r>
            <a:r>
              <a:rPr lang="en-GB" altLang="en-US" sz="2000" i="1" baseline="30000" smtClean="0">
                <a:latin typeface="Comic Sans MS" panose="030F0702030302020204" pitchFamily="66" charset="0"/>
                <a:cs typeface="Arial" charset="0"/>
              </a:rPr>
              <a:t>-2</a:t>
            </a:r>
            <a:r>
              <a:rPr lang="en-GB" altLang="en-US" sz="2000" i="1" smtClean="0">
                <a:latin typeface="Comic Sans MS" panose="030F0702030302020204" pitchFamily="66" charset="0"/>
                <a:cs typeface="Arial" charset="0"/>
              </a:rPr>
              <a:t>.</a:t>
            </a:r>
          </a:p>
          <a:p>
            <a:pPr marL="0" indent="0" eaLnBrk="1" hangingPunct="1">
              <a:buFontTx/>
              <a:buNone/>
            </a:pPr>
            <a:endParaRPr lang="en-GB" altLang="en-US" sz="2000" i="1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000" i="1" smtClean="0">
                <a:latin typeface="Comic Sans MS" panose="030F0702030302020204" pitchFamily="66" charset="0"/>
                <a:cs typeface="Arial" charset="0"/>
              </a:rPr>
              <a:t>Take </a:t>
            </a:r>
            <a:r>
              <a:rPr lang="en-GB" altLang="en-US" sz="20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g</a:t>
            </a:r>
            <a:r>
              <a:rPr lang="en-GB" altLang="en-US" sz="2000" i="1" smtClean="0">
                <a:latin typeface="Comic Sans MS" panose="030F0702030302020204" pitchFamily="66" charset="0"/>
                <a:cs typeface="Arial" charset="0"/>
              </a:rPr>
              <a:t> = 9.8 ms</a:t>
            </a:r>
            <a:r>
              <a:rPr lang="en-GB" altLang="en-US" sz="2000" i="1" baseline="30000" smtClean="0">
                <a:latin typeface="Comic Sans MS" panose="030F0702030302020204" pitchFamily="66" charset="0"/>
                <a:cs typeface="Arial" charset="0"/>
              </a:rPr>
              <a:t>-2</a:t>
            </a:r>
          </a:p>
          <a:p>
            <a:pPr marL="0" indent="0" eaLnBrk="1" hangingPunct="1">
              <a:buFontTx/>
              <a:buNone/>
            </a:pPr>
            <a:endParaRPr lang="en-GB" altLang="en-US" sz="2000" i="1" baseline="30000" smtClean="0">
              <a:latin typeface="Comic Sans MS" panose="030F0702030302020204" pitchFamily="66" charset="0"/>
              <a:cs typeface="Arial" charset="0"/>
            </a:endParaRPr>
          </a:p>
        </p:txBody>
      </p:sp>
      <p:pic>
        <p:nvPicPr>
          <p:cNvPr id="19460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825" y="1370484"/>
            <a:ext cx="2198688" cy="383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8937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67544" y="1065808"/>
            <a:ext cx="5608637" cy="4819650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Let the cable tension = </a:t>
            </a:r>
            <a:r>
              <a:rPr lang="en-GB" altLang="en-US" sz="20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Mass of the lift = </a:t>
            </a:r>
            <a:r>
              <a:rPr lang="en-GB" altLang="en-US" sz="20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M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Mass of the passenger = </a:t>
            </a:r>
            <a:r>
              <a:rPr lang="en-GB" altLang="en-US" sz="20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m</a:t>
            </a:r>
          </a:p>
          <a:p>
            <a:pPr marL="0" indent="0" eaLnBrk="1" hangingPunct="1">
              <a:buFontTx/>
              <a:buNone/>
            </a:pPr>
            <a:endParaRPr lang="en-GB" altLang="en-US" sz="200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000" b="1" smtClean="0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rPr>
              <a:t>(a) stationary lift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From Newton’s 1</a:t>
            </a:r>
            <a:r>
              <a:rPr lang="en-GB" altLang="en-US" sz="2000" baseline="30000" smtClean="0">
                <a:latin typeface="Comic Sans MS" panose="030F0702030302020204" pitchFamily="66" charset="0"/>
                <a:cs typeface="Arial" charset="0"/>
              </a:rPr>
              <a:t>st</a:t>
            </a: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 law of motion: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A stationary lift means that resultant force acting on the lift is zero.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i="1" smtClean="0">
                <a:latin typeface="Comic Sans MS" panose="030F0702030302020204" pitchFamily="66" charset="0"/>
                <a:cs typeface="Arial" charset="0"/>
              </a:rPr>
              <a:t>Hence: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Tension = Weight of lift and the passenger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 =</a:t>
            </a: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 </a:t>
            </a:r>
            <a:r>
              <a:rPr lang="en-GB" altLang="en-US" sz="20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Mg + mg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= (600kg x 9.8ms</a:t>
            </a:r>
            <a:r>
              <a:rPr lang="en-GB" altLang="en-US" sz="2000" baseline="30000" smtClean="0">
                <a:latin typeface="Comic Sans MS" panose="030F0702030302020204" pitchFamily="66" charset="0"/>
                <a:cs typeface="Arial" charset="0"/>
              </a:rPr>
              <a:t>-2</a:t>
            </a: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) + (100kg x 9.8ms</a:t>
            </a:r>
            <a:r>
              <a:rPr lang="en-GB" altLang="en-US" sz="2000" baseline="30000" smtClean="0">
                <a:latin typeface="Comic Sans MS" panose="030F0702030302020204" pitchFamily="66" charset="0"/>
                <a:cs typeface="Arial" charset="0"/>
              </a:rPr>
              <a:t>-2</a:t>
            </a: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)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  <a:cs typeface="Arial" charset="0"/>
              </a:rPr>
              <a:t>= 5880 + 980</a:t>
            </a:r>
          </a:p>
          <a:p>
            <a:pPr marL="0" indent="0" eaLnBrk="1" hangingPunct="1">
              <a:buFontTx/>
              <a:buNone/>
            </a:pPr>
            <a:r>
              <a:rPr lang="en-GB" altLang="en-US" sz="2000" b="1" smtClean="0">
                <a:solidFill>
                  <a:srgbClr val="0033CC"/>
                </a:solidFill>
                <a:latin typeface="Comic Sans MS" panose="030F0702030302020204" pitchFamily="66" charset="0"/>
                <a:cs typeface="Arial" charset="0"/>
              </a:rPr>
              <a:t>Cable tension for case (a) = 6 860 N</a:t>
            </a:r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4331" y="876895"/>
            <a:ext cx="2139950" cy="543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6696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0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p136b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18163" y="987003"/>
            <a:ext cx="3259137" cy="5394325"/>
          </a:xfrm>
          <a:noFill/>
        </p:spPr>
      </p:pic>
      <p:sp>
        <p:nvSpPr>
          <p:cNvPr id="211972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00050" y="1031453"/>
            <a:ext cx="5449888" cy="4902200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rPr>
              <a:t>(b) accelerating upwards at 1.0 ms</a:t>
            </a:r>
            <a:r>
              <a:rPr lang="en-GB" altLang="en-US" sz="2400" b="1" baseline="30000" smtClean="0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rPr>
              <a:t>-2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Applying Newton’s 2</a:t>
            </a:r>
            <a:r>
              <a:rPr lang="en-GB" altLang="en-US" sz="2400" baseline="30000" smtClean="0">
                <a:latin typeface="Comic Sans MS" panose="030F0702030302020204" pitchFamily="66" charset="0"/>
                <a:cs typeface="Arial" charset="0"/>
              </a:rPr>
              <a:t>nd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law: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ƩF = (M + m) a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with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ƩF = Tension – Total weight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Therefore: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(M + m) a = T – (Mg + mg)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(600kg + 100kg) x 1.0 ms</a:t>
            </a:r>
            <a:r>
              <a:rPr lang="en-GB" altLang="en-US" sz="2400" baseline="30000" smtClean="0">
                <a:latin typeface="Comic Sans MS" panose="030F0702030302020204" pitchFamily="66" charset="0"/>
                <a:cs typeface="Arial" charset="0"/>
              </a:rPr>
              <a:t>-2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	= 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 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– (5880N + 980N)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700 = 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– 6860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= 700 + 6860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smtClean="0">
                <a:solidFill>
                  <a:srgbClr val="0033CC"/>
                </a:solidFill>
                <a:latin typeface="Comic Sans MS" panose="030F0702030302020204" pitchFamily="66" charset="0"/>
                <a:cs typeface="Arial" charset="0"/>
              </a:rPr>
              <a:t>Cable tension for case (b) = 7 560 N</a:t>
            </a:r>
            <a:endParaRPr lang="en-GB" altLang="en-US" sz="2400" i="1" baseline="30000" smtClean="0">
              <a:latin typeface="Comic Sans MS" panose="030F0702030302020204" pitchFamily="66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70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p136b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18163" y="1019894"/>
            <a:ext cx="3259137" cy="5394325"/>
          </a:xfrm>
          <a:noFill/>
        </p:spPr>
      </p:pic>
      <p:sp>
        <p:nvSpPr>
          <p:cNvPr id="2201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0050" y="836712"/>
            <a:ext cx="5359400" cy="5904656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b="1" dirty="0" smtClean="0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rPr>
              <a:t>(c) moving upwards but slowing down at 2.5 ms</a:t>
            </a:r>
            <a:r>
              <a:rPr lang="en-GB" altLang="en-US" sz="2400" b="1" baseline="30000" dirty="0" smtClean="0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rPr>
              <a:t>-2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dirty="0" smtClean="0">
                <a:latin typeface="Comic Sans MS" panose="030F0702030302020204" pitchFamily="66" charset="0"/>
                <a:cs typeface="Arial" charset="0"/>
              </a:rPr>
              <a:t>Upward accelerations are positive in this question. 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dirty="0" smtClean="0">
                <a:latin typeface="Comic Sans MS" panose="030F0702030302020204" pitchFamily="66" charset="0"/>
                <a:cs typeface="Arial" charset="0"/>
              </a:rPr>
              <a:t>The acceleration, 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a</a:t>
            </a:r>
            <a:r>
              <a:rPr lang="en-GB" altLang="en-US" sz="2400" dirty="0" smtClean="0">
                <a:latin typeface="Comic Sans MS" panose="030F0702030302020204" pitchFamily="66" charset="0"/>
                <a:cs typeface="Arial" charset="0"/>
              </a:rPr>
              <a:t> is now 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b="1" dirty="0" smtClean="0">
                <a:solidFill>
                  <a:srgbClr val="FF00FF"/>
                </a:solidFill>
                <a:latin typeface="Comic Sans MS" panose="030F0702030302020204" pitchFamily="66" charset="0"/>
                <a:cs typeface="Arial" charset="0"/>
              </a:rPr>
              <a:t>		MINUS</a:t>
            </a:r>
            <a:r>
              <a:rPr lang="en-GB" altLang="en-US" sz="2400" dirty="0" smtClean="0">
                <a:latin typeface="Comic Sans MS" panose="030F0702030302020204" pitchFamily="66" charset="0"/>
                <a:cs typeface="Arial" charset="0"/>
              </a:rPr>
              <a:t> 2.5 ms</a:t>
            </a:r>
            <a:r>
              <a:rPr lang="en-GB" altLang="en-US" sz="2400" baseline="30000" dirty="0" smtClean="0">
                <a:latin typeface="Comic Sans MS" panose="030F0702030302020204" pitchFamily="66" charset="0"/>
                <a:cs typeface="Arial" charset="0"/>
              </a:rPr>
              <a:t>-2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dirty="0" smtClean="0">
                <a:latin typeface="Comic Sans MS" panose="030F0702030302020204" pitchFamily="66" charset="0"/>
                <a:cs typeface="Arial" charset="0"/>
              </a:rPr>
              <a:t>Therefore: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(M + m) a = T – (Mg + mg)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dirty="0" smtClean="0">
                <a:latin typeface="Comic Sans MS" panose="030F0702030302020204" pitchFamily="66" charset="0"/>
                <a:cs typeface="Arial" charset="0"/>
              </a:rPr>
              <a:t>becomes: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dirty="0" smtClean="0">
                <a:latin typeface="Comic Sans MS" panose="030F0702030302020204" pitchFamily="66" charset="0"/>
                <a:cs typeface="Arial" charset="0"/>
              </a:rPr>
              <a:t>(600kg + 100kg) x - 2.5 ms</a:t>
            </a:r>
            <a:r>
              <a:rPr lang="en-GB" altLang="en-US" sz="2400" baseline="30000" dirty="0" smtClean="0">
                <a:latin typeface="Comic Sans MS" panose="030F0702030302020204" pitchFamily="66" charset="0"/>
                <a:cs typeface="Arial" charset="0"/>
              </a:rPr>
              <a:t>-2</a:t>
            </a:r>
            <a:r>
              <a:rPr lang="en-GB" altLang="en-US" sz="2400" dirty="0" smtClean="0">
                <a:latin typeface="Comic Sans MS" panose="030F0702030302020204" pitchFamily="66" charset="0"/>
                <a:cs typeface="Arial" charset="0"/>
              </a:rPr>
              <a:t> 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dirty="0" smtClean="0">
                <a:latin typeface="Comic Sans MS" panose="030F0702030302020204" pitchFamily="66" charset="0"/>
                <a:cs typeface="Arial" charset="0"/>
              </a:rPr>
              <a:t>	= 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 </a:t>
            </a:r>
            <a:r>
              <a:rPr lang="en-GB" altLang="en-US" sz="2400" dirty="0" smtClean="0">
                <a:latin typeface="Comic Sans MS" panose="030F0702030302020204" pitchFamily="66" charset="0"/>
                <a:cs typeface="Arial" charset="0"/>
              </a:rPr>
              <a:t>– (5880N + 980N)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dirty="0" smtClean="0">
                <a:latin typeface="Comic Sans MS" panose="030F0702030302020204" pitchFamily="66" charset="0"/>
                <a:cs typeface="Arial" charset="0"/>
              </a:rPr>
              <a:t>- 1750 = 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</a:t>
            </a:r>
            <a:r>
              <a:rPr lang="en-GB" altLang="en-US" sz="2400" dirty="0" smtClean="0">
                <a:latin typeface="Comic Sans MS" panose="030F0702030302020204" pitchFamily="66" charset="0"/>
                <a:cs typeface="Arial" charset="0"/>
              </a:rPr>
              <a:t> – 6860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</a:t>
            </a:r>
            <a:r>
              <a:rPr lang="en-GB" altLang="en-US" sz="2400" dirty="0" smtClean="0">
                <a:latin typeface="Comic Sans MS" panose="030F0702030302020204" pitchFamily="66" charset="0"/>
                <a:cs typeface="Arial" charset="0"/>
              </a:rPr>
              <a:t> = -1750 + 6860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b="1" dirty="0" smtClean="0">
                <a:solidFill>
                  <a:srgbClr val="0033CC"/>
                </a:solidFill>
                <a:latin typeface="Comic Sans MS" panose="030F0702030302020204" pitchFamily="66" charset="0"/>
                <a:cs typeface="Arial" charset="0"/>
              </a:rPr>
              <a:t>Cable tension for case (c) = 5 110 N</a:t>
            </a:r>
          </a:p>
        </p:txBody>
      </p:sp>
    </p:spTree>
    <p:extLst>
      <p:ext uri="{BB962C8B-B14F-4D97-AF65-F5344CB8AC3E}">
        <p14:creationId xmlns:p14="http://schemas.microsoft.com/office/powerpoint/2010/main" val="2272921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p136b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18163" y="875878"/>
            <a:ext cx="3259137" cy="5394325"/>
          </a:xfrm>
          <a:noFill/>
        </p:spPr>
      </p:pic>
      <p:sp>
        <p:nvSpPr>
          <p:cNvPr id="2181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0050" y="920328"/>
            <a:ext cx="5359400" cy="5461000"/>
          </a:xfrm>
        </p:spPr>
        <p:txBody>
          <a:bodyPr>
            <a:normAutofit fontScale="85000" lnSpcReduction="20000"/>
          </a:bodyPr>
          <a:lstStyle/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rPr>
              <a:t>(d) accelerating downwards </a:t>
            </a:r>
          </a:p>
          <a:p>
            <a:pPr marL="0" indent="0" eaLnBrk="1" hangingPunct="1">
              <a:lnSpc>
                <a:spcPct val="110000"/>
              </a:lnSpc>
              <a:spcBef>
                <a:spcPct val="0"/>
              </a:spcBef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rPr>
              <a:t>at 2.0 ms</a:t>
            </a:r>
            <a:r>
              <a:rPr lang="en-GB" altLang="en-US" sz="2400" b="1" baseline="30000" smtClean="0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rPr>
              <a:t>-2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Upward accelerations are positive in this question. 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The acceleration, 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a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is now 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b="1" smtClean="0">
                <a:solidFill>
                  <a:srgbClr val="FF00FF"/>
                </a:solidFill>
                <a:latin typeface="Comic Sans MS" panose="030F0702030302020204" pitchFamily="66" charset="0"/>
                <a:cs typeface="Arial" charset="0"/>
              </a:rPr>
              <a:t>		MINUS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2.0 ms</a:t>
            </a:r>
            <a:r>
              <a:rPr lang="en-GB" altLang="en-US" sz="2400" baseline="30000" smtClean="0">
                <a:latin typeface="Comic Sans MS" panose="030F0702030302020204" pitchFamily="66" charset="0"/>
                <a:cs typeface="Arial" charset="0"/>
              </a:rPr>
              <a:t>-2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Therefore: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(M + m) a = T – (Mg + mg)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becomes: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(600kg + 100kg) x - 2.0 ms</a:t>
            </a:r>
            <a:r>
              <a:rPr lang="en-GB" altLang="en-US" sz="2400" baseline="30000" smtClean="0">
                <a:latin typeface="Comic Sans MS" panose="030F0702030302020204" pitchFamily="66" charset="0"/>
                <a:cs typeface="Arial" charset="0"/>
              </a:rPr>
              <a:t>-2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	= 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 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– (5880N + 980N)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- 1400 = 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– 6860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= -1400 + 6860</a:t>
            </a:r>
          </a:p>
          <a:p>
            <a:pPr marL="0" indent="0" eaLnBrk="1" hangingPunct="1">
              <a:lnSpc>
                <a:spcPct val="110000"/>
              </a:lnSpc>
              <a:buFontTx/>
              <a:buNone/>
            </a:pPr>
            <a:r>
              <a:rPr lang="en-GB" altLang="en-US" sz="2400" b="1" smtClean="0">
                <a:solidFill>
                  <a:srgbClr val="0033CC"/>
                </a:solidFill>
                <a:latin typeface="Comic Sans MS" panose="030F0702030302020204" pitchFamily="66" charset="0"/>
                <a:cs typeface="Arial" charset="0"/>
              </a:rPr>
              <a:t>Cable tension for case (d) = 5 460 N</a:t>
            </a:r>
            <a:endParaRPr lang="en-GB" altLang="en-US" sz="2400" i="1" baseline="30000" smtClean="0">
              <a:latin typeface="Comic Sans MS" panose="030F0702030302020204" pitchFamily="66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382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p136b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18163" y="875878"/>
            <a:ext cx="3259137" cy="5394325"/>
          </a:xfrm>
          <a:noFill/>
        </p:spPr>
      </p:pic>
      <p:sp>
        <p:nvSpPr>
          <p:cNvPr id="2222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00050" y="920328"/>
            <a:ext cx="5359400" cy="5461000"/>
          </a:xfrm>
        </p:spPr>
        <p:txBody>
          <a:bodyPr>
            <a:normAutofit fontScale="92500"/>
          </a:bodyPr>
          <a:lstStyle/>
          <a:p>
            <a:pPr marL="0" indent="0"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GB" altLang="en-US" sz="2400" b="1" smtClean="0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rPr>
              <a:t>(e) moving downwards but slowing down at 3.0 ms</a:t>
            </a:r>
            <a:r>
              <a:rPr lang="en-GB" altLang="en-US" sz="2400" b="1" baseline="30000" smtClean="0">
                <a:solidFill>
                  <a:schemeClr val="accent2"/>
                </a:solidFill>
                <a:latin typeface="Comic Sans MS" panose="030F0702030302020204" pitchFamily="66" charset="0"/>
                <a:cs typeface="Arial" charset="0"/>
              </a:rPr>
              <a:t>-2</a:t>
            </a:r>
            <a:endParaRPr lang="en-GB" altLang="en-US" sz="2400" b="1" smtClean="0">
              <a:solidFill>
                <a:schemeClr val="accent2"/>
              </a:solidFill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This is an </a:t>
            </a:r>
            <a:r>
              <a:rPr lang="en-GB" altLang="en-US" sz="2400" b="1" smtClean="0">
                <a:latin typeface="Comic Sans MS" panose="030F0702030302020204" pitchFamily="66" charset="0"/>
                <a:cs typeface="Arial" charset="0"/>
              </a:rPr>
              <a:t>UPWARD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acceleration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The acceleration, 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a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is now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smtClean="0">
                <a:solidFill>
                  <a:srgbClr val="FF00FF"/>
                </a:solidFill>
                <a:latin typeface="Comic Sans MS" panose="030F0702030302020204" pitchFamily="66" charset="0"/>
                <a:cs typeface="Arial" charset="0"/>
              </a:rPr>
              <a:t>		PLUS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3.0 ms</a:t>
            </a:r>
            <a:r>
              <a:rPr lang="en-GB" altLang="en-US" sz="2400" baseline="30000" smtClean="0">
                <a:latin typeface="Comic Sans MS" panose="030F0702030302020204" pitchFamily="66" charset="0"/>
                <a:cs typeface="Arial" charset="0"/>
              </a:rPr>
              <a:t>-2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Therefore: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(M + m) a = T – (Mg + mg)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becomes: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(600kg + 100kg) x + 3.0 ms</a:t>
            </a:r>
            <a:r>
              <a:rPr lang="en-GB" altLang="en-US" sz="2400" baseline="30000" smtClean="0">
                <a:latin typeface="Comic Sans MS" panose="030F0702030302020204" pitchFamily="66" charset="0"/>
                <a:cs typeface="Arial" charset="0"/>
              </a:rPr>
              <a:t>-2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	= 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 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– (5880N + 980N)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2100 = </a:t>
            </a: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– 6860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</a:t>
            </a:r>
            <a:r>
              <a:rPr lang="en-GB" altLang="en-US" sz="2400" smtClean="0">
                <a:latin typeface="Comic Sans MS" panose="030F0702030302020204" pitchFamily="66" charset="0"/>
                <a:cs typeface="Arial" charset="0"/>
              </a:rPr>
              <a:t> = 2100 + 6860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400" b="1" smtClean="0">
                <a:solidFill>
                  <a:srgbClr val="0033CC"/>
                </a:solidFill>
                <a:latin typeface="Comic Sans MS" panose="030F0702030302020204" pitchFamily="66" charset="0"/>
                <a:cs typeface="Arial" charset="0"/>
              </a:rPr>
              <a:t>Cable tension for case (e) = 8 960 N</a:t>
            </a:r>
            <a:endParaRPr lang="en-GB" altLang="en-US" sz="2400" b="1" baseline="30000" smtClean="0">
              <a:solidFill>
                <a:schemeClr val="accent2"/>
              </a:solidFill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en-GB" altLang="en-US" sz="2400" i="1" baseline="30000" smtClean="0">
              <a:latin typeface="Comic Sans MS" panose="030F0702030302020204" pitchFamily="66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981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980728"/>
            <a:ext cx="7886700" cy="5400600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en-GB" altLang="en-US" sz="4000" dirty="0" smtClean="0">
                <a:latin typeface="Comic Sans MS" panose="030F0702030302020204" pitchFamily="66" charset="0"/>
              </a:rPr>
              <a:t>State Newton’s first law of motion and give two examples of this law.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en-GB" altLang="en-US" sz="4000" dirty="0" smtClean="0">
                <a:latin typeface="Comic Sans MS" panose="030F0702030302020204" pitchFamily="66" charset="0"/>
              </a:rPr>
              <a:t>State the equation for Newton’s second law of motion.</a:t>
            </a:r>
          </a:p>
          <a:p>
            <a:pPr marL="609600" indent="-609600" eaLnBrk="1" hangingPunct="1">
              <a:lnSpc>
                <a:spcPct val="100000"/>
              </a:lnSpc>
              <a:buFontTx/>
              <a:buAutoNum type="arabicPeriod"/>
            </a:pPr>
            <a:r>
              <a:rPr lang="en-GB" altLang="en-US" sz="4000" dirty="0" smtClean="0">
                <a:latin typeface="Comic Sans MS" panose="030F0702030302020204" pitchFamily="66" charset="0"/>
              </a:rPr>
              <a:t>Explain why a heavy object falls at the same rate as a heavy one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178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663277"/>
            <a:ext cx="7886700" cy="1325563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anose="030F0702030302020204" pitchFamily="66" charset="0"/>
              </a:rPr>
              <a:t>Newton’s third law of motion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83358"/>
            <a:ext cx="8229600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When a body exerts a force on another body then the second body exerts a force back on the first body that:</a:t>
            </a:r>
          </a:p>
          <a:p>
            <a:pPr marL="0" indent="0" eaLnBrk="1" hangingPunct="1"/>
            <a:r>
              <a:rPr lang="en-GB" altLang="en-US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 has the same magnitude</a:t>
            </a:r>
          </a:p>
          <a:p>
            <a:pPr marL="0" indent="0" eaLnBrk="1" hangingPunct="1"/>
            <a:r>
              <a:rPr lang="en-GB" altLang="en-US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 is of the same type</a:t>
            </a:r>
          </a:p>
          <a:p>
            <a:pPr marL="0" indent="0" eaLnBrk="1" hangingPunct="1"/>
            <a:r>
              <a:rPr lang="en-GB" altLang="en-US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 acts along the same straight line</a:t>
            </a:r>
          </a:p>
          <a:p>
            <a:pPr marL="0" indent="0" eaLnBrk="1" hangingPunct="1"/>
            <a:r>
              <a:rPr lang="en-GB" altLang="en-US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 acts in the opposite direction</a:t>
            </a:r>
          </a:p>
          <a:p>
            <a:pPr marL="0" indent="0" eaLnBrk="1" hangingPunct="1">
              <a:buFontTx/>
              <a:buNone/>
            </a:pPr>
            <a:r>
              <a:rPr lang="en-GB" altLang="en-US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as the force exerted by the first body.</a:t>
            </a:r>
            <a:endParaRPr lang="en-GB" altLang="en-US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907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35223" y="733003"/>
            <a:ext cx="8229600" cy="706437"/>
          </a:xfrm>
        </p:spPr>
        <p:txBody>
          <a:bodyPr/>
          <a:lstStyle/>
          <a:p>
            <a:pPr eaLnBrk="1" hangingPunct="1"/>
            <a:r>
              <a:rPr lang="en-GB" altLang="en-US" sz="3200" smtClean="0">
                <a:latin typeface="Comic Sans MS" panose="030F0702030302020204" pitchFamily="66" charset="0"/>
              </a:rPr>
              <a:t>Examples of Newton’s third law of motion</a:t>
            </a:r>
          </a:p>
        </p:txBody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536" y="1464840"/>
            <a:ext cx="8278812" cy="1743075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1. Earth – Moon System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b="1" i="1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i="1" smtClean="0">
                <a:latin typeface="Comic Sans MS" panose="030F0702030302020204" pitchFamily="66" charset="0"/>
              </a:rPr>
              <a:t>There are a pair of gravity forces: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A</a:t>
            </a:r>
            <a:r>
              <a:rPr lang="en-GB" altLang="en-US" sz="2000" smtClean="0">
                <a:latin typeface="Comic Sans MS" panose="030F0702030302020204" pitchFamily="66" charset="0"/>
              </a:rPr>
              <a:t> = GRAVITY pull of the EARTH to the LEFT on the MOON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B</a:t>
            </a:r>
            <a:r>
              <a:rPr lang="en-GB" altLang="en-US" sz="2000" smtClean="0">
                <a:latin typeface="Comic Sans MS" panose="030F0702030302020204" pitchFamily="66" charset="0"/>
              </a:rPr>
              <a:t> = GRAVITY pull of the MOON to the RIGHT on the EARTH</a:t>
            </a:r>
          </a:p>
        </p:txBody>
      </p:sp>
      <p:grpSp>
        <p:nvGrpSpPr>
          <p:cNvPr id="2" name="Group 44"/>
          <p:cNvGrpSpPr>
            <a:grpSpLocks/>
          </p:cNvGrpSpPr>
          <p:nvPr/>
        </p:nvGrpSpPr>
        <p:grpSpPr bwMode="auto">
          <a:xfrm>
            <a:off x="433636" y="3209503"/>
            <a:ext cx="7118350" cy="1506537"/>
            <a:chOff x="287" y="1733"/>
            <a:chExt cx="4484" cy="949"/>
          </a:xfrm>
        </p:grpSpPr>
        <p:pic>
          <p:nvPicPr>
            <p:cNvPr id="30733" name="Picture 31" descr="earth-transparent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7" y="1733"/>
              <a:ext cx="1155" cy="9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734" name="Picture 33" descr="moon">
              <a:hlinkClick r:id="rId5"/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02" y="2023"/>
              <a:ext cx="369" cy="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93574" name="Line 38"/>
          <p:cNvSpPr>
            <a:spLocks noChangeShapeType="1"/>
          </p:cNvSpPr>
          <p:nvPr/>
        </p:nvSpPr>
        <p:spPr bwMode="auto">
          <a:xfrm flipH="1">
            <a:off x="2864098" y="3963565"/>
            <a:ext cx="2824163" cy="11113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>
              <a:latin typeface="Comic Sans MS" panose="030F0702030302020204" pitchFamily="66" charset="0"/>
            </a:endParaRPr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5678736" y="3965153"/>
            <a:ext cx="1565275" cy="487362"/>
            <a:chOff x="3591" y="2215"/>
            <a:chExt cx="986" cy="307"/>
          </a:xfrm>
        </p:grpSpPr>
        <p:sp>
          <p:nvSpPr>
            <p:cNvPr id="30731" name="Line 34"/>
            <p:cNvSpPr>
              <a:spLocks noChangeShapeType="1"/>
            </p:cNvSpPr>
            <p:nvPr/>
          </p:nvSpPr>
          <p:spPr bwMode="auto">
            <a:xfrm flipH="1">
              <a:off x="3591" y="2215"/>
              <a:ext cx="986" cy="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30732" name="Text Box 39"/>
            <p:cNvSpPr txBox="1">
              <a:spLocks noChangeArrowheads="1"/>
            </p:cNvSpPr>
            <p:nvPr/>
          </p:nvSpPr>
          <p:spPr bwMode="auto">
            <a:xfrm>
              <a:off x="3801" y="2234"/>
              <a:ext cx="61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>
                  <a:solidFill>
                    <a:srgbClr val="0033CC"/>
                  </a:solidFill>
                  <a:latin typeface="Comic Sans MS" panose="030F0702030302020204" pitchFamily="66" charset="0"/>
                </a:rPr>
                <a:t>A</a:t>
              </a:r>
            </a:p>
          </p:txBody>
        </p:sp>
      </p:grpSp>
      <p:grpSp>
        <p:nvGrpSpPr>
          <p:cNvPr id="4" name="Group 41"/>
          <p:cNvGrpSpPr>
            <a:grpSpLocks/>
          </p:cNvGrpSpPr>
          <p:nvPr/>
        </p:nvGrpSpPr>
        <p:grpSpPr bwMode="auto">
          <a:xfrm>
            <a:off x="1301998" y="3977853"/>
            <a:ext cx="1816100" cy="496887"/>
            <a:chOff x="834" y="2217"/>
            <a:chExt cx="1144" cy="313"/>
          </a:xfrm>
        </p:grpSpPr>
        <p:sp>
          <p:nvSpPr>
            <p:cNvPr id="30729" name="Line 37"/>
            <p:cNvSpPr>
              <a:spLocks noChangeShapeType="1"/>
            </p:cNvSpPr>
            <p:nvPr/>
          </p:nvSpPr>
          <p:spPr bwMode="auto">
            <a:xfrm flipH="1">
              <a:off x="834" y="2217"/>
              <a:ext cx="986" cy="0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30730" name="Text Box 40"/>
            <p:cNvSpPr txBox="1">
              <a:spLocks noChangeArrowheads="1"/>
            </p:cNvSpPr>
            <p:nvPr/>
          </p:nvSpPr>
          <p:spPr bwMode="auto">
            <a:xfrm>
              <a:off x="1364" y="2242"/>
              <a:ext cx="61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sz="2400" b="1">
                  <a:solidFill>
                    <a:srgbClr val="0033CC"/>
                  </a:solidFill>
                  <a:latin typeface="Comic Sans MS" panose="030F0702030302020204" pitchFamily="66" charset="0"/>
                </a:rPr>
                <a:t>B</a:t>
              </a:r>
            </a:p>
          </p:txBody>
        </p:sp>
      </p:grpSp>
      <p:sp>
        <p:nvSpPr>
          <p:cNvPr id="193579" name="Text Box 43"/>
          <p:cNvSpPr txBox="1">
            <a:spLocks noChangeArrowheads="1"/>
          </p:cNvSpPr>
          <p:nvPr/>
        </p:nvSpPr>
        <p:spPr bwMode="auto">
          <a:xfrm>
            <a:off x="395536" y="4776365"/>
            <a:ext cx="7851775" cy="160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b="1" i="1">
                <a:latin typeface="Comic Sans MS" panose="030F0702030302020204" pitchFamily="66" charset="0"/>
              </a:rPr>
              <a:t>Notes: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</a:rPr>
              <a:t>Both forces act along the same straight line.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</a:rPr>
              <a:t>Force </a:t>
            </a:r>
            <a:r>
              <a:rPr lang="en-GB" altLang="en-US" b="1">
                <a:solidFill>
                  <a:srgbClr val="0033CC"/>
                </a:solidFill>
                <a:latin typeface="Comic Sans MS" panose="030F0702030302020204" pitchFamily="66" charset="0"/>
              </a:rPr>
              <a:t>A</a:t>
            </a:r>
            <a:r>
              <a:rPr lang="en-GB" altLang="en-US">
                <a:latin typeface="Comic Sans MS" panose="030F0702030302020204" pitchFamily="66" charset="0"/>
              </a:rPr>
              <a:t> is responsible for the Moon’s orbital motion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>
                <a:latin typeface="Comic Sans MS" panose="030F0702030302020204" pitchFamily="66" charset="0"/>
              </a:rPr>
              <a:t>Force </a:t>
            </a:r>
            <a:r>
              <a:rPr lang="en-GB" altLang="en-US" b="1">
                <a:solidFill>
                  <a:srgbClr val="0033CC"/>
                </a:solidFill>
                <a:latin typeface="Comic Sans MS" panose="030F0702030302020204" pitchFamily="66" charset="0"/>
              </a:rPr>
              <a:t>B</a:t>
            </a:r>
            <a:r>
              <a:rPr lang="en-GB" altLang="en-US">
                <a:latin typeface="Comic Sans MS" panose="030F0702030302020204" pitchFamily="66" charset="0"/>
              </a:rPr>
              <a:t> causes the ocean tides.</a:t>
            </a:r>
          </a:p>
        </p:txBody>
      </p:sp>
    </p:spTree>
    <p:extLst>
      <p:ext uri="{BB962C8B-B14F-4D97-AF65-F5344CB8AC3E}">
        <p14:creationId xmlns:p14="http://schemas.microsoft.com/office/powerpoint/2010/main" val="539718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7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6238" y="1005731"/>
            <a:ext cx="5810250" cy="5735637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2. Rocket in flight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b="1" i="1" dirty="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i="1" dirty="0" smtClean="0">
                <a:latin typeface="Comic Sans MS" panose="030F0702030302020204" pitchFamily="66" charset="0"/>
              </a:rPr>
              <a:t>There are a pair of contact (thrust) forces: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A</a:t>
            </a:r>
            <a:r>
              <a:rPr lang="en-GB" altLang="en-US" sz="2000" dirty="0" smtClean="0">
                <a:latin typeface="Comic Sans MS" panose="030F0702030302020204" pitchFamily="66" charset="0"/>
              </a:rPr>
              <a:t> = THRUST CONTACT push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dirty="0" smtClean="0">
                <a:latin typeface="Comic Sans MS" panose="030F0702030302020204" pitchFamily="66" charset="0"/>
              </a:rPr>
              <a:t>of the ROCKET ENGINES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dirty="0" smtClean="0">
                <a:latin typeface="Comic Sans MS" panose="030F0702030302020204" pitchFamily="66" charset="0"/>
              </a:rPr>
              <a:t>DOWN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dirty="0" smtClean="0">
                <a:latin typeface="Comic Sans MS" panose="030F0702030302020204" pitchFamily="66" charset="0"/>
              </a:rPr>
              <a:t>on the EJECTED GASES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dirty="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dirty="0" smtClean="0">
                <a:solidFill>
                  <a:srgbClr val="0033CC"/>
                </a:solidFill>
                <a:latin typeface="Comic Sans MS" panose="030F0702030302020204" pitchFamily="66" charset="0"/>
              </a:rPr>
              <a:t>B</a:t>
            </a:r>
            <a:r>
              <a:rPr lang="en-GB" altLang="en-US" sz="2000" dirty="0" smtClean="0">
                <a:latin typeface="Comic Sans MS" panose="030F0702030302020204" pitchFamily="66" charset="0"/>
              </a:rPr>
              <a:t> = CONTACT push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dirty="0" smtClean="0">
                <a:latin typeface="Comic Sans MS" panose="030F0702030302020204" pitchFamily="66" charset="0"/>
              </a:rPr>
              <a:t>of the EJECTED GASES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dirty="0" smtClean="0">
                <a:latin typeface="Comic Sans MS" panose="030F0702030302020204" pitchFamily="66" charset="0"/>
              </a:rPr>
              <a:t>UP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dirty="0" smtClean="0">
                <a:latin typeface="Comic Sans MS" panose="030F0702030302020204" pitchFamily="66" charset="0"/>
              </a:rPr>
              <a:t>on the ROCKET ENGINES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dirty="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dirty="0" smtClean="0">
                <a:latin typeface="Comic Sans MS" panose="030F0702030302020204" pitchFamily="66" charset="0"/>
              </a:rPr>
              <a:t>Note:</a:t>
            </a:r>
            <a:r>
              <a:rPr lang="en-GB" altLang="en-US" sz="2000" dirty="0" smtClean="0">
                <a:latin typeface="Comic Sans MS" panose="030F0702030302020204" pitchFamily="66" charset="0"/>
              </a:rPr>
              <a:t> Near the Earth there will also be a pair of gravity forces. If the rocket is accelerating upwards then the upward contact force </a:t>
            </a:r>
            <a:r>
              <a:rPr lang="en-GB" altLang="en-US" sz="2000" b="1" dirty="0" smtClean="0">
                <a:solidFill>
                  <a:srgbClr val="0033CC"/>
                </a:solidFill>
                <a:latin typeface="Comic Sans MS" panose="030F0702030302020204" pitchFamily="66" charset="0"/>
              </a:rPr>
              <a:t>B</a:t>
            </a:r>
            <a:r>
              <a:rPr lang="en-GB" altLang="en-US" sz="2000" dirty="0" smtClean="0">
                <a:latin typeface="Comic Sans MS" panose="030F0702030302020204" pitchFamily="66" charset="0"/>
              </a:rPr>
              <a:t> will be greater than the downward pull of gravity on the rocket.</a:t>
            </a:r>
          </a:p>
        </p:txBody>
      </p:sp>
      <p:grpSp>
        <p:nvGrpSpPr>
          <p:cNvPr id="31747" name="Group 32"/>
          <p:cNvGrpSpPr>
            <a:grpSpLocks/>
          </p:cNvGrpSpPr>
          <p:nvPr/>
        </p:nvGrpSpPr>
        <p:grpSpPr bwMode="auto">
          <a:xfrm>
            <a:off x="6899275" y="1442293"/>
            <a:ext cx="588963" cy="3960813"/>
            <a:chOff x="4397" y="686"/>
            <a:chExt cx="371" cy="2495"/>
          </a:xfrm>
        </p:grpSpPr>
        <p:sp>
          <p:nvSpPr>
            <p:cNvPr id="31754" name="Rectangle 28"/>
            <p:cNvSpPr>
              <a:spLocks noChangeArrowheads="1"/>
            </p:cNvSpPr>
            <p:nvPr/>
          </p:nvSpPr>
          <p:spPr bwMode="auto">
            <a:xfrm>
              <a:off x="4435" y="1030"/>
              <a:ext cx="314" cy="1108"/>
            </a:xfrm>
            <a:prstGeom prst="rect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31755" name="AutoShape 29"/>
            <p:cNvSpPr>
              <a:spLocks noChangeArrowheads="1"/>
            </p:cNvSpPr>
            <p:nvPr/>
          </p:nvSpPr>
          <p:spPr bwMode="auto">
            <a:xfrm>
              <a:off x="4428" y="686"/>
              <a:ext cx="327" cy="338"/>
            </a:xfrm>
            <a:prstGeom prst="triangle">
              <a:avLst>
                <a:gd name="adj" fmla="val 50000"/>
              </a:avLst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31756" name="AutoShape 30"/>
            <p:cNvSpPr>
              <a:spLocks noChangeArrowheads="1"/>
            </p:cNvSpPr>
            <p:nvPr/>
          </p:nvSpPr>
          <p:spPr bwMode="auto">
            <a:xfrm rot="10800000">
              <a:off x="4467" y="2144"/>
              <a:ext cx="243" cy="231"/>
            </a:xfrm>
            <a:custGeom>
              <a:avLst/>
              <a:gdLst>
                <a:gd name="T0" fmla="*/ 213 w 21600"/>
                <a:gd name="T1" fmla="*/ 116 h 21600"/>
                <a:gd name="T2" fmla="*/ 122 w 21600"/>
                <a:gd name="T3" fmla="*/ 231 h 21600"/>
                <a:gd name="T4" fmla="*/ 30 w 21600"/>
                <a:gd name="T5" fmla="*/ 116 h 21600"/>
                <a:gd name="T6" fmla="*/ 122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533 w 21600"/>
                <a:gd name="T13" fmla="*/ 4488 h 21600"/>
                <a:gd name="T14" fmla="*/ 17067 w 21600"/>
                <a:gd name="T15" fmla="*/ 1711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31757" name="AutoShape 31"/>
            <p:cNvSpPr>
              <a:spLocks noChangeArrowheads="1"/>
            </p:cNvSpPr>
            <p:nvPr/>
          </p:nvSpPr>
          <p:spPr bwMode="auto">
            <a:xfrm rot="10800000">
              <a:off x="4397" y="2374"/>
              <a:ext cx="371" cy="807"/>
            </a:xfrm>
            <a:custGeom>
              <a:avLst/>
              <a:gdLst>
                <a:gd name="T0" fmla="*/ 325 w 21600"/>
                <a:gd name="T1" fmla="*/ 404 h 21600"/>
                <a:gd name="T2" fmla="*/ 186 w 21600"/>
                <a:gd name="T3" fmla="*/ 807 h 21600"/>
                <a:gd name="T4" fmla="*/ 46 w 21600"/>
                <a:gd name="T5" fmla="*/ 404 h 21600"/>
                <a:gd name="T6" fmla="*/ 186 w 21600"/>
                <a:gd name="T7" fmla="*/ 0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4483 w 21600"/>
                <a:gd name="T13" fmla="*/ 4497 h 21600"/>
                <a:gd name="T14" fmla="*/ 17117 w 21600"/>
                <a:gd name="T15" fmla="*/ 1710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0" y="0"/>
                  </a:moveTo>
                  <a:lnTo>
                    <a:pt x="5400" y="21600"/>
                  </a:lnTo>
                  <a:lnTo>
                    <a:pt x="16200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1">
              <a:gsLst>
                <a:gs pos="0">
                  <a:srgbClr val="FFFF66"/>
                </a:gs>
                <a:gs pos="100000">
                  <a:srgbClr val="FF3300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7194558" y="3361581"/>
            <a:ext cx="695327" cy="690562"/>
            <a:chOff x="4474" y="1536"/>
            <a:chExt cx="438" cy="435"/>
          </a:xfrm>
        </p:grpSpPr>
        <p:sp>
          <p:nvSpPr>
            <p:cNvPr id="31752" name="Line 13"/>
            <p:cNvSpPr>
              <a:spLocks noChangeShapeType="1"/>
            </p:cNvSpPr>
            <p:nvPr/>
          </p:nvSpPr>
          <p:spPr bwMode="auto">
            <a:xfrm>
              <a:off x="4474" y="1536"/>
              <a:ext cx="0" cy="435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31753" name="Text Box 14"/>
            <p:cNvSpPr txBox="1">
              <a:spLocks noChangeArrowheads="1"/>
            </p:cNvSpPr>
            <p:nvPr/>
          </p:nvSpPr>
          <p:spPr bwMode="auto">
            <a:xfrm>
              <a:off x="4682" y="1607"/>
              <a:ext cx="230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 dirty="0">
                  <a:solidFill>
                    <a:srgbClr val="0033CC"/>
                  </a:solidFill>
                  <a:latin typeface="Comic Sans MS" panose="030F0702030302020204" pitchFamily="66" charset="0"/>
                </a:rPr>
                <a:t>A</a:t>
              </a: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7207250" y="4075956"/>
            <a:ext cx="606425" cy="690562"/>
            <a:chOff x="4482" y="2709"/>
            <a:chExt cx="382" cy="435"/>
          </a:xfrm>
        </p:grpSpPr>
        <p:sp>
          <p:nvSpPr>
            <p:cNvPr id="31750" name="Line 16"/>
            <p:cNvSpPr>
              <a:spLocks noChangeShapeType="1"/>
            </p:cNvSpPr>
            <p:nvPr/>
          </p:nvSpPr>
          <p:spPr bwMode="auto">
            <a:xfrm>
              <a:off x="4482" y="2709"/>
              <a:ext cx="0" cy="435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31751" name="Text Box 17"/>
            <p:cNvSpPr txBox="1">
              <a:spLocks noChangeArrowheads="1"/>
            </p:cNvSpPr>
            <p:nvPr/>
          </p:nvSpPr>
          <p:spPr bwMode="auto">
            <a:xfrm>
              <a:off x="4537" y="2803"/>
              <a:ext cx="32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>
                  <a:solidFill>
                    <a:srgbClr val="0033CC"/>
                  </a:solidFill>
                  <a:latin typeface="Comic Sans MS" panose="030F0702030302020204" pitchFamily="66" charset="0"/>
                </a:rPr>
                <a:t>B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59117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17513" y="904701"/>
            <a:ext cx="5657850" cy="5908675"/>
          </a:xfrm>
        </p:spPr>
        <p:txBody>
          <a:bodyPr>
            <a:normAutofit fontScale="92500" lnSpcReduction="2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3. Person standing on a floor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b="1" i="1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i="1" smtClean="0">
                <a:latin typeface="Comic Sans MS" panose="030F0702030302020204" pitchFamily="66" charset="0"/>
              </a:rPr>
              <a:t>There are a pair of gravity forces: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A</a:t>
            </a:r>
            <a:r>
              <a:rPr lang="en-GB" altLang="en-US" sz="2000" smtClean="0">
                <a:latin typeface="Comic Sans MS" panose="030F0702030302020204" pitchFamily="66" charset="0"/>
              </a:rPr>
              <a:t> = GRAVITY pull of the EARTH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</a:rPr>
              <a:t>DOWN on the PERSON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B</a:t>
            </a:r>
            <a:r>
              <a:rPr lang="en-GB" altLang="en-US" sz="2000" smtClean="0">
                <a:latin typeface="Comic Sans MS" panose="030F0702030302020204" pitchFamily="66" charset="0"/>
              </a:rPr>
              <a:t> = GRAVITY pull of the PERSON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</a:rPr>
              <a:t>UP on the EARTH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i="1" smtClean="0">
                <a:latin typeface="Comic Sans MS" panose="030F0702030302020204" pitchFamily="66" charset="0"/>
              </a:rPr>
              <a:t>And there are a pair of contact forces: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>
                <a:solidFill>
                  <a:srgbClr val="FF0066"/>
                </a:solidFill>
                <a:latin typeface="Comic Sans MS" panose="030F0702030302020204" pitchFamily="66" charset="0"/>
              </a:rPr>
              <a:t>C</a:t>
            </a:r>
            <a:r>
              <a:rPr lang="en-GB" altLang="en-US" sz="2000" smtClean="0">
                <a:latin typeface="Comic Sans MS" panose="030F0702030302020204" pitchFamily="66" charset="0"/>
              </a:rPr>
              <a:t> = CONTACT push of the FLOOR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</a:rPr>
              <a:t>UP on the PERSON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>
                <a:solidFill>
                  <a:srgbClr val="FF0066"/>
                </a:solidFill>
                <a:latin typeface="Comic Sans MS" panose="030F0702030302020204" pitchFamily="66" charset="0"/>
              </a:rPr>
              <a:t>D</a:t>
            </a:r>
            <a:r>
              <a:rPr lang="en-GB" altLang="en-US" sz="2000" smtClean="0">
                <a:latin typeface="Comic Sans MS" panose="030F0702030302020204" pitchFamily="66" charset="0"/>
              </a:rPr>
              <a:t> = CONTACT push of the PERSON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</a:rPr>
              <a:t>DOWN on the FLOOR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en-GB" altLang="en-US" sz="200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>
                <a:latin typeface="Comic Sans MS" panose="030F0702030302020204" pitchFamily="66" charset="0"/>
              </a:rPr>
              <a:t>Note:</a:t>
            </a:r>
            <a:r>
              <a:rPr lang="en-GB" altLang="en-US" sz="2000" smtClean="0">
                <a:latin typeface="Comic Sans MS" panose="030F0702030302020204" pitchFamily="66" charset="0"/>
              </a:rPr>
              <a:t> Neither forces </a:t>
            </a:r>
            <a:r>
              <a:rPr lang="en-GB" altLang="en-US" sz="2000" smtClean="0">
                <a:solidFill>
                  <a:srgbClr val="0033CC"/>
                </a:solidFill>
                <a:latin typeface="Comic Sans MS" panose="030F0702030302020204" pitchFamily="66" charset="0"/>
              </a:rPr>
              <a:t>A</a:t>
            </a:r>
            <a:r>
              <a:rPr lang="en-GB" altLang="en-US" sz="2000" smtClean="0">
                <a:latin typeface="Comic Sans MS" panose="030F0702030302020204" pitchFamily="66" charset="0"/>
              </a:rPr>
              <a:t> &amp; </a:t>
            </a:r>
            <a:r>
              <a:rPr lang="en-GB" altLang="en-US" sz="2000" smtClean="0">
                <a:solidFill>
                  <a:srgbClr val="FF0066"/>
                </a:solidFill>
                <a:latin typeface="Comic Sans MS" panose="030F0702030302020204" pitchFamily="66" charset="0"/>
              </a:rPr>
              <a:t>C</a:t>
            </a:r>
            <a:r>
              <a:rPr lang="en-GB" altLang="en-US" sz="2000" smtClean="0">
                <a:latin typeface="Comic Sans MS" panose="030F0702030302020204" pitchFamily="66" charset="0"/>
              </a:rPr>
              <a:t> nor forces </a:t>
            </a:r>
            <a:r>
              <a:rPr lang="en-GB" altLang="en-US" sz="2000" smtClean="0">
                <a:solidFill>
                  <a:srgbClr val="FF0066"/>
                </a:solidFill>
                <a:latin typeface="Comic Sans MS" panose="030F0702030302020204" pitchFamily="66" charset="0"/>
              </a:rPr>
              <a:t>D</a:t>
            </a:r>
            <a:r>
              <a:rPr lang="en-GB" altLang="en-US" sz="2000" smtClean="0">
                <a:latin typeface="Comic Sans MS" panose="030F0702030302020204" pitchFamily="66" charset="0"/>
              </a:rPr>
              <a:t> &amp; </a:t>
            </a:r>
            <a:r>
              <a:rPr lang="en-GB" altLang="en-US" sz="2000" smtClean="0">
                <a:solidFill>
                  <a:srgbClr val="0033CC"/>
                </a:solidFill>
                <a:latin typeface="Comic Sans MS" panose="030F0702030302020204" pitchFamily="66" charset="0"/>
              </a:rPr>
              <a:t>B</a:t>
            </a:r>
            <a:r>
              <a:rPr lang="en-GB" altLang="en-US" sz="2000" smtClean="0">
                <a:latin typeface="Comic Sans MS" panose="030F0702030302020204" pitchFamily="66" charset="0"/>
              </a:rPr>
              <a:t> are Newton 3</a:t>
            </a:r>
            <a:r>
              <a:rPr lang="en-GB" altLang="en-US" sz="2000" baseline="30000" smtClean="0">
                <a:latin typeface="Comic Sans MS" panose="030F0702030302020204" pitchFamily="66" charset="0"/>
              </a:rPr>
              <a:t>rd</a:t>
            </a:r>
            <a:r>
              <a:rPr lang="en-GB" altLang="en-US" sz="2000" smtClean="0">
                <a:latin typeface="Comic Sans MS" panose="030F0702030302020204" pitchFamily="66" charset="0"/>
              </a:rPr>
              <a:t> law force pairs as the are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b="1" smtClean="0">
                <a:latin typeface="Comic Sans MS" panose="030F0702030302020204" pitchFamily="66" charset="0"/>
              </a:rPr>
              <a:t>NOT OF THE SAME TYPE</a:t>
            </a:r>
            <a:r>
              <a:rPr lang="en-GB" altLang="en-US" sz="2000" smtClean="0">
                <a:latin typeface="Comic Sans MS" panose="030F0702030302020204" pitchFamily="66" charset="0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000" smtClean="0">
                <a:latin typeface="Comic Sans MS" panose="030F0702030302020204" pitchFamily="66" charset="0"/>
              </a:rPr>
              <a:t>although all four forces will usually have the same magnitude.</a:t>
            </a:r>
          </a:p>
        </p:txBody>
      </p:sp>
      <p:grpSp>
        <p:nvGrpSpPr>
          <p:cNvPr id="32771" name="Group 3"/>
          <p:cNvGrpSpPr>
            <a:grpSpLocks/>
          </p:cNvGrpSpPr>
          <p:nvPr/>
        </p:nvGrpSpPr>
        <p:grpSpPr bwMode="auto">
          <a:xfrm>
            <a:off x="6707188" y="955501"/>
            <a:ext cx="957262" cy="2378075"/>
            <a:chOff x="4174" y="909"/>
            <a:chExt cx="603" cy="1498"/>
          </a:xfrm>
        </p:grpSpPr>
        <p:sp>
          <p:nvSpPr>
            <p:cNvPr id="32788" name="Oval 4"/>
            <p:cNvSpPr>
              <a:spLocks noChangeArrowheads="1"/>
            </p:cNvSpPr>
            <p:nvPr/>
          </p:nvSpPr>
          <p:spPr bwMode="auto">
            <a:xfrm>
              <a:off x="4288" y="1644"/>
              <a:ext cx="148" cy="755"/>
            </a:xfrm>
            <a:prstGeom prst="ellipse">
              <a:avLst/>
            </a:prstGeom>
            <a:solidFill>
              <a:srgbClr val="E2A79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32789" name="Oval 5"/>
            <p:cNvSpPr>
              <a:spLocks noChangeArrowheads="1"/>
            </p:cNvSpPr>
            <p:nvPr/>
          </p:nvSpPr>
          <p:spPr bwMode="auto">
            <a:xfrm>
              <a:off x="4513" y="1652"/>
              <a:ext cx="148" cy="755"/>
            </a:xfrm>
            <a:prstGeom prst="ellipse">
              <a:avLst/>
            </a:prstGeom>
            <a:solidFill>
              <a:srgbClr val="E2A79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32790" name="Oval 6"/>
            <p:cNvSpPr>
              <a:spLocks noChangeArrowheads="1"/>
            </p:cNvSpPr>
            <p:nvPr/>
          </p:nvSpPr>
          <p:spPr bwMode="auto">
            <a:xfrm>
              <a:off x="4339" y="909"/>
              <a:ext cx="254" cy="306"/>
            </a:xfrm>
            <a:prstGeom prst="ellipse">
              <a:avLst/>
            </a:prstGeom>
            <a:solidFill>
              <a:srgbClr val="E2A79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32791" name="Oval 7"/>
            <p:cNvSpPr>
              <a:spLocks noChangeArrowheads="1"/>
            </p:cNvSpPr>
            <p:nvPr/>
          </p:nvSpPr>
          <p:spPr bwMode="auto">
            <a:xfrm>
              <a:off x="4243" y="1171"/>
              <a:ext cx="461" cy="659"/>
            </a:xfrm>
            <a:prstGeom prst="ellipse">
              <a:avLst/>
            </a:prstGeom>
            <a:solidFill>
              <a:srgbClr val="E2A79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32792" name="Oval 8"/>
            <p:cNvSpPr>
              <a:spLocks noChangeArrowheads="1"/>
            </p:cNvSpPr>
            <p:nvPr/>
          </p:nvSpPr>
          <p:spPr bwMode="auto">
            <a:xfrm rot="-3348361">
              <a:off x="3981" y="1383"/>
              <a:ext cx="487" cy="102"/>
            </a:xfrm>
            <a:prstGeom prst="ellipse">
              <a:avLst/>
            </a:prstGeom>
            <a:solidFill>
              <a:srgbClr val="E2A79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32793" name="Oval 9"/>
            <p:cNvSpPr>
              <a:spLocks noChangeArrowheads="1"/>
            </p:cNvSpPr>
            <p:nvPr/>
          </p:nvSpPr>
          <p:spPr bwMode="auto">
            <a:xfrm rot="3503860">
              <a:off x="4482" y="1379"/>
              <a:ext cx="487" cy="102"/>
            </a:xfrm>
            <a:prstGeom prst="ellipse">
              <a:avLst/>
            </a:prstGeom>
            <a:solidFill>
              <a:srgbClr val="E2A79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</p:grpSp>
      <p:sp>
        <p:nvSpPr>
          <p:cNvPr id="32772" name="Rectangle 10"/>
          <p:cNvSpPr>
            <a:spLocks noChangeArrowheads="1"/>
          </p:cNvSpPr>
          <p:nvPr/>
        </p:nvSpPr>
        <p:spPr bwMode="auto">
          <a:xfrm>
            <a:off x="6257925" y="3363739"/>
            <a:ext cx="1951038" cy="1920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anose="030F0702030302020204" pitchFamily="66" charset="0"/>
            </a:endParaRP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7183438" y="1950864"/>
            <a:ext cx="446087" cy="690562"/>
            <a:chOff x="4474" y="1536"/>
            <a:chExt cx="281" cy="435"/>
          </a:xfrm>
        </p:grpSpPr>
        <p:sp>
          <p:nvSpPr>
            <p:cNvPr id="32786" name="Line 12"/>
            <p:cNvSpPr>
              <a:spLocks noChangeShapeType="1"/>
            </p:cNvSpPr>
            <p:nvPr/>
          </p:nvSpPr>
          <p:spPr bwMode="auto">
            <a:xfrm>
              <a:off x="4474" y="1536"/>
              <a:ext cx="0" cy="435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32787" name="Text Box 13"/>
            <p:cNvSpPr txBox="1">
              <a:spLocks noChangeArrowheads="1"/>
            </p:cNvSpPr>
            <p:nvPr/>
          </p:nvSpPr>
          <p:spPr bwMode="auto">
            <a:xfrm>
              <a:off x="4525" y="1607"/>
              <a:ext cx="230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>
                  <a:solidFill>
                    <a:srgbClr val="0033CC"/>
                  </a:solidFill>
                  <a:latin typeface="Comic Sans MS" panose="030F0702030302020204" pitchFamily="66" charset="0"/>
                </a:rPr>
                <a:t>A</a:t>
              </a:r>
            </a:p>
          </p:txBody>
        </p:sp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7205663" y="4178126"/>
            <a:ext cx="606425" cy="690563"/>
            <a:chOff x="4482" y="2709"/>
            <a:chExt cx="382" cy="435"/>
          </a:xfrm>
        </p:grpSpPr>
        <p:sp>
          <p:nvSpPr>
            <p:cNvPr id="32784" name="Line 15"/>
            <p:cNvSpPr>
              <a:spLocks noChangeShapeType="1"/>
            </p:cNvSpPr>
            <p:nvPr/>
          </p:nvSpPr>
          <p:spPr bwMode="auto">
            <a:xfrm>
              <a:off x="4482" y="2709"/>
              <a:ext cx="0" cy="435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32785" name="Text Box 16"/>
            <p:cNvSpPr txBox="1">
              <a:spLocks noChangeArrowheads="1"/>
            </p:cNvSpPr>
            <p:nvPr/>
          </p:nvSpPr>
          <p:spPr bwMode="auto">
            <a:xfrm>
              <a:off x="4537" y="2803"/>
              <a:ext cx="32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>
                  <a:solidFill>
                    <a:srgbClr val="0033CC"/>
                  </a:solidFill>
                  <a:latin typeface="Comic Sans MS" panose="030F0702030302020204" pitchFamily="66" charset="0"/>
                </a:rPr>
                <a:t>B</a:t>
              </a:r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7197725" y="3355801"/>
            <a:ext cx="606425" cy="690563"/>
            <a:chOff x="4482" y="2709"/>
            <a:chExt cx="382" cy="435"/>
          </a:xfrm>
        </p:grpSpPr>
        <p:sp>
          <p:nvSpPr>
            <p:cNvPr id="32782" name="Line 18"/>
            <p:cNvSpPr>
              <a:spLocks noChangeShapeType="1"/>
            </p:cNvSpPr>
            <p:nvPr/>
          </p:nvSpPr>
          <p:spPr bwMode="auto">
            <a:xfrm>
              <a:off x="4482" y="2709"/>
              <a:ext cx="0" cy="435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32783" name="Text Box 19"/>
            <p:cNvSpPr txBox="1">
              <a:spLocks noChangeArrowheads="1"/>
            </p:cNvSpPr>
            <p:nvPr/>
          </p:nvSpPr>
          <p:spPr bwMode="auto">
            <a:xfrm>
              <a:off x="4537" y="2803"/>
              <a:ext cx="32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>
                  <a:solidFill>
                    <a:srgbClr val="FF0066"/>
                  </a:solidFill>
                  <a:latin typeface="Comic Sans MS" panose="030F0702030302020204" pitchFamily="66" charset="0"/>
                </a:rPr>
                <a:t>C</a:t>
              </a:r>
            </a:p>
          </p:txBody>
        </p:sp>
      </p:grp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7191375" y="2677939"/>
            <a:ext cx="606425" cy="690562"/>
            <a:chOff x="4482" y="2709"/>
            <a:chExt cx="382" cy="435"/>
          </a:xfrm>
        </p:grpSpPr>
        <p:sp>
          <p:nvSpPr>
            <p:cNvPr id="32780" name="Line 21"/>
            <p:cNvSpPr>
              <a:spLocks noChangeShapeType="1"/>
            </p:cNvSpPr>
            <p:nvPr/>
          </p:nvSpPr>
          <p:spPr bwMode="auto">
            <a:xfrm>
              <a:off x="4482" y="2709"/>
              <a:ext cx="0" cy="435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32781" name="Text Box 22"/>
            <p:cNvSpPr txBox="1">
              <a:spLocks noChangeArrowheads="1"/>
            </p:cNvSpPr>
            <p:nvPr/>
          </p:nvSpPr>
          <p:spPr bwMode="auto">
            <a:xfrm>
              <a:off x="4537" y="2803"/>
              <a:ext cx="32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>
                  <a:solidFill>
                    <a:srgbClr val="FF0066"/>
                  </a:solidFill>
                  <a:latin typeface="Comic Sans MS" panose="030F0702030302020204" pitchFamily="66" charset="0"/>
                </a:rPr>
                <a:t>D</a:t>
              </a:r>
            </a:p>
          </p:txBody>
        </p:sp>
      </p:grpSp>
      <p:grpSp>
        <p:nvGrpSpPr>
          <p:cNvPr id="7" name="Group 23"/>
          <p:cNvGrpSpPr>
            <a:grpSpLocks/>
          </p:cNvGrpSpPr>
          <p:nvPr/>
        </p:nvGrpSpPr>
        <p:grpSpPr bwMode="auto">
          <a:xfrm>
            <a:off x="6156325" y="4860751"/>
            <a:ext cx="2073275" cy="533400"/>
            <a:chOff x="3827" y="3369"/>
            <a:chExt cx="1306" cy="336"/>
          </a:xfrm>
        </p:grpSpPr>
        <p:sp>
          <p:nvSpPr>
            <p:cNvPr id="32778" name="Freeform 24"/>
            <p:cNvSpPr>
              <a:spLocks/>
            </p:cNvSpPr>
            <p:nvPr/>
          </p:nvSpPr>
          <p:spPr bwMode="auto">
            <a:xfrm>
              <a:off x="3827" y="3369"/>
              <a:ext cx="1306" cy="87"/>
            </a:xfrm>
            <a:custGeom>
              <a:avLst/>
              <a:gdLst>
                <a:gd name="T0" fmla="*/ 0 w 1306"/>
                <a:gd name="T1" fmla="*/ 87 h 87"/>
                <a:gd name="T2" fmla="*/ 647 w 1306"/>
                <a:gd name="T3" fmla="*/ 4 h 87"/>
                <a:gd name="T4" fmla="*/ 1306 w 1306"/>
                <a:gd name="T5" fmla="*/ 61 h 87"/>
                <a:gd name="T6" fmla="*/ 0 60000 65536"/>
                <a:gd name="T7" fmla="*/ 0 60000 65536"/>
                <a:gd name="T8" fmla="*/ 0 60000 65536"/>
                <a:gd name="T9" fmla="*/ 0 w 1306"/>
                <a:gd name="T10" fmla="*/ 0 h 87"/>
                <a:gd name="T11" fmla="*/ 1306 w 1306"/>
                <a:gd name="T12" fmla="*/ 87 h 87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306" h="87">
                  <a:moveTo>
                    <a:pt x="0" y="87"/>
                  </a:moveTo>
                  <a:cubicBezTo>
                    <a:pt x="214" y="47"/>
                    <a:pt x="429" y="8"/>
                    <a:pt x="647" y="4"/>
                  </a:cubicBezTo>
                  <a:cubicBezTo>
                    <a:pt x="865" y="0"/>
                    <a:pt x="1085" y="30"/>
                    <a:pt x="1306" y="61"/>
                  </a:cubicBezTo>
                </a:path>
              </a:pathLst>
            </a:custGeom>
            <a:noFill/>
            <a:ln w="762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32779" name="Text Box 25"/>
            <p:cNvSpPr txBox="1">
              <a:spLocks noChangeArrowheads="1"/>
            </p:cNvSpPr>
            <p:nvPr/>
          </p:nvSpPr>
          <p:spPr bwMode="auto">
            <a:xfrm>
              <a:off x="4172" y="3474"/>
              <a:ext cx="761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>
                  <a:latin typeface="Comic Sans MS" panose="030F0702030302020204" pitchFamily="66" charset="0"/>
                </a:rPr>
                <a:t>EARTH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01942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9"/>
          <p:cNvSpPr>
            <a:spLocks noGrp="1" noChangeArrowheads="1"/>
          </p:cNvSpPr>
          <p:nvPr>
            <p:ph type="title"/>
          </p:nvPr>
        </p:nvSpPr>
        <p:spPr>
          <a:xfrm>
            <a:off x="463301" y="614188"/>
            <a:ext cx="8229600" cy="66516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en-GB" altLang="en-US" sz="2800" dirty="0" smtClean="0">
                <a:latin typeface="Comic Sans MS" panose="030F0702030302020204" pitchFamily="66" charset="0"/>
              </a:rPr>
              <a:t>Tractor and car question</a:t>
            </a:r>
          </a:p>
        </p:txBody>
      </p:sp>
      <p:sp>
        <p:nvSpPr>
          <p:cNvPr id="33795" name="Rectangle 30"/>
          <p:cNvSpPr>
            <a:spLocks noGrp="1" noChangeArrowheads="1"/>
          </p:cNvSpPr>
          <p:nvPr>
            <p:ph type="body" idx="1"/>
          </p:nvPr>
        </p:nvSpPr>
        <p:spPr>
          <a:xfrm>
            <a:off x="544264" y="1220613"/>
            <a:ext cx="2914650" cy="173196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1800" i="1" smtClean="0">
                <a:latin typeface="Comic Sans MS" panose="030F0702030302020204" pitchFamily="66" charset="0"/>
              </a:rPr>
              <a:t>A tractor is pulling a car out of a patch of mud using a tow-rope as shown in the diagram opposite. Identify the Newton third law force pairs in this situation.</a:t>
            </a:r>
          </a:p>
        </p:txBody>
      </p:sp>
      <p:pic>
        <p:nvPicPr>
          <p:cNvPr id="33796" name="Picture 3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8114" y="1263476"/>
            <a:ext cx="5340350" cy="154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50"/>
          <p:cNvGrpSpPr>
            <a:grpSpLocks/>
          </p:cNvGrpSpPr>
          <p:nvPr/>
        </p:nvGrpSpPr>
        <p:grpSpPr bwMode="auto">
          <a:xfrm>
            <a:off x="3930401" y="1934988"/>
            <a:ext cx="619125" cy="1404938"/>
            <a:chOff x="2669" y="1152"/>
            <a:chExt cx="390" cy="885"/>
          </a:xfrm>
        </p:grpSpPr>
        <p:sp>
          <p:nvSpPr>
            <p:cNvPr id="33813" name="Line 35"/>
            <p:cNvSpPr>
              <a:spLocks noChangeShapeType="1"/>
            </p:cNvSpPr>
            <p:nvPr/>
          </p:nvSpPr>
          <p:spPr bwMode="auto">
            <a:xfrm>
              <a:off x="2669" y="1152"/>
              <a:ext cx="0" cy="435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33814" name="Text Box 36"/>
            <p:cNvSpPr txBox="1">
              <a:spLocks noChangeArrowheads="1"/>
            </p:cNvSpPr>
            <p:nvPr/>
          </p:nvSpPr>
          <p:spPr bwMode="auto">
            <a:xfrm>
              <a:off x="2720" y="1223"/>
              <a:ext cx="339" cy="2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>
                  <a:solidFill>
                    <a:srgbClr val="0033CC"/>
                  </a:solidFill>
                  <a:latin typeface="Comic Sans MS" panose="030F0702030302020204" pitchFamily="66" charset="0"/>
                </a:rPr>
                <a:t>G</a:t>
              </a:r>
              <a:r>
                <a:rPr lang="en-GB" altLang="en-US" b="1" baseline="-25000">
                  <a:solidFill>
                    <a:srgbClr val="0033CC"/>
                  </a:solidFill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3815" name="Line 38"/>
            <p:cNvSpPr>
              <a:spLocks noChangeShapeType="1"/>
            </p:cNvSpPr>
            <p:nvPr/>
          </p:nvSpPr>
          <p:spPr bwMode="auto">
            <a:xfrm>
              <a:off x="2671" y="1602"/>
              <a:ext cx="0" cy="435"/>
            </a:xfrm>
            <a:prstGeom prst="line">
              <a:avLst/>
            </a:prstGeom>
            <a:noFill/>
            <a:ln w="38100">
              <a:solidFill>
                <a:srgbClr val="0033CC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33816" name="Text Box 39"/>
            <p:cNvSpPr txBox="1">
              <a:spLocks noChangeArrowheads="1"/>
            </p:cNvSpPr>
            <p:nvPr/>
          </p:nvSpPr>
          <p:spPr bwMode="auto">
            <a:xfrm>
              <a:off x="2726" y="1696"/>
              <a:ext cx="327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>
                  <a:solidFill>
                    <a:srgbClr val="0033CC"/>
                  </a:solidFill>
                  <a:latin typeface="Comic Sans MS" panose="030F0702030302020204" pitchFamily="66" charset="0"/>
                </a:rPr>
                <a:t>G</a:t>
              </a:r>
              <a:r>
                <a:rPr lang="en-GB" altLang="en-US" b="1" baseline="-25000">
                  <a:solidFill>
                    <a:srgbClr val="0033CC"/>
                  </a:solidFill>
                  <a:latin typeface="Comic Sans MS" panose="030F0702030302020204" pitchFamily="66" charset="0"/>
                </a:rPr>
                <a:t>2</a:t>
              </a:r>
            </a:p>
          </p:txBody>
        </p:sp>
      </p:grp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6025901" y="1806402"/>
            <a:ext cx="1395413" cy="646113"/>
            <a:chOff x="3842" y="1084"/>
            <a:chExt cx="879" cy="407"/>
          </a:xfrm>
        </p:grpSpPr>
        <p:sp>
          <p:nvSpPr>
            <p:cNvPr id="33810" name="Line 40"/>
            <p:cNvSpPr>
              <a:spLocks noChangeShapeType="1"/>
            </p:cNvSpPr>
            <p:nvPr/>
          </p:nvSpPr>
          <p:spPr bwMode="auto">
            <a:xfrm flipH="1">
              <a:off x="3842" y="1336"/>
              <a:ext cx="416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33811" name="Line 41"/>
            <p:cNvSpPr>
              <a:spLocks noChangeShapeType="1"/>
            </p:cNvSpPr>
            <p:nvPr/>
          </p:nvSpPr>
          <p:spPr bwMode="auto">
            <a:xfrm flipH="1">
              <a:off x="4305" y="1335"/>
              <a:ext cx="416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33812" name="Text Box 42"/>
            <p:cNvSpPr txBox="1">
              <a:spLocks noChangeArrowheads="1"/>
            </p:cNvSpPr>
            <p:nvPr/>
          </p:nvSpPr>
          <p:spPr bwMode="auto">
            <a:xfrm>
              <a:off x="3956" y="1084"/>
              <a:ext cx="656" cy="4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>
                  <a:solidFill>
                    <a:srgbClr val="FF3300"/>
                  </a:solidFill>
                  <a:latin typeface="Comic Sans MS" panose="030F0702030302020204" pitchFamily="66" charset="0"/>
                </a:rPr>
                <a:t>T</a:t>
              </a:r>
              <a:r>
                <a:rPr lang="en-GB" altLang="en-US" b="1" baseline="-25000">
                  <a:solidFill>
                    <a:srgbClr val="FF3300"/>
                  </a:solidFill>
                  <a:latin typeface="Comic Sans MS" panose="030F0702030302020204" pitchFamily="66" charset="0"/>
                </a:rPr>
                <a:t>1</a:t>
              </a:r>
              <a:r>
                <a:rPr lang="en-GB" altLang="en-US" b="1">
                  <a:latin typeface="Comic Sans MS" panose="030F0702030302020204" pitchFamily="66" charset="0"/>
                </a:rPr>
                <a:t>      </a:t>
              </a:r>
              <a:r>
                <a:rPr lang="en-GB" altLang="en-US" b="1">
                  <a:solidFill>
                    <a:srgbClr val="FF3300"/>
                  </a:solidFill>
                  <a:latin typeface="Comic Sans MS" panose="030F0702030302020204" pitchFamily="66" charset="0"/>
                </a:rPr>
                <a:t>T</a:t>
              </a:r>
              <a:r>
                <a:rPr lang="en-GB" altLang="en-US" b="1" baseline="-25000">
                  <a:solidFill>
                    <a:srgbClr val="FF3300"/>
                  </a:solidFill>
                  <a:latin typeface="Comic Sans MS" panose="030F0702030302020204" pitchFamily="66" charset="0"/>
                </a:rPr>
                <a:t>2</a:t>
              </a:r>
            </a:p>
          </p:txBody>
        </p:sp>
      </p:grpSp>
      <p:grpSp>
        <p:nvGrpSpPr>
          <p:cNvPr id="4" name="Group 51"/>
          <p:cNvGrpSpPr>
            <a:grpSpLocks/>
          </p:cNvGrpSpPr>
          <p:nvPr/>
        </p:nvGrpSpPr>
        <p:grpSpPr bwMode="auto">
          <a:xfrm>
            <a:off x="4624139" y="1763538"/>
            <a:ext cx="619125" cy="1404938"/>
            <a:chOff x="2669" y="1152"/>
            <a:chExt cx="390" cy="885"/>
          </a:xfrm>
        </p:grpSpPr>
        <p:sp>
          <p:nvSpPr>
            <p:cNvPr id="33806" name="Line 52"/>
            <p:cNvSpPr>
              <a:spLocks noChangeShapeType="1"/>
            </p:cNvSpPr>
            <p:nvPr/>
          </p:nvSpPr>
          <p:spPr bwMode="auto">
            <a:xfrm>
              <a:off x="2669" y="1152"/>
              <a:ext cx="0" cy="435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33807" name="Text Box 53"/>
            <p:cNvSpPr txBox="1">
              <a:spLocks noChangeArrowheads="1"/>
            </p:cNvSpPr>
            <p:nvPr/>
          </p:nvSpPr>
          <p:spPr bwMode="auto">
            <a:xfrm>
              <a:off x="2720" y="1223"/>
              <a:ext cx="339" cy="237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hlink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>
                  <a:solidFill>
                    <a:schemeClr val="hlink"/>
                  </a:solidFill>
                  <a:latin typeface="Comic Sans MS" panose="030F0702030302020204" pitchFamily="66" charset="0"/>
                </a:rPr>
                <a:t>C</a:t>
              </a:r>
              <a:r>
                <a:rPr lang="en-GB" altLang="en-US" b="1" baseline="-25000">
                  <a:solidFill>
                    <a:schemeClr val="hlink"/>
                  </a:solidFill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33808" name="Line 54"/>
            <p:cNvSpPr>
              <a:spLocks noChangeShapeType="1"/>
            </p:cNvSpPr>
            <p:nvPr/>
          </p:nvSpPr>
          <p:spPr bwMode="auto">
            <a:xfrm>
              <a:off x="2671" y="1602"/>
              <a:ext cx="0" cy="435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33809" name="Text Box 55"/>
            <p:cNvSpPr txBox="1">
              <a:spLocks noChangeArrowheads="1"/>
            </p:cNvSpPr>
            <p:nvPr/>
          </p:nvSpPr>
          <p:spPr bwMode="auto">
            <a:xfrm>
              <a:off x="2726" y="1696"/>
              <a:ext cx="327" cy="237"/>
            </a:xfrm>
            <a:prstGeom prst="rect">
              <a:avLst/>
            </a:prstGeom>
            <a:noFill/>
            <a:ln w="9525">
              <a:solidFill>
                <a:schemeClr val="hlink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>
                  <a:solidFill>
                    <a:schemeClr val="hlink"/>
                  </a:solidFill>
                  <a:latin typeface="Comic Sans MS" panose="030F0702030302020204" pitchFamily="66" charset="0"/>
                </a:rPr>
                <a:t>C</a:t>
              </a:r>
              <a:r>
                <a:rPr lang="en-GB" altLang="en-US" b="1" baseline="-25000">
                  <a:solidFill>
                    <a:schemeClr val="hlink"/>
                  </a:solidFill>
                  <a:latin typeface="Comic Sans MS" panose="030F0702030302020204" pitchFamily="66" charset="0"/>
                </a:rPr>
                <a:t>2</a:t>
              </a:r>
            </a:p>
          </p:txBody>
        </p:sp>
      </p:grpSp>
      <p:grpSp>
        <p:nvGrpSpPr>
          <p:cNvPr id="5" name="Group 61"/>
          <p:cNvGrpSpPr>
            <a:grpSpLocks/>
          </p:cNvGrpSpPr>
          <p:nvPr/>
        </p:nvGrpSpPr>
        <p:grpSpPr bwMode="auto">
          <a:xfrm>
            <a:off x="7248276" y="2449338"/>
            <a:ext cx="1395413" cy="685800"/>
            <a:chOff x="4600" y="1367"/>
            <a:chExt cx="879" cy="432"/>
          </a:xfrm>
        </p:grpSpPr>
        <p:sp>
          <p:nvSpPr>
            <p:cNvPr id="33803" name="Line 57"/>
            <p:cNvSpPr>
              <a:spLocks noChangeShapeType="1"/>
            </p:cNvSpPr>
            <p:nvPr/>
          </p:nvSpPr>
          <p:spPr bwMode="auto">
            <a:xfrm flipH="1">
              <a:off x="4600" y="1368"/>
              <a:ext cx="416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33804" name="Line 58"/>
            <p:cNvSpPr>
              <a:spLocks noChangeShapeType="1"/>
            </p:cNvSpPr>
            <p:nvPr/>
          </p:nvSpPr>
          <p:spPr bwMode="auto">
            <a:xfrm flipH="1">
              <a:off x="5063" y="1367"/>
              <a:ext cx="416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 type="triangle" w="med" len="med"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33805" name="Text Box 59"/>
            <p:cNvSpPr txBox="1">
              <a:spLocks noChangeArrowheads="1"/>
            </p:cNvSpPr>
            <p:nvPr/>
          </p:nvSpPr>
          <p:spPr bwMode="auto">
            <a:xfrm>
              <a:off x="4720" y="1392"/>
              <a:ext cx="727" cy="40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>
                  <a:solidFill>
                    <a:srgbClr val="FF00FF"/>
                  </a:solidFill>
                  <a:latin typeface="Comic Sans MS" panose="030F0702030302020204" pitchFamily="66" charset="0"/>
                </a:rPr>
                <a:t>F</a:t>
              </a:r>
              <a:r>
                <a:rPr lang="en-GB" altLang="en-US" b="1" baseline="-25000">
                  <a:solidFill>
                    <a:srgbClr val="FF00FF"/>
                  </a:solidFill>
                  <a:latin typeface="Comic Sans MS" panose="030F0702030302020204" pitchFamily="66" charset="0"/>
                </a:rPr>
                <a:t>1</a:t>
              </a:r>
              <a:r>
                <a:rPr lang="en-GB" altLang="en-US" b="1">
                  <a:latin typeface="Comic Sans MS" panose="030F0702030302020204" pitchFamily="66" charset="0"/>
                </a:rPr>
                <a:t>      </a:t>
              </a:r>
              <a:r>
                <a:rPr lang="en-GB" altLang="en-US" b="1">
                  <a:solidFill>
                    <a:srgbClr val="FF00FF"/>
                  </a:solidFill>
                  <a:latin typeface="Comic Sans MS" panose="030F0702030302020204" pitchFamily="66" charset="0"/>
                </a:rPr>
                <a:t>F</a:t>
              </a:r>
              <a:r>
                <a:rPr lang="en-GB" altLang="en-US" b="1" baseline="-25000">
                  <a:solidFill>
                    <a:srgbClr val="FF00FF"/>
                  </a:solidFill>
                  <a:latin typeface="Comic Sans MS" panose="030F0702030302020204" pitchFamily="66" charset="0"/>
                </a:rPr>
                <a:t>2</a:t>
              </a:r>
            </a:p>
          </p:txBody>
        </p:sp>
      </p:grpSp>
      <p:sp>
        <p:nvSpPr>
          <p:cNvPr id="203809" name="Text Box 33"/>
          <p:cNvSpPr txBox="1">
            <a:spLocks noChangeArrowheads="1"/>
          </p:cNvSpPr>
          <p:nvPr/>
        </p:nvSpPr>
        <p:spPr bwMode="auto">
          <a:xfrm>
            <a:off x="496639" y="3227213"/>
            <a:ext cx="8150225" cy="29035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GB" altLang="en-US" sz="1600">
                <a:latin typeface="Comic Sans MS" panose="030F0702030302020204" pitchFamily="66" charset="0"/>
              </a:rPr>
              <a:t>There are three pairs of </a:t>
            </a:r>
            <a:r>
              <a:rPr lang="en-GB" altLang="en-US" sz="1600" b="1">
                <a:solidFill>
                  <a:srgbClr val="0033CC"/>
                </a:solidFill>
                <a:latin typeface="Comic Sans MS" panose="030F0702030302020204" pitchFamily="66" charset="0"/>
              </a:rPr>
              <a:t>GRAVITY</a:t>
            </a:r>
            <a:r>
              <a:rPr lang="en-GB" altLang="en-US" sz="1600">
                <a:latin typeface="Comic Sans MS" panose="030F0702030302020204" pitchFamily="66" charset="0"/>
              </a:rPr>
              <a:t> forces between the tractor, rope, car and the Earth - for example forces </a:t>
            </a:r>
            <a:r>
              <a:rPr lang="en-GB" altLang="en-US" sz="1600" b="1">
                <a:solidFill>
                  <a:srgbClr val="0033CC"/>
                </a:solidFill>
                <a:latin typeface="Comic Sans MS" panose="030F0702030302020204" pitchFamily="66" charset="0"/>
              </a:rPr>
              <a:t>G</a:t>
            </a:r>
            <a:r>
              <a:rPr lang="en-GB" altLang="en-US" sz="1600" b="1" baseline="-25000">
                <a:solidFill>
                  <a:srgbClr val="0033CC"/>
                </a:solidFill>
                <a:latin typeface="Comic Sans MS" panose="030F0702030302020204" pitchFamily="66" charset="0"/>
              </a:rPr>
              <a:t>1</a:t>
            </a:r>
            <a:r>
              <a:rPr lang="en-GB" altLang="en-US" sz="1600">
                <a:latin typeface="Comic Sans MS" panose="030F0702030302020204" pitchFamily="66" charset="0"/>
              </a:rPr>
              <a:t> &amp; </a:t>
            </a:r>
            <a:r>
              <a:rPr lang="en-GB" altLang="en-US" sz="1600" b="1">
                <a:solidFill>
                  <a:srgbClr val="0033CC"/>
                </a:solidFill>
                <a:latin typeface="Comic Sans MS" panose="030F0702030302020204" pitchFamily="66" charset="0"/>
              </a:rPr>
              <a:t>G</a:t>
            </a:r>
            <a:r>
              <a:rPr lang="en-GB" altLang="en-US" sz="1600" b="1" baseline="-25000">
                <a:solidFill>
                  <a:srgbClr val="0033CC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1600">
                <a:latin typeface="Comic Sans MS" panose="030F0702030302020204" pitchFamily="66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GB" altLang="en-US" sz="1600">
                <a:latin typeface="Comic Sans MS" panose="030F0702030302020204" pitchFamily="66" charset="0"/>
              </a:rPr>
              <a:t>There are two pairs of </a:t>
            </a:r>
            <a:r>
              <a:rPr lang="en-GB" altLang="en-US" sz="1600" b="1">
                <a:solidFill>
                  <a:srgbClr val="FF3300"/>
                </a:solidFill>
                <a:latin typeface="Comic Sans MS" panose="030F0702030302020204" pitchFamily="66" charset="0"/>
              </a:rPr>
              <a:t>TENSION</a:t>
            </a:r>
            <a:r>
              <a:rPr lang="en-GB" altLang="en-US" sz="1600">
                <a:latin typeface="Comic Sans MS" panose="030F0702030302020204" pitchFamily="66" charset="0"/>
              </a:rPr>
              <a:t> forces. The tractor exerts a TENSION force to the LEFT on the rope and the rope exerts an equal magnitude TENSION force to the RIGHT on the tractor. A similar but DIFFERENT magnitude pair exist between the rope and the car, </a:t>
            </a:r>
            <a:r>
              <a:rPr lang="en-GB" altLang="en-US" sz="1600" b="1">
                <a:solidFill>
                  <a:srgbClr val="FF3300"/>
                </a:solidFill>
                <a:latin typeface="Comic Sans MS" panose="030F0702030302020204" pitchFamily="66" charset="0"/>
              </a:rPr>
              <a:t>T</a:t>
            </a:r>
            <a:r>
              <a:rPr lang="en-GB" altLang="en-US" sz="1600" b="1" baseline="-25000">
                <a:solidFill>
                  <a:srgbClr val="FF3300"/>
                </a:solidFill>
                <a:latin typeface="Comic Sans MS" panose="030F0702030302020204" pitchFamily="66" charset="0"/>
              </a:rPr>
              <a:t>1</a:t>
            </a:r>
            <a:r>
              <a:rPr lang="en-GB" altLang="en-US" sz="1600">
                <a:latin typeface="Comic Sans MS" panose="030F0702030302020204" pitchFamily="66" charset="0"/>
              </a:rPr>
              <a:t> &amp; </a:t>
            </a:r>
            <a:r>
              <a:rPr lang="en-GB" altLang="en-US" sz="1600" b="1">
                <a:solidFill>
                  <a:srgbClr val="FF3300"/>
                </a:solidFill>
                <a:latin typeface="Comic Sans MS" panose="030F0702030302020204" pitchFamily="66" charset="0"/>
              </a:rPr>
              <a:t>T</a:t>
            </a:r>
            <a:r>
              <a:rPr lang="en-GB" altLang="en-US" sz="1600" b="1" baseline="-25000">
                <a:solidFill>
                  <a:srgbClr val="FF3300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1600">
                <a:latin typeface="Comic Sans MS" panose="030F0702030302020204" pitchFamily="66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GB" altLang="en-US" sz="1600">
                <a:latin typeface="Comic Sans MS" panose="030F0702030302020204" pitchFamily="66" charset="0"/>
              </a:rPr>
              <a:t>There are eight pairs of </a:t>
            </a:r>
            <a:r>
              <a:rPr lang="en-GB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CONTACT</a:t>
            </a:r>
            <a:r>
              <a:rPr lang="en-GB" altLang="en-US" sz="1600">
                <a:latin typeface="Comic Sans MS" panose="030F0702030302020204" pitchFamily="66" charset="0"/>
              </a:rPr>
              <a:t> forces between the eight tyres and the ground -  for example forces </a:t>
            </a:r>
            <a:r>
              <a:rPr lang="en-GB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C</a:t>
            </a:r>
            <a:r>
              <a:rPr lang="en-GB" altLang="en-US" sz="1600" b="1" baseline="-25000">
                <a:solidFill>
                  <a:schemeClr val="hlink"/>
                </a:solidFill>
                <a:latin typeface="Comic Sans MS" panose="030F0702030302020204" pitchFamily="66" charset="0"/>
              </a:rPr>
              <a:t>1</a:t>
            </a:r>
            <a:r>
              <a:rPr lang="en-GB" altLang="en-US" sz="1600">
                <a:latin typeface="Comic Sans MS" panose="030F0702030302020204" pitchFamily="66" charset="0"/>
              </a:rPr>
              <a:t> &amp; </a:t>
            </a:r>
            <a:r>
              <a:rPr lang="en-GB" altLang="en-US" sz="1600" b="1">
                <a:solidFill>
                  <a:schemeClr val="hlink"/>
                </a:solidFill>
                <a:latin typeface="Comic Sans MS" panose="030F0702030302020204" pitchFamily="66" charset="0"/>
              </a:rPr>
              <a:t>C</a:t>
            </a:r>
            <a:r>
              <a:rPr lang="en-GB" altLang="en-US" sz="1600" b="1" baseline="-25000">
                <a:solidFill>
                  <a:schemeClr val="hlink"/>
                </a:solidFill>
                <a:latin typeface="Comic Sans MS" panose="030F0702030302020204" pitchFamily="66" charset="0"/>
              </a:rPr>
              <a:t>2</a:t>
            </a:r>
            <a:r>
              <a:rPr lang="en-GB" altLang="en-US" sz="1600">
                <a:latin typeface="Comic Sans MS" panose="030F0702030302020204" pitchFamily="66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Tx/>
              <a:buAutoNum type="arabicPeriod"/>
            </a:pPr>
            <a:r>
              <a:rPr lang="en-GB" altLang="en-US" sz="1600">
                <a:latin typeface="Comic Sans MS" panose="030F0702030302020204" pitchFamily="66" charset="0"/>
              </a:rPr>
              <a:t>There are eight pairs of </a:t>
            </a:r>
            <a:r>
              <a:rPr lang="en-GB" altLang="en-US" sz="1600" b="1">
                <a:solidFill>
                  <a:srgbClr val="FF00FF"/>
                </a:solidFill>
                <a:latin typeface="Comic Sans MS" panose="030F0702030302020204" pitchFamily="66" charset="0"/>
              </a:rPr>
              <a:t>FRICTIONAL</a:t>
            </a:r>
            <a:r>
              <a:rPr lang="en-GB" altLang="en-US" sz="1600">
                <a:latin typeface="Comic Sans MS" panose="030F0702030302020204" pitchFamily="66" charset="0"/>
              </a:rPr>
              <a:t> forces between the eight tyres of the tractor and car and the ground -  for example forces </a:t>
            </a:r>
            <a:r>
              <a:rPr lang="en-GB" altLang="en-US" sz="1600" b="1">
                <a:solidFill>
                  <a:srgbClr val="FF00FF"/>
                </a:solidFill>
                <a:latin typeface="Comic Sans MS" panose="030F0702030302020204" pitchFamily="66" charset="0"/>
              </a:rPr>
              <a:t>F1</a:t>
            </a:r>
            <a:r>
              <a:rPr lang="en-GB" altLang="en-US" sz="1600">
                <a:latin typeface="Comic Sans MS" panose="030F0702030302020204" pitchFamily="66" charset="0"/>
              </a:rPr>
              <a:t> &amp; </a:t>
            </a:r>
            <a:r>
              <a:rPr lang="en-GB" altLang="en-US" sz="1600" b="1">
                <a:solidFill>
                  <a:srgbClr val="FF00FF"/>
                </a:solidFill>
                <a:latin typeface="Comic Sans MS" panose="030F0702030302020204" pitchFamily="66" charset="0"/>
              </a:rPr>
              <a:t>F2</a:t>
            </a:r>
            <a:r>
              <a:rPr lang="en-GB" altLang="en-US" sz="160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203838" name="Text Box 62"/>
          <p:cNvSpPr txBox="1">
            <a:spLocks noChangeArrowheads="1"/>
          </p:cNvSpPr>
          <p:nvPr/>
        </p:nvSpPr>
        <p:spPr bwMode="auto">
          <a:xfrm>
            <a:off x="363289" y="6172026"/>
            <a:ext cx="830103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i="1">
                <a:latin typeface="Comic Sans MS" panose="030F0702030302020204" pitchFamily="66" charset="0"/>
              </a:rPr>
              <a:t>For the tractor to succeed the tension force </a:t>
            </a:r>
            <a:r>
              <a:rPr lang="en-GB" altLang="en-US" b="1" i="1">
                <a:solidFill>
                  <a:srgbClr val="FF3300"/>
                </a:solidFill>
                <a:latin typeface="Comic Sans MS" panose="030F0702030302020204" pitchFamily="66" charset="0"/>
              </a:rPr>
              <a:t>T</a:t>
            </a:r>
            <a:r>
              <a:rPr lang="en-GB" altLang="en-US" b="1" i="1" baseline="-25000">
                <a:solidFill>
                  <a:srgbClr val="FF3300"/>
                </a:solidFill>
                <a:latin typeface="Comic Sans MS" panose="030F0702030302020204" pitchFamily="66" charset="0"/>
              </a:rPr>
              <a:t>1</a:t>
            </a:r>
            <a:r>
              <a:rPr lang="en-GB" altLang="en-US" i="1">
                <a:latin typeface="Comic Sans MS" panose="030F0702030302020204" pitchFamily="66" charset="0"/>
              </a:rPr>
              <a:t> must be greater than the four frictional forces acting from the ground on the car’s four tyres.</a:t>
            </a:r>
          </a:p>
        </p:txBody>
      </p:sp>
    </p:spTree>
    <p:extLst>
      <p:ext uri="{BB962C8B-B14F-4D97-AF65-F5344CB8AC3E}">
        <p14:creationId xmlns:p14="http://schemas.microsoft.com/office/powerpoint/2010/main" val="3322314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8"/>
          <p:cNvSpPr>
            <a:spLocks noGrp="1" noChangeArrowheads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eaLnBrk="1" hangingPunct="1">
              <a:lnSpc>
                <a:spcPct val="100000"/>
              </a:lnSpc>
            </a:pPr>
            <a:r>
              <a:rPr lang="en-GB" altLang="en-US" sz="2400" dirty="0" smtClean="0">
                <a:latin typeface="Comic Sans MS" panose="030F0702030302020204" pitchFamily="66" charset="0"/>
              </a:rPr>
              <a:t>Trailer question</a:t>
            </a:r>
          </a:p>
        </p:txBody>
      </p:sp>
      <p:sp>
        <p:nvSpPr>
          <p:cNvPr id="187422" name="Rectangle 30"/>
          <p:cNvSpPr>
            <a:spLocks noGrp="1" noChangeArrowheads="1"/>
          </p:cNvSpPr>
          <p:nvPr>
            <p:ph type="body" sz="half" idx="1"/>
          </p:nvPr>
        </p:nvSpPr>
        <p:spPr>
          <a:xfrm>
            <a:off x="466725" y="1314450"/>
            <a:ext cx="3976688" cy="5426918"/>
          </a:xfrm>
        </p:spPr>
        <p:txBody>
          <a:bodyPr>
            <a:noAutofit/>
          </a:bodyPr>
          <a:lstStyle/>
          <a:p>
            <a:pPr marL="0" indent="0" eaLnBrk="1" hangingPunct="1">
              <a:lnSpc>
                <a:spcPct val="120000"/>
              </a:lnSpc>
              <a:buFontTx/>
              <a:buNone/>
            </a:pPr>
            <a:r>
              <a:rPr lang="en-GB" altLang="en-US" sz="1400" i="1" dirty="0" smtClean="0">
                <a:latin typeface="Comic Sans MS" panose="030F0702030302020204" pitchFamily="66" charset="0"/>
              </a:rPr>
              <a:t>A car of mass 800 kg is towing a trailer of mass 200 kg. If the car is accelerating at 2 ms</a:t>
            </a:r>
            <a:r>
              <a:rPr lang="en-GB" altLang="en-US" sz="1400" i="1" baseline="30000" dirty="0" smtClean="0">
                <a:latin typeface="Comic Sans MS" panose="030F0702030302020204" pitchFamily="66" charset="0"/>
              </a:rPr>
              <a:t>-2</a:t>
            </a:r>
            <a:r>
              <a:rPr lang="en-GB" altLang="en-US" sz="1400" i="1" dirty="0" smtClean="0">
                <a:latin typeface="Comic Sans MS" panose="030F0702030302020204" pitchFamily="66" charset="0"/>
              </a:rPr>
              <a:t> calculate:</a:t>
            </a:r>
          </a:p>
          <a:p>
            <a:pPr marL="0" indent="0" eaLnBrk="1" hangingPunct="1">
              <a:lnSpc>
                <a:spcPct val="120000"/>
              </a:lnSpc>
              <a:buFontTx/>
              <a:buNone/>
            </a:pPr>
            <a:r>
              <a:rPr lang="en-GB" altLang="en-US" sz="1400" i="1" dirty="0" smtClean="0">
                <a:latin typeface="Comic Sans MS" panose="030F0702030302020204" pitchFamily="66" charset="0"/>
              </a:rPr>
              <a:t>(a) the tension force in the tow-bar</a:t>
            </a:r>
          </a:p>
          <a:p>
            <a:pPr marL="0" indent="0" eaLnBrk="1" hangingPunct="1">
              <a:lnSpc>
                <a:spcPct val="120000"/>
              </a:lnSpc>
              <a:buFontTx/>
              <a:buNone/>
            </a:pPr>
            <a:r>
              <a:rPr lang="en-GB" altLang="en-US" sz="1400" i="1" dirty="0" smtClean="0">
                <a:latin typeface="Comic Sans MS" panose="030F0702030302020204" pitchFamily="66" charset="0"/>
              </a:rPr>
              <a:t>(b) the engine force </a:t>
            </a:r>
            <a:r>
              <a:rPr lang="en-GB" altLang="en-US" sz="1400" i="1" dirty="0" smtClean="0">
                <a:latin typeface="Comic Sans MS" panose="030F0702030302020204" pitchFamily="66" charset="0"/>
              </a:rPr>
              <a:t>required</a:t>
            </a:r>
            <a:endParaRPr lang="en-GB" altLang="en-US" sz="1400" i="1" dirty="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120000"/>
              </a:lnSpc>
              <a:buFontTx/>
              <a:buNone/>
            </a:pPr>
            <a:r>
              <a:rPr lang="en-GB" altLang="en-US" sz="1400" dirty="0" smtClean="0">
                <a:latin typeface="Comic Sans MS" panose="030F0702030302020204" pitchFamily="66" charset="0"/>
              </a:rPr>
              <a:t>Let the engine force = </a:t>
            </a:r>
            <a:r>
              <a:rPr lang="en-GB" altLang="en-US" sz="1400" b="1" i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E</a:t>
            </a:r>
          </a:p>
          <a:p>
            <a:pPr marL="0" indent="0" eaLnBrk="1" hangingPunct="1">
              <a:lnSpc>
                <a:spcPct val="120000"/>
              </a:lnSpc>
              <a:buFontTx/>
              <a:buNone/>
            </a:pPr>
            <a:r>
              <a:rPr lang="en-GB" altLang="en-US" sz="1400" dirty="0" smtClean="0">
                <a:latin typeface="Comic Sans MS" panose="030F0702030302020204" pitchFamily="66" charset="0"/>
              </a:rPr>
              <a:t>The tension force = </a:t>
            </a:r>
            <a:r>
              <a:rPr lang="en-GB" altLang="en-US" sz="1400" b="1" i="1" dirty="0" smtClean="0">
                <a:solidFill>
                  <a:schemeClr val="hlink"/>
                </a:solidFill>
                <a:latin typeface="Comic Sans MS" panose="030F0702030302020204" pitchFamily="66" charset="0"/>
              </a:rPr>
              <a:t>T</a:t>
            </a:r>
          </a:p>
          <a:p>
            <a:pPr marL="0" indent="0" eaLnBrk="1" hangingPunct="1">
              <a:lnSpc>
                <a:spcPct val="120000"/>
              </a:lnSpc>
              <a:buFontTx/>
              <a:buNone/>
            </a:pPr>
            <a:r>
              <a:rPr lang="en-GB" altLang="en-US" sz="1400" dirty="0" smtClean="0">
                <a:latin typeface="Comic Sans MS" panose="030F0702030302020204" pitchFamily="66" charset="0"/>
              </a:rPr>
              <a:t>Car mass = </a:t>
            </a:r>
            <a:r>
              <a:rPr lang="en-GB" altLang="en-US" sz="1400" b="1" i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M</a:t>
            </a:r>
          </a:p>
          <a:p>
            <a:pPr marL="0" indent="0" eaLnBrk="1" hangingPunct="1">
              <a:lnSpc>
                <a:spcPct val="120000"/>
              </a:lnSpc>
              <a:buFontTx/>
              <a:buNone/>
            </a:pPr>
            <a:r>
              <a:rPr lang="en-GB" altLang="en-US" sz="1400" dirty="0" smtClean="0">
                <a:latin typeface="Comic Sans MS" panose="030F0702030302020204" pitchFamily="66" charset="0"/>
              </a:rPr>
              <a:t>Trailer mass = </a:t>
            </a:r>
            <a:r>
              <a:rPr lang="en-GB" altLang="en-US" sz="1400" b="1" i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m</a:t>
            </a:r>
          </a:p>
          <a:p>
            <a:pPr marL="0" indent="0" eaLnBrk="1" hangingPunct="1">
              <a:lnSpc>
                <a:spcPct val="120000"/>
              </a:lnSpc>
              <a:buFontTx/>
              <a:buNone/>
            </a:pPr>
            <a:r>
              <a:rPr lang="en-GB" altLang="en-US" sz="1400" dirty="0" smtClean="0">
                <a:latin typeface="Comic Sans MS" panose="030F0702030302020204" pitchFamily="66" charset="0"/>
              </a:rPr>
              <a:t>Acceleration = </a:t>
            </a:r>
            <a:r>
              <a:rPr lang="en-GB" altLang="en-US" sz="1400" b="1" i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a</a:t>
            </a:r>
            <a:endParaRPr lang="en-GB" altLang="en-US" sz="1400" dirty="0" smtClean="0"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120000"/>
              </a:lnSpc>
              <a:buFontTx/>
              <a:buNone/>
            </a:pPr>
            <a:r>
              <a:rPr lang="en-GB" altLang="en-US" sz="1400" dirty="0" smtClean="0">
                <a:latin typeface="Comic Sans MS" panose="030F0702030302020204" pitchFamily="66" charset="0"/>
              </a:rPr>
              <a:t>The forces are as shown in the diagram. </a:t>
            </a:r>
          </a:p>
          <a:p>
            <a:pPr marL="0" indent="0" eaLnBrk="1" hangingPunct="1">
              <a:lnSpc>
                <a:spcPct val="120000"/>
              </a:lnSpc>
              <a:buFontTx/>
              <a:buNone/>
            </a:pPr>
            <a:r>
              <a:rPr lang="en-GB" altLang="en-US" sz="1400" dirty="0" smtClean="0">
                <a:latin typeface="Comic Sans MS" panose="030F0702030302020204" pitchFamily="66" charset="0"/>
              </a:rPr>
              <a:t>The force acting on the trailer =</a:t>
            </a:r>
            <a:r>
              <a:rPr lang="en-GB" altLang="en-US" sz="1400" b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1400" b="1" i="1" dirty="0" smtClean="0">
                <a:solidFill>
                  <a:schemeClr val="hlink"/>
                </a:solidFill>
                <a:latin typeface="Comic Sans MS" panose="030F0702030302020204" pitchFamily="66" charset="0"/>
              </a:rPr>
              <a:t>T</a:t>
            </a:r>
          </a:p>
          <a:p>
            <a:pPr marL="0" indent="0" eaLnBrk="1" hangingPunct="1">
              <a:lnSpc>
                <a:spcPct val="120000"/>
              </a:lnSpc>
              <a:buFontTx/>
              <a:buNone/>
            </a:pPr>
            <a:r>
              <a:rPr lang="en-GB" altLang="en-US" sz="1400" b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= </a:t>
            </a:r>
            <a:r>
              <a:rPr lang="en-GB" altLang="en-US" sz="1400" b="1" i="1" dirty="0" smtClean="0">
                <a:solidFill>
                  <a:srgbClr val="FF3300"/>
                </a:solidFill>
                <a:latin typeface="Comic Sans MS" panose="030F0702030302020204" pitchFamily="66" charset="0"/>
              </a:rPr>
              <a:t>ma</a:t>
            </a:r>
          </a:p>
          <a:p>
            <a:pPr marL="0" indent="0" eaLnBrk="1" hangingPunct="1">
              <a:lnSpc>
                <a:spcPct val="120000"/>
              </a:lnSpc>
              <a:buFontTx/>
              <a:buNone/>
            </a:pPr>
            <a:r>
              <a:rPr lang="en-GB" altLang="en-US" sz="1400" dirty="0" smtClean="0">
                <a:latin typeface="Comic Sans MS" panose="030F0702030302020204" pitchFamily="66" charset="0"/>
              </a:rPr>
              <a:t>= 200kg x 2 ms</a:t>
            </a:r>
            <a:r>
              <a:rPr lang="en-GB" altLang="en-US" sz="1400" baseline="30000" dirty="0" smtClean="0">
                <a:latin typeface="Comic Sans MS" panose="030F0702030302020204" pitchFamily="66" charset="0"/>
              </a:rPr>
              <a:t>-2</a:t>
            </a:r>
          </a:p>
          <a:p>
            <a:pPr marL="0" indent="0" eaLnBrk="1" hangingPunct="1">
              <a:lnSpc>
                <a:spcPct val="120000"/>
              </a:lnSpc>
              <a:buFontTx/>
              <a:buNone/>
            </a:pPr>
            <a:r>
              <a:rPr lang="en-GB" altLang="en-US" sz="1400" b="1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Tension force in the tow-bar = 400 N</a:t>
            </a:r>
          </a:p>
        </p:txBody>
      </p:sp>
      <p:sp>
        <p:nvSpPr>
          <p:cNvPr id="187423" name="Rectangle 31"/>
          <p:cNvSpPr>
            <a:spLocks noGrp="1" noChangeArrowheads="1"/>
          </p:cNvSpPr>
          <p:nvPr>
            <p:ph type="body" sz="half" idx="2"/>
          </p:nvPr>
        </p:nvSpPr>
        <p:spPr>
          <a:xfrm>
            <a:off x="4557713" y="2828925"/>
            <a:ext cx="4283075" cy="3449638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1600" smtClean="0">
                <a:latin typeface="Comic Sans MS" panose="030F0702030302020204" pitchFamily="66" charset="0"/>
              </a:rPr>
              <a:t>The resultant force acting on the car </a:t>
            </a: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l-GR" altLang="en-US" sz="16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Σ</a:t>
            </a:r>
            <a:r>
              <a:rPr lang="en-GB" altLang="en-US" sz="16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F = </a:t>
            </a:r>
            <a:r>
              <a:rPr lang="en-GB" altLang="en-US" sz="16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E </a:t>
            </a:r>
            <a:r>
              <a:rPr lang="en-GB" altLang="en-US" sz="1600" b="1" i="1" smtClean="0">
                <a:latin typeface="Comic Sans MS" panose="030F0702030302020204" pitchFamily="66" charset="0"/>
              </a:rPr>
              <a:t>–</a:t>
            </a:r>
            <a:r>
              <a:rPr lang="en-GB" altLang="en-US" sz="16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1600" b="1" i="1" smtClean="0">
                <a:solidFill>
                  <a:schemeClr val="hlink"/>
                </a:solidFill>
                <a:latin typeface="Comic Sans MS" panose="030F0702030302020204" pitchFamily="66" charset="0"/>
              </a:rPr>
              <a:t>T</a:t>
            </a: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16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E </a:t>
            </a:r>
            <a:r>
              <a:rPr lang="en-GB" altLang="en-US" sz="1600" b="1" i="1" smtClean="0">
                <a:latin typeface="Comic Sans MS" panose="030F0702030302020204" pitchFamily="66" charset="0"/>
              </a:rPr>
              <a:t>–</a:t>
            </a:r>
            <a:r>
              <a:rPr lang="en-GB" altLang="en-US" sz="16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1600" b="1" i="1" smtClean="0">
                <a:solidFill>
                  <a:schemeClr val="hlink"/>
                </a:solidFill>
                <a:latin typeface="Comic Sans MS" panose="030F0702030302020204" pitchFamily="66" charset="0"/>
              </a:rPr>
              <a:t>T </a:t>
            </a:r>
            <a:r>
              <a:rPr lang="en-GB" altLang="en-US" sz="16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= </a:t>
            </a:r>
            <a:r>
              <a:rPr lang="en-GB" altLang="en-US" sz="16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Ma  </a:t>
            </a: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1600" smtClean="0">
                <a:latin typeface="Comic Sans MS" panose="030F0702030302020204" pitchFamily="66" charset="0"/>
              </a:rPr>
              <a:t>but</a:t>
            </a:r>
            <a:r>
              <a:rPr lang="en-GB" altLang="en-US" sz="16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: </a:t>
            </a:r>
            <a:r>
              <a:rPr lang="en-GB" altLang="en-US" sz="1600" b="1" i="1" smtClean="0">
                <a:solidFill>
                  <a:schemeClr val="hlink"/>
                </a:solidFill>
                <a:latin typeface="Comic Sans MS" panose="030F0702030302020204" pitchFamily="66" charset="0"/>
              </a:rPr>
              <a:t>T </a:t>
            </a:r>
            <a:r>
              <a:rPr lang="en-GB" altLang="en-US" sz="16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= </a:t>
            </a:r>
            <a:r>
              <a:rPr lang="en-GB" altLang="en-US" sz="16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ma</a:t>
            </a:r>
            <a:endParaRPr lang="en-GB" altLang="en-US" sz="1600" b="1" smtClean="0">
              <a:solidFill>
                <a:schemeClr val="accent2"/>
              </a:solidFill>
              <a:latin typeface="Comic Sans MS" panose="030F0702030302020204" pitchFamily="66" charset="0"/>
            </a:endParaRP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1600" smtClean="0">
                <a:latin typeface="Comic Sans MS" panose="030F0702030302020204" pitchFamily="66" charset="0"/>
              </a:rPr>
              <a:t>Hence:</a:t>
            </a: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16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E </a:t>
            </a:r>
            <a:r>
              <a:rPr lang="en-GB" altLang="en-US" sz="1600" b="1" i="1" smtClean="0">
                <a:latin typeface="Comic Sans MS" panose="030F0702030302020204" pitchFamily="66" charset="0"/>
              </a:rPr>
              <a:t>–</a:t>
            </a:r>
            <a:r>
              <a:rPr lang="en-GB" altLang="en-US" sz="16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 </a:t>
            </a:r>
            <a:r>
              <a:rPr lang="en-GB" altLang="en-US" sz="1600" b="1" i="1" smtClean="0">
                <a:solidFill>
                  <a:srgbClr val="FF0000"/>
                </a:solidFill>
                <a:latin typeface="Comic Sans MS" panose="030F0702030302020204" pitchFamily="66" charset="0"/>
              </a:rPr>
              <a:t>ma </a:t>
            </a:r>
            <a:r>
              <a:rPr lang="en-GB" altLang="en-US" sz="16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= </a:t>
            </a:r>
            <a:r>
              <a:rPr lang="en-GB" altLang="en-US" sz="16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Ma  </a:t>
            </a: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16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E </a:t>
            </a:r>
            <a:r>
              <a:rPr lang="en-GB" altLang="en-US" sz="1600" b="1" smtClean="0">
                <a:solidFill>
                  <a:srgbClr val="FF3300"/>
                </a:solidFill>
                <a:latin typeface="Comic Sans MS" panose="030F0702030302020204" pitchFamily="66" charset="0"/>
              </a:rPr>
              <a:t>= </a:t>
            </a:r>
            <a:r>
              <a:rPr lang="en-GB" altLang="en-US" sz="16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Ma </a:t>
            </a:r>
            <a:r>
              <a:rPr lang="en-GB" altLang="en-US" sz="1600" b="1" i="1" smtClean="0">
                <a:latin typeface="Comic Sans MS" panose="030F0702030302020204" pitchFamily="66" charset="0"/>
              </a:rPr>
              <a:t>+</a:t>
            </a:r>
            <a:r>
              <a:rPr lang="en-GB" altLang="en-US" sz="16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 ma  </a:t>
            </a: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16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= (M </a:t>
            </a:r>
            <a:r>
              <a:rPr lang="en-GB" altLang="en-US" sz="1600" b="1" i="1" smtClean="0">
                <a:latin typeface="Comic Sans MS" panose="030F0702030302020204" pitchFamily="66" charset="0"/>
              </a:rPr>
              <a:t>+</a:t>
            </a:r>
            <a:r>
              <a:rPr lang="en-GB" altLang="en-US" sz="1600" b="1" i="1" smtClean="0">
                <a:solidFill>
                  <a:srgbClr val="FF3300"/>
                </a:solidFill>
                <a:latin typeface="Comic Sans MS" panose="030F0702030302020204" pitchFamily="66" charset="0"/>
              </a:rPr>
              <a:t> m) a</a:t>
            </a: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1600" smtClean="0">
                <a:latin typeface="Comic Sans MS" panose="030F0702030302020204" pitchFamily="66" charset="0"/>
              </a:rPr>
              <a:t>= (800kg + 200kg) x 2 ms</a:t>
            </a:r>
            <a:r>
              <a:rPr lang="en-GB" altLang="en-US" sz="1600" baseline="30000" smtClean="0">
                <a:latin typeface="Comic Sans MS" panose="030F0702030302020204" pitchFamily="66" charset="0"/>
              </a:rPr>
              <a:t>-2</a:t>
            </a:r>
          </a:p>
          <a:p>
            <a:pPr marL="0" indent="0" eaLnBrk="1" hangingPunct="1">
              <a:lnSpc>
                <a:spcPct val="100000"/>
              </a:lnSpc>
              <a:buFontTx/>
              <a:buNone/>
            </a:pPr>
            <a:r>
              <a:rPr lang="en-GB" altLang="en-US" sz="1600" b="1" smtClean="0">
                <a:solidFill>
                  <a:schemeClr val="accent2"/>
                </a:solidFill>
                <a:latin typeface="Comic Sans MS" panose="030F0702030302020204" pitchFamily="66" charset="0"/>
              </a:rPr>
              <a:t>Engine force = 2000 N</a:t>
            </a:r>
          </a:p>
        </p:txBody>
      </p:sp>
      <p:pic>
        <p:nvPicPr>
          <p:cNvPr id="34821" name="Picture 3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5350" y="1304925"/>
            <a:ext cx="397192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4389438" y="1919288"/>
            <a:ext cx="823912" cy="438150"/>
            <a:chOff x="2765" y="1209"/>
            <a:chExt cx="519" cy="276"/>
          </a:xfrm>
        </p:grpSpPr>
        <p:sp>
          <p:nvSpPr>
            <p:cNvPr id="34827" name="Line 33"/>
            <p:cNvSpPr>
              <a:spLocks noChangeShapeType="1"/>
            </p:cNvSpPr>
            <p:nvPr/>
          </p:nvSpPr>
          <p:spPr bwMode="auto">
            <a:xfrm flipH="1">
              <a:off x="2766" y="1209"/>
              <a:ext cx="518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34828" name="Text Box 34"/>
            <p:cNvSpPr txBox="1">
              <a:spLocks noChangeArrowheads="1"/>
            </p:cNvSpPr>
            <p:nvPr/>
          </p:nvSpPr>
          <p:spPr bwMode="auto">
            <a:xfrm>
              <a:off x="2765" y="1254"/>
              <a:ext cx="24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 i="1">
                  <a:solidFill>
                    <a:srgbClr val="FF3300"/>
                  </a:solidFill>
                  <a:latin typeface="Comic Sans MS" panose="030F0702030302020204" pitchFamily="66" charset="0"/>
                </a:rPr>
                <a:t>E</a:t>
              </a:r>
            </a:p>
          </p:txBody>
        </p:sp>
      </p:grp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7104063" y="1687513"/>
            <a:ext cx="614362" cy="508000"/>
            <a:chOff x="4475" y="1063"/>
            <a:chExt cx="387" cy="320"/>
          </a:xfrm>
        </p:grpSpPr>
        <p:sp>
          <p:nvSpPr>
            <p:cNvPr id="34824" name="Line 36"/>
            <p:cNvSpPr>
              <a:spLocks noChangeShapeType="1"/>
            </p:cNvSpPr>
            <p:nvPr/>
          </p:nvSpPr>
          <p:spPr bwMode="auto">
            <a:xfrm>
              <a:off x="4475" y="1334"/>
              <a:ext cx="275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>
                <a:latin typeface="Comic Sans MS" panose="030F0702030302020204" pitchFamily="66" charset="0"/>
              </a:endParaRPr>
            </a:p>
          </p:txBody>
        </p:sp>
        <p:sp>
          <p:nvSpPr>
            <p:cNvPr id="34825" name="Text Box 37"/>
            <p:cNvSpPr txBox="1">
              <a:spLocks noChangeArrowheads="1"/>
            </p:cNvSpPr>
            <p:nvPr/>
          </p:nvSpPr>
          <p:spPr bwMode="auto">
            <a:xfrm>
              <a:off x="4523" y="1063"/>
              <a:ext cx="339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GB" altLang="en-US" b="1" i="1">
                  <a:solidFill>
                    <a:schemeClr val="hlink"/>
                  </a:solidFill>
                  <a:latin typeface="Comic Sans MS" panose="030F0702030302020204" pitchFamily="66" charset="0"/>
                </a:rPr>
                <a:t>T</a:t>
              </a:r>
            </a:p>
          </p:txBody>
        </p:sp>
        <p:sp>
          <p:nvSpPr>
            <p:cNvPr id="34826" name="Rectangle 38"/>
            <p:cNvSpPr>
              <a:spLocks noChangeArrowheads="1"/>
            </p:cNvSpPr>
            <p:nvPr/>
          </p:nvSpPr>
          <p:spPr bwMode="auto">
            <a:xfrm>
              <a:off x="4587" y="1299"/>
              <a:ext cx="56" cy="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02773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4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82191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anose="030F0702030302020204" pitchFamily="66" charset="0"/>
              </a:rPr>
              <a:t>Rocket question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512" y="1855366"/>
            <a:ext cx="4979988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400" i="1" dirty="0" smtClean="0">
                <a:latin typeface="Comic Sans MS" panose="030F0702030302020204" pitchFamily="66" charset="0"/>
                <a:cs typeface="Arial" charset="0"/>
              </a:rPr>
              <a:t>Calculate the engine thrust required to accelerate the space shuttle at 3.0 </a:t>
            </a:r>
            <a:r>
              <a:rPr lang="en-GB" altLang="en-US" sz="2400" i="1" dirty="0" err="1" smtClean="0">
                <a:latin typeface="Comic Sans MS" panose="030F0702030302020204" pitchFamily="66" charset="0"/>
                <a:cs typeface="Arial" charset="0"/>
              </a:rPr>
              <a:t>ms</a:t>
            </a:r>
            <a:r>
              <a:rPr lang="en-GB" altLang="en-US" sz="2400" i="1" dirty="0" smtClean="0">
                <a:latin typeface="Comic Sans MS" panose="030F0702030302020204" pitchFamily="66" charset="0"/>
                <a:cs typeface="Arial" charset="0"/>
              </a:rPr>
              <a:t> </a:t>
            </a:r>
            <a:r>
              <a:rPr lang="en-GB" altLang="en-US" sz="2400" i="1" baseline="30000" dirty="0" smtClean="0">
                <a:latin typeface="Comic Sans MS" panose="030F0702030302020204" pitchFamily="66" charset="0"/>
                <a:cs typeface="Arial" charset="0"/>
              </a:rPr>
              <a:t>-2 </a:t>
            </a:r>
            <a:r>
              <a:rPr lang="en-GB" altLang="en-US" sz="2400" i="1" dirty="0" smtClean="0">
                <a:latin typeface="Comic Sans MS" panose="030F0702030302020204" pitchFamily="66" charset="0"/>
                <a:cs typeface="Arial" charset="0"/>
              </a:rPr>
              <a:t>from its launch pad.</a:t>
            </a:r>
          </a:p>
          <a:p>
            <a:pPr marL="0" indent="0" eaLnBrk="1" hangingPunct="1">
              <a:buFontTx/>
              <a:buNone/>
            </a:pPr>
            <a:endParaRPr lang="en-GB" altLang="en-US" sz="2400" i="1" dirty="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400" i="1" dirty="0" smtClean="0">
                <a:latin typeface="Comic Sans MS" panose="030F0702030302020204" pitchFamily="66" charset="0"/>
                <a:cs typeface="Arial" charset="0"/>
              </a:rPr>
              <a:t>mass of shuttle, 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m</a:t>
            </a:r>
            <a:r>
              <a:rPr lang="en-GB" altLang="en-US" sz="2400" i="1" dirty="0" smtClean="0">
                <a:latin typeface="Comic Sans MS" panose="030F0702030302020204" pitchFamily="66" charset="0"/>
                <a:cs typeface="Arial" charset="0"/>
              </a:rPr>
              <a:t> = 2.0 x 10 </a:t>
            </a:r>
            <a:r>
              <a:rPr lang="en-GB" altLang="en-US" sz="2400" i="1" baseline="30000" dirty="0" smtClean="0">
                <a:latin typeface="Comic Sans MS" panose="030F0702030302020204" pitchFamily="66" charset="0"/>
                <a:cs typeface="Arial" charset="0"/>
              </a:rPr>
              <a:t>6</a:t>
            </a:r>
            <a:r>
              <a:rPr lang="en-GB" altLang="en-US" sz="2400" i="1" dirty="0" smtClean="0">
                <a:latin typeface="Comic Sans MS" panose="030F0702030302020204" pitchFamily="66" charset="0"/>
                <a:cs typeface="Arial" charset="0"/>
              </a:rPr>
              <a:t> kg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b="1" i="1" dirty="0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g</a:t>
            </a:r>
            <a:r>
              <a:rPr lang="en-GB" altLang="en-US" sz="2400" i="1" dirty="0" smtClean="0">
                <a:latin typeface="Comic Sans MS" panose="030F0702030302020204" pitchFamily="66" charset="0"/>
                <a:cs typeface="Arial" charset="0"/>
              </a:rPr>
              <a:t> = 9.8 </a:t>
            </a:r>
            <a:r>
              <a:rPr lang="en-GB" altLang="en-US" sz="2400" i="1" dirty="0" err="1" smtClean="0">
                <a:latin typeface="Comic Sans MS" panose="030F0702030302020204" pitchFamily="66" charset="0"/>
                <a:cs typeface="Arial" charset="0"/>
              </a:rPr>
              <a:t>ms</a:t>
            </a:r>
            <a:r>
              <a:rPr lang="en-GB" altLang="en-US" sz="2400" i="1" dirty="0" smtClean="0">
                <a:latin typeface="Comic Sans MS" panose="030F0702030302020204" pitchFamily="66" charset="0"/>
                <a:cs typeface="Arial" charset="0"/>
              </a:rPr>
              <a:t> </a:t>
            </a:r>
            <a:r>
              <a:rPr lang="en-GB" altLang="en-US" sz="2400" i="1" baseline="30000" dirty="0" smtClean="0">
                <a:latin typeface="Comic Sans MS" panose="030F0702030302020204" pitchFamily="66" charset="0"/>
                <a:cs typeface="Arial" charset="0"/>
              </a:rPr>
              <a:t>-2</a:t>
            </a:r>
            <a:r>
              <a:rPr lang="en-GB" altLang="en-US" sz="2800" i="1" baseline="30000" dirty="0" smtClean="0">
                <a:latin typeface="Comic Sans MS" panose="030F0702030302020204" pitchFamily="66" charset="0"/>
                <a:cs typeface="Arial" charset="0"/>
              </a:rPr>
              <a:t> </a:t>
            </a:r>
            <a:endParaRPr lang="en-GB" altLang="en-US" sz="2800" i="1" dirty="0" smtClean="0">
              <a:latin typeface="Comic Sans MS" panose="030F0702030302020204" pitchFamily="66" charset="0"/>
              <a:cs typeface="Arial" charset="0"/>
            </a:endParaRPr>
          </a:p>
          <a:p>
            <a:pPr marL="0" indent="0" eaLnBrk="1" hangingPunct="1">
              <a:buFontTx/>
              <a:buNone/>
            </a:pPr>
            <a:endParaRPr lang="en-GB" altLang="en-US" sz="2800" i="1" baseline="30000" dirty="0" smtClean="0">
              <a:latin typeface="Comic Sans MS" panose="030F0702030302020204" pitchFamily="66" charset="0"/>
              <a:cs typeface="Arial" charset="0"/>
            </a:endParaRPr>
          </a:p>
        </p:txBody>
      </p:sp>
      <p:pic>
        <p:nvPicPr>
          <p:cNvPr id="16388" name="Picture 4" descr="p136a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29225" y="1696616"/>
            <a:ext cx="3317875" cy="4275137"/>
          </a:xfrm>
          <a:noFill/>
        </p:spPr>
      </p:pic>
      <p:sp>
        <p:nvSpPr>
          <p:cNvPr id="165894" name="Rectangle 6"/>
          <p:cNvSpPr>
            <a:spLocks noChangeArrowheads="1"/>
          </p:cNvSpPr>
          <p:nvPr/>
        </p:nvSpPr>
        <p:spPr bwMode="auto">
          <a:xfrm>
            <a:off x="5159375" y="2928516"/>
            <a:ext cx="1582738" cy="1651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anose="030F0702030302020204" pitchFamily="66" charset="0"/>
            </a:endParaRPr>
          </a:p>
        </p:txBody>
      </p:sp>
      <p:sp>
        <p:nvSpPr>
          <p:cNvPr id="165895" name="Rectangle 7"/>
          <p:cNvSpPr>
            <a:spLocks noChangeArrowheads="1"/>
          </p:cNvSpPr>
          <p:nvPr/>
        </p:nvSpPr>
        <p:spPr bwMode="auto">
          <a:xfrm>
            <a:off x="6373813" y="1685503"/>
            <a:ext cx="1733550" cy="11874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>
              <a:latin typeface="Comic Sans MS" panose="030F0702030302020204" pitchFamily="66" charset="0"/>
            </a:endParaRP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6427788" y="4606503"/>
            <a:ext cx="1706562" cy="1611313"/>
            <a:chOff x="4049" y="2708"/>
            <a:chExt cx="1075" cy="1015"/>
          </a:xfrm>
        </p:grpSpPr>
        <p:sp>
          <p:nvSpPr>
            <p:cNvPr id="16392" name="Rectangle 8"/>
            <p:cNvSpPr>
              <a:spLocks noChangeArrowheads="1"/>
            </p:cNvSpPr>
            <p:nvPr/>
          </p:nvSpPr>
          <p:spPr bwMode="auto">
            <a:xfrm>
              <a:off x="4445" y="2708"/>
              <a:ext cx="86" cy="86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  <p:sp>
          <p:nvSpPr>
            <p:cNvPr id="16393" name="Rectangle 9"/>
            <p:cNvSpPr>
              <a:spLocks noChangeArrowheads="1"/>
            </p:cNvSpPr>
            <p:nvPr/>
          </p:nvSpPr>
          <p:spPr bwMode="auto">
            <a:xfrm>
              <a:off x="4049" y="3250"/>
              <a:ext cx="1075" cy="4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>
                <a:latin typeface="Comic Sans MS" panose="030F0702030302020204" pitchFamily="66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71244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894" grpId="0" animBg="1"/>
      <p:bldP spid="16589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54199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anose="030F0702030302020204" pitchFamily="66" charset="0"/>
              </a:rPr>
              <a:t>Rocket question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12775" y="1927374"/>
            <a:ext cx="4689475" cy="4525962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l-GR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Σ</a:t>
            </a: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F = m a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i="1" smtClean="0">
                <a:latin typeface="Comic Sans MS" panose="030F0702030302020204" pitchFamily="66" charset="0"/>
                <a:cs typeface="Arial" charset="0"/>
              </a:rPr>
              <a:t>where : </a:t>
            </a:r>
          </a:p>
          <a:p>
            <a:pPr marL="0" indent="0" eaLnBrk="1" hangingPunct="1">
              <a:buFontTx/>
              <a:buNone/>
            </a:pPr>
            <a:r>
              <a:rPr lang="el-GR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Σ</a:t>
            </a: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F = (thrust – weight)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	= T – mg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i="1" smtClean="0">
                <a:latin typeface="Comic Sans MS" panose="030F0702030302020204" pitchFamily="66" charset="0"/>
                <a:cs typeface="Arial" charset="0"/>
              </a:rPr>
              <a:t>and so: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 – mg = ma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Comic Sans MS" panose="030F0702030302020204" pitchFamily="66" charset="0"/>
                <a:cs typeface="Arial" charset="0"/>
              </a:rPr>
              <a:t>T = ma + mg</a:t>
            </a:r>
            <a:endParaRPr lang="en-GB" altLang="en-US" sz="2800" smtClean="0">
              <a:latin typeface="Comic Sans MS" panose="030F0702030302020204" pitchFamily="66" charset="0"/>
              <a:cs typeface="Arial" charset="0"/>
            </a:endParaRPr>
          </a:p>
        </p:txBody>
      </p:sp>
      <p:pic>
        <p:nvPicPr>
          <p:cNvPr id="17412" name="Picture 4" descr="p136a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29225" y="1768624"/>
            <a:ext cx="3317875" cy="4275137"/>
          </a:xfrm>
          <a:noFill/>
        </p:spPr>
      </p:pic>
    </p:spTree>
    <p:extLst>
      <p:ext uri="{BB962C8B-B14F-4D97-AF65-F5344CB8AC3E}">
        <p14:creationId xmlns:p14="http://schemas.microsoft.com/office/powerpoint/2010/main" val="2026670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1162</Words>
  <Application>Microsoft Office PowerPoint</Application>
  <PresentationFormat>On-screen Show (4:3)</PresentationFormat>
  <Paragraphs>218</Paragraphs>
  <Slides>17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1_Office Theme</vt:lpstr>
      <vt:lpstr>PowerPoint Presentation</vt:lpstr>
      <vt:lpstr>Newton’s third law of motion</vt:lpstr>
      <vt:lpstr>Examples of Newton’s third law of motion</vt:lpstr>
      <vt:lpstr>PowerPoint Presentation</vt:lpstr>
      <vt:lpstr>PowerPoint Presentation</vt:lpstr>
      <vt:lpstr>Tractor and car question</vt:lpstr>
      <vt:lpstr>Trailer question</vt:lpstr>
      <vt:lpstr>Rocket question</vt:lpstr>
      <vt:lpstr>Rocket question</vt:lpstr>
      <vt:lpstr>Rocket question</vt:lpstr>
      <vt:lpstr>Lift question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City of London of Academy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Joshua Duddy</dc:creator>
  <cp:lastModifiedBy>Joshua Duddy</cp:lastModifiedBy>
  <cp:revision>21</cp:revision>
  <dcterms:created xsi:type="dcterms:W3CDTF">2016-05-16T13:02:05Z</dcterms:created>
  <dcterms:modified xsi:type="dcterms:W3CDTF">2016-05-24T17:43:21Z</dcterms:modified>
</cp:coreProperties>
</file>