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3" r:id="rId3"/>
    <p:sldId id="258" r:id="rId4"/>
    <p:sldId id="260" r:id="rId5"/>
    <p:sldId id="261" r:id="rId6"/>
    <p:sldId id="264" r:id="rId7"/>
    <p:sldId id="265" r:id="rId8"/>
    <p:sldId id="259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31/08/2018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50A83E-B6B1-4FC8-9FE5-E5D08535B521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672836-131A-4062-AECE-ECB4F0FE5A6C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C6736A-5C9E-4752-8D9A-B96EEED50845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C3718A-364D-4519-9F4A-5CAAE5D35F3B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C06AB-3327-431B-8920-D441D511156A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6D740-0E8E-440A-86DD-44F514CE01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4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31/08/2018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 density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Density,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Mass, Volume, Particles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 August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455584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Density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31/08/2018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583245"/>
              </p:ext>
            </p:extLst>
          </p:nvPr>
        </p:nvGraphicFramePr>
        <p:xfrm>
          <a:off x="296846" y="5045933"/>
          <a:ext cx="8785225" cy="1900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 smtClean="0">
                          <a:latin typeface="Comic Sans MS" pitchFamily="66" charset="0"/>
                        </a:rPr>
                        <a:t>AO1</a:t>
                      </a:r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Define Density and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calculate it (C) 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aseline="0" dirty="0" smtClean="0">
                          <a:latin typeface="Comic Sans MS" pitchFamily="66" charset="0"/>
                        </a:rPr>
                        <a:t>AO2</a:t>
                      </a:r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Describe how to find density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(B) 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AO3: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Explain why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objects are more dense than others and suggest the density of a Nucleus 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AutoShape 2" descr="Image result for den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04" y="1196752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429014" y="2492896"/>
            <a:ext cx="4730685" cy="55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i="1" dirty="0" smtClean="0"/>
              <a:t>What’s happening here?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den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44" y="1484784"/>
            <a:ext cx="904474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Density (</a:t>
            </a:r>
            <a:r>
              <a:rPr lang="el-GR" altLang="en-US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ρ</a:t>
            </a:r>
            <a:r>
              <a:rPr lang="en-GB" altLang="en-US" smtClean="0">
                <a:latin typeface="Comic Sans MS" panose="030F0702030302020204" pitchFamily="66" charset="0"/>
                <a:cs typeface="Arial" charset="0"/>
              </a:rPr>
              <a:t>)</a:t>
            </a:r>
            <a:endParaRPr lang="el-GR" altLang="en-US" smtClean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223" y="1956469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 smtClean="0">
                <a:latin typeface="Comic Sans MS" panose="030F0702030302020204" pitchFamily="66" charset="0"/>
              </a:rPr>
              <a:t>		</a:t>
            </a:r>
            <a:r>
              <a:rPr lang="en-GB" altLang="en-US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density =  </a:t>
            </a:r>
            <a:r>
              <a:rPr lang="en-GB" altLang="en-US" b="1" u="sng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mass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		volume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 	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			</a:t>
            </a:r>
            <a:r>
              <a:rPr lang="en-GB" altLang="en-US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ρ = m / V</a:t>
            </a:r>
            <a:endParaRPr lang="en-GB" altLang="en-US" b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b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 smtClean="0">
                <a:latin typeface="Comic Sans MS" panose="030F0702030302020204" pitchFamily="66" charset="0"/>
              </a:rPr>
              <a:t>			unit = kg m</a:t>
            </a:r>
            <a:r>
              <a:rPr lang="en-GB" altLang="en-US" sz="2800" b="1" baseline="30000" dirty="0" smtClean="0">
                <a:latin typeface="Comic Sans MS" panose="030F0702030302020204" pitchFamily="66" charset="0"/>
              </a:rPr>
              <a:t>-3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Note: 1 g cm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 is the same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	as 1000 kg 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392105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37407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Question</a:t>
            </a:r>
            <a:endParaRPr lang="el-GR" altLang="en-US" dirty="0" smtClean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57065"/>
            <a:ext cx="8243887" cy="484028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dirty="0" smtClean="0">
                <a:latin typeface="Comic Sans MS" panose="030F0702030302020204" pitchFamily="66" charset="0"/>
              </a:rPr>
              <a:t>Calculate the weight of a gold ingot of dimensions (20 x 10 x 4) cm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volume of gold = 800 cm</a:t>
            </a:r>
            <a:r>
              <a:rPr lang="en-GB" altLang="en-US" sz="2800" baseline="30000" dirty="0" smtClean="0">
                <a:latin typeface="Comic Sans MS" panose="030F0702030302020204" pitchFamily="66" charset="0"/>
              </a:rPr>
              <a:t>3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= 0.0008 m</a:t>
            </a:r>
            <a:r>
              <a:rPr lang="en-GB" altLang="en-US" sz="2800" baseline="30000" dirty="0" smtClean="0">
                <a:latin typeface="Comic Sans MS" panose="030F0702030302020204" pitchFamily="66" charset="0"/>
              </a:rPr>
              <a:t>3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mass = volume x density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= 0.0008 x 19 300 = 15.4 kg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dirty="0" smtClean="0">
                <a:latin typeface="Comic Sans MS" panose="030F0702030302020204" pitchFamily="66" charset="0"/>
              </a:rPr>
              <a:t>weight = 15.4 x 9.81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800" b="1" dirty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weight of gold ingot = 152 N</a:t>
            </a:r>
          </a:p>
        </p:txBody>
      </p:sp>
    </p:spTree>
    <p:extLst>
      <p:ext uri="{BB962C8B-B14F-4D97-AF65-F5344CB8AC3E}">
        <p14:creationId xmlns:p14="http://schemas.microsoft.com/office/powerpoint/2010/main" val="316577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960140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3300"/>
                </a:solidFill>
                <a:latin typeface="Comic Sans MS" panose="030F0702030302020204" pitchFamily="66" charset="0"/>
              </a:rPr>
              <a:t>Answers</a:t>
            </a:r>
            <a:endParaRPr lang="el-GR" altLang="en-US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graphicFrame>
        <p:nvGraphicFramePr>
          <p:cNvPr id="19865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0658"/>
              </p:ext>
            </p:extLst>
          </p:nvPr>
        </p:nvGraphicFramePr>
        <p:xfrm>
          <a:off x="971550" y="2152352"/>
          <a:ext cx="7129463" cy="3397251"/>
        </p:xfrm>
        <a:graphic>
          <a:graphicData uri="http://schemas.openxmlformats.org/drawingml/2006/table">
            <a:tbl>
              <a:tblPr/>
              <a:tblGrid>
                <a:gridCol w="237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8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density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mass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volume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240 g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40 cm</a:t>
                      </a:r>
                      <a:r>
                        <a:rPr kumimoji="0" lang="en-GB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3000 kg m</a:t>
                      </a:r>
                      <a:r>
                        <a:rPr kumimoji="0" lang="en-GB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4500 kg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0.80 g cm</a:t>
                      </a:r>
                      <a:r>
                        <a:rPr kumimoji="0" lang="en-GB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-3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80 cm</a:t>
                      </a:r>
                      <a:r>
                        <a:rPr kumimoji="0" lang="en-GB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9 kg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0.003 m</a:t>
                      </a:r>
                      <a:r>
                        <a:rPr kumimoji="0" lang="en-GB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854075" y="6230639"/>
            <a:ext cx="960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98686" name="Text Box 30"/>
          <p:cNvSpPr txBox="1">
            <a:spLocks noChangeArrowheads="1"/>
          </p:cNvSpPr>
          <p:nvPr/>
        </p:nvSpPr>
        <p:spPr bwMode="auto">
          <a:xfrm>
            <a:off x="1339850" y="2933402"/>
            <a:ext cx="1692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6 g cm</a:t>
            </a:r>
            <a:r>
              <a:rPr lang="en-GB" altLang="en-US" sz="2800" b="1" baseline="30000">
                <a:solidFill>
                  <a:srgbClr val="FF3300"/>
                </a:solidFill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198687" name="Text Box 31"/>
          <p:cNvSpPr txBox="1">
            <a:spLocks noChangeArrowheads="1"/>
          </p:cNvSpPr>
          <p:nvPr/>
        </p:nvSpPr>
        <p:spPr bwMode="auto">
          <a:xfrm>
            <a:off x="1339850" y="4903489"/>
            <a:ext cx="1692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3 g cm</a:t>
            </a:r>
            <a:r>
              <a:rPr lang="en-GB" altLang="en-US" sz="2800" b="1" baseline="30000">
                <a:solidFill>
                  <a:srgbClr val="FF3300"/>
                </a:solidFill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198688" name="Text Box 32"/>
          <p:cNvSpPr txBox="1">
            <a:spLocks noChangeArrowheads="1"/>
          </p:cNvSpPr>
          <p:nvPr/>
        </p:nvSpPr>
        <p:spPr bwMode="auto">
          <a:xfrm>
            <a:off x="6376988" y="3598564"/>
            <a:ext cx="1692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1.5 m</a:t>
            </a:r>
            <a:r>
              <a:rPr lang="en-GB" altLang="en-US" sz="2800" b="1" baseline="30000">
                <a:solidFill>
                  <a:srgbClr val="FF33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8689" name="Text Box 33"/>
          <p:cNvSpPr txBox="1">
            <a:spLocks noChangeArrowheads="1"/>
          </p:cNvSpPr>
          <p:nvPr/>
        </p:nvSpPr>
        <p:spPr bwMode="auto">
          <a:xfrm>
            <a:off x="4013200" y="4265314"/>
            <a:ext cx="1692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FF3300"/>
                </a:solidFill>
                <a:latin typeface="Comic Sans MS" panose="030F0702030302020204" pitchFamily="66" charset="0"/>
              </a:rPr>
              <a:t>64 g</a:t>
            </a:r>
            <a:endParaRPr lang="en-GB" altLang="en-US" sz="2800" b="1" baseline="3000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8690" name="Text Box 34"/>
          <p:cNvSpPr txBox="1">
            <a:spLocks noChangeArrowheads="1"/>
          </p:cNvSpPr>
          <p:nvPr/>
        </p:nvSpPr>
        <p:spPr bwMode="auto">
          <a:xfrm>
            <a:off x="3254375" y="1072852"/>
            <a:ext cx="268287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latin typeface="Comic Sans MS" panose="030F0702030302020204" pitchFamily="66" charset="0"/>
              </a:rPr>
              <a:t>Complete:</a:t>
            </a:r>
          </a:p>
        </p:txBody>
      </p:sp>
    </p:spTree>
    <p:extLst>
      <p:ext uri="{BB962C8B-B14F-4D97-AF65-F5344CB8AC3E}">
        <p14:creationId xmlns:p14="http://schemas.microsoft.com/office/powerpoint/2010/main" val="400978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86" grpId="0"/>
      <p:bldP spid="198687" grpId="0"/>
      <p:bldP spid="198688" grpId="0"/>
      <p:bldP spid="198689" grpId="0"/>
      <p:bldP spid="1986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886700" cy="1325563"/>
          </a:xfrm>
        </p:spPr>
        <p:txBody>
          <a:bodyPr/>
          <a:lstStyle/>
          <a:p>
            <a:r>
              <a:rPr lang="en-GB" dirty="0" smtClean="0"/>
              <a:t>Neutron Stars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1472654"/>
            <a:ext cx="5582444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Neutron stars have a mass which is equivalent to around 1.4 times that of our sun. Yet their radius is only around 15 km.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Density of a Neutron star?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Calculate the mass of a teaspoon of the neutron star?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Calculate how many people that is equivalent to?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5" r="15821"/>
          <a:stretch/>
        </p:blipFill>
        <p:spPr bwMode="auto">
          <a:xfrm>
            <a:off x="251520" y="1730653"/>
            <a:ext cx="2779059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Density of the Nucleus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1421308"/>
            <a:ext cx="5738797" cy="53040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i="1" dirty="0" smtClean="0"/>
              <a:t>The radius of a carbon atom is 9x10</a:t>
            </a:r>
            <a:r>
              <a:rPr lang="en-GB" i="1" baseline="30000" dirty="0" smtClean="0"/>
              <a:t>-11</a:t>
            </a:r>
            <a:r>
              <a:rPr lang="en-GB" i="1" dirty="0" smtClean="0"/>
              <a:t> m, while the radius of the nucleus is 33,000 times smaller.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Calculate the density of: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The Carbon atom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The Carbon Nucleus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 these densities compare with the neutron star?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Assuming the average human has a mass of 70kg and assuming they are made of purely carbon, what volume would a human take up if all the empty space of each atom was removed?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</p:txBody>
      </p:sp>
      <p:pic>
        <p:nvPicPr>
          <p:cNvPr id="3074" name="Picture 2" descr="Image result for carbon atomic num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5699"/>
            <a:ext cx="3419475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nucleus at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19" y="1421308"/>
            <a:ext cx="2266912" cy="2293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5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675084"/>
            <a:ext cx="8229600" cy="800100"/>
          </a:xfrm>
        </p:spPr>
        <p:txBody>
          <a:bodyPr/>
          <a:lstStyle/>
          <a:p>
            <a:pPr algn="ctr" eaLnBrk="1" hangingPunct="1"/>
            <a:r>
              <a:rPr lang="en-GB" altLang="en-US" dirty="0" smtClean="0">
                <a:latin typeface="Comic Sans MS" panose="030F0702030302020204" pitchFamily="66" charset="0"/>
              </a:rPr>
              <a:t>Density examples</a:t>
            </a:r>
            <a:endParaRPr lang="el-GR" altLang="en-US" dirty="0" smtClean="0">
              <a:latin typeface="Comic Sans MS" panose="030F0702030302020204" pitchFamily="66" charset="0"/>
              <a:cs typeface="Arial" charset="0"/>
            </a:endParaRPr>
          </a:p>
        </p:txBody>
      </p:sp>
      <p:graphicFrame>
        <p:nvGraphicFramePr>
          <p:cNvPr id="141454" name="Group 14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5784110"/>
              </p:ext>
            </p:extLst>
          </p:nvPr>
        </p:nvGraphicFramePr>
        <p:xfrm>
          <a:off x="490538" y="1394364"/>
          <a:ext cx="7966075" cy="5426078"/>
        </p:xfrm>
        <a:graphic>
          <a:graphicData uri="http://schemas.openxmlformats.org/drawingml/2006/table">
            <a:tbl>
              <a:tblPr/>
              <a:tblGrid>
                <a:gridCol w="2398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density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/ kg m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density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/ kg m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-3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Interstellar medium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anose="030F0702030302020204" pitchFamily="66" charset="0"/>
                        </a:rPr>
                        <a:t>iron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hydrogen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anose="030F0702030302020204" pitchFamily="66" charset="0"/>
                        </a:rPr>
                        <a:t>lead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anose="030F0702030302020204" pitchFamily="66" charset="0"/>
                        </a:rPr>
                        <a:t>helium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anose="030F0702030302020204" pitchFamily="66" charset="0"/>
                        </a:rPr>
                        <a:t>mercury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anose="030F0702030302020204" pitchFamily="66" charset="0"/>
                        </a:rPr>
                        <a:t>air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</a:rPr>
                        <a:t>uranium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anose="030F0702030302020204" pitchFamily="66" charset="0"/>
                        </a:rPr>
                        <a:t>wood (average)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</a:rPr>
                        <a:t>gold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omic Sans MS" panose="030F0702030302020204" pitchFamily="66" charset="0"/>
                        </a:rPr>
                        <a:t>lithium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water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Comic Sans MS" panose="030F0702030302020204" pitchFamily="66" charset="0"/>
                        </a:rPr>
                        <a:t>Sun’s core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anose="030F0702030302020204" pitchFamily="66" charset="0"/>
                        </a:rPr>
                        <a:t>plastics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Comic Sans MS" panose="030F0702030302020204" pitchFamily="66" charset="0"/>
                        </a:rPr>
                        <a:t>neutron star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anose="030F0702030302020204" pitchFamily="66" charset="0"/>
                        </a:rPr>
                        <a:t>aluminium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Comic Sans MS" panose="030F0702030302020204" pitchFamily="66" charset="0"/>
                        </a:rPr>
                        <a:t>black hole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1348" name="Text Box 36"/>
          <p:cNvSpPr txBox="1">
            <a:spLocks noChangeArrowheads="1"/>
          </p:cNvSpPr>
          <p:nvPr/>
        </p:nvSpPr>
        <p:spPr bwMode="auto">
          <a:xfrm>
            <a:off x="3073400" y="2789634"/>
            <a:ext cx="1349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0.0989</a:t>
            </a:r>
          </a:p>
        </p:txBody>
      </p:sp>
      <p:sp>
        <p:nvSpPr>
          <p:cNvPr id="141349" name="Text Box 37"/>
          <p:cNvSpPr txBox="1">
            <a:spLocks noChangeArrowheads="1"/>
          </p:cNvSpPr>
          <p:nvPr/>
        </p:nvSpPr>
        <p:spPr bwMode="auto">
          <a:xfrm>
            <a:off x="3217863" y="3327797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0.179</a:t>
            </a:r>
          </a:p>
        </p:txBody>
      </p:sp>
      <p:sp>
        <p:nvSpPr>
          <p:cNvPr id="141350" name="Text Box 38"/>
          <p:cNvSpPr txBox="1">
            <a:spLocks noChangeArrowheads="1"/>
          </p:cNvSpPr>
          <p:nvPr/>
        </p:nvSpPr>
        <p:spPr bwMode="auto">
          <a:xfrm>
            <a:off x="3217863" y="3824684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9900"/>
                </a:solidFill>
                <a:latin typeface="Comic Sans MS" panose="030F0702030302020204" pitchFamily="66" charset="0"/>
              </a:rPr>
              <a:t>1.29</a:t>
            </a:r>
          </a:p>
        </p:txBody>
      </p:sp>
      <p:sp>
        <p:nvSpPr>
          <p:cNvPr id="141351" name="Text Box 39"/>
          <p:cNvSpPr txBox="1">
            <a:spLocks noChangeArrowheads="1"/>
          </p:cNvSpPr>
          <p:nvPr/>
        </p:nvSpPr>
        <p:spPr bwMode="auto">
          <a:xfrm>
            <a:off x="3195638" y="4859734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9900"/>
                </a:solidFill>
                <a:latin typeface="Comic Sans MS" panose="030F0702030302020204" pitchFamily="66" charset="0"/>
              </a:rPr>
              <a:t>0.534</a:t>
            </a:r>
          </a:p>
        </p:txBody>
      </p:sp>
      <p:sp>
        <p:nvSpPr>
          <p:cNvPr id="141352" name="Text Box 40"/>
          <p:cNvSpPr txBox="1">
            <a:spLocks noChangeArrowheads="1"/>
          </p:cNvSpPr>
          <p:nvPr/>
        </p:nvSpPr>
        <p:spPr bwMode="auto">
          <a:xfrm>
            <a:off x="6815138" y="3797697"/>
            <a:ext cx="1328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19 100</a:t>
            </a:r>
          </a:p>
        </p:txBody>
      </p:sp>
      <p:sp>
        <p:nvSpPr>
          <p:cNvPr id="141353" name="Text Box 41"/>
          <p:cNvSpPr txBox="1">
            <a:spLocks noChangeArrowheads="1"/>
          </p:cNvSpPr>
          <p:nvPr/>
        </p:nvSpPr>
        <p:spPr bwMode="auto">
          <a:xfrm>
            <a:off x="2829496" y="5923359"/>
            <a:ext cx="18145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rgbClr val="FF9900"/>
                </a:solidFill>
                <a:latin typeface="Comic Sans MS" panose="030F0702030302020204" pitchFamily="66" charset="0"/>
              </a:rPr>
              <a:t>850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000" dirty="0">
                <a:latin typeface="Comic Sans MS" panose="030F0702030302020204" pitchFamily="66" charset="0"/>
              </a:rPr>
              <a:t>to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000" dirty="0">
                <a:solidFill>
                  <a:srgbClr val="008000"/>
                </a:solidFill>
                <a:latin typeface="Comic Sans MS" panose="030F0702030302020204" pitchFamily="66" charset="0"/>
              </a:rPr>
              <a:t>1400</a:t>
            </a:r>
            <a:endParaRPr lang="en-GB" altLang="en-US" sz="2000" baseline="300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86" name="Text Box 60"/>
          <p:cNvSpPr txBox="1">
            <a:spLocks noChangeArrowheads="1"/>
          </p:cNvSpPr>
          <p:nvPr/>
        </p:nvSpPr>
        <p:spPr bwMode="auto">
          <a:xfrm>
            <a:off x="2876550" y="2297509"/>
            <a:ext cx="172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GB" altLang="en-US" sz="2000" baseline="30000">
                <a:solidFill>
                  <a:srgbClr val="FF0000"/>
                </a:solidFill>
                <a:latin typeface="Comic Sans MS" panose="030F0702030302020204" pitchFamily="66" charset="0"/>
              </a:rPr>
              <a:t>-25</a:t>
            </a:r>
            <a:r>
              <a:rPr lang="en-GB" altLang="en-US" sz="2000">
                <a:solidFill>
                  <a:srgbClr val="FF0000"/>
                </a:solidFill>
                <a:latin typeface="Comic Sans MS" panose="030F0702030302020204" pitchFamily="66" charset="0"/>
              </a:rPr>
              <a:t> to 10</a:t>
            </a:r>
            <a:r>
              <a:rPr lang="en-GB" altLang="en-US" sz="2000" baseline="30000">
                <a:solidFill>
                  <a:srgbClr val="FF0000"/>
                </a:solidFill>
                <a:latin typeface="Comic Sans MS" panose="030F0702030302020204" pitchFamily="66" charset="0"/>
              </a:rPr>
              <a:t>-15</a:t>
            </a:r>
          </a:p>
        </p:txBody>
      </p:sp>
      <p:sp>
        <p:nvSpPr>
          <p:cNvPr id="141425" name="Text Box 113"/>
          <p:cNvSpPr txBox="1">
            <a:spLocks noChangeArrowheads="1"/>
          </p:cNvSpPr>
          <p:nvPr/>
        </p:nvSpPr>
        <p:spPr bwMode="auto">
          <a:xfrm>
            <a:off x="6797675" y="3291284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13 500</a:t>
            </a:r>
          </a:p>
        </p:txBody>
      </p:sp>
      <p:sp>
        <p:nvSpPr>
          <p:cNvPr id="141426" name="Text Box 114"/>
          <p:cNvSpPr txBox="1">
            <a:spLocks noChangeArrowheads="1"/>
          </p:cNvSpPr>
          <p:nvPr/>
        </p:nvSpPr>
        <p:spPr bwMode="auto">
          <a:xfrm>
            <a:off x="6743700" y="5345509"/>
            <a:ext cx="153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FF"/>
                </a:solidFill>
                <a:latin typeface="Comic Sans MS" panose="030F0702030302020204" pitchFamily="66" charset="0"/>
              </a:rPr>
              <a:t>150 000</a:t>
            </a:r>
          </a:p>
        </p:txBody>
      </p:sp>
      <p:sp>
        <p:nvSpPr>
          <p:cNvPr id="141427" name="Text Box 115"/>
          <p:cNvSpPr txBox="1">
            <a:spLocks noChangeArrowheads="1"/>
          </p:cNvSpPr>
          <p:nvPr/>
        </p:nvSpPr>
        <p:spPr bwMode="auto">
          <a:xfrm>
            <a:off x="3302000" y="4342209"/>
            <a:ext cx="95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9900"/>
                </a:solidFill>
                <a:latin typeface="Comic Sans MS" panose="030F0702030302020204" pitchFamily="66" charset="0"/>
              </a:rPr>
              <a:t>700</a:t>
            </a:r>
          </a:p>
        </p:txBody>
      </p:sp>
      <p:sp>
        <p:nvSpPr>
          <p:cNvPr id="5190" name="Text Box 116"/>
          <p:cNvSpPr txBox="1">
            <a:spLocks noChangeArrowheads="1"/>
          </p:cNvSpPr>
          <p:nvPr/>
        </p:nvSpPr>
        <p:spPr bwMode="auto">
          <a:xfrm>
            <a:off x="3217863" y="5383609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1000</a:t>
            </a:r>
          </a:p>
        </p:txBody>
      </p:sp>
      <p:sp>
        <p:nvSpPr>
          <p:cNvPr id="141429" name="Text Box 117"/>
          <p:cNvSpPr txBox="1">
            <a:spLocks noChangeArrowheads="1"/>
          </p:cNvSpPr>
          <p:nvPr/>
        </p:nvSpPr>
        <p:spPr bwMode="auto">
          <a:xfrm>
            <a:off x="3240088" y="6366272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008000"/>
                </a:solidFill>
                <a:latin typeface="Comic Sans MS" panose="030F0702030302020204" pitchFamily="66" charset="0"/>
              </a:rPr>
              <a:t>2 700</a:t>
            </a:r>
          </a:p>
        </p:txBody>
      </p:sp>
      <p:sp>
        <p:nvSpPr>
          <p:cNvPr id="141430" name="Text Box 118"/>
          <p:cNvSpPr txBox="1">
            <a:spLocks noChangeArrowheads="1"/>
          </p:cNvSpPr>
          <p:nvPr/>
        </p:nvSpPr>
        <p:spPr bwMode="auto">
          <a:xfrm>
            <a:off x="6981825" y="2259409"/>
            <a:ext cx="103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dirty="0">
                <a:solidFill>
                  <a:srgbClr val="008000"/>
                </a:solidFill>
                <a:latin typeface="Comic Sans MS" panose="030F0702030302020204" pitchFamily="66" charset="0"/>
              </a:rPr>
              <a:t>7 900</a:t>
            </a:r>
          </a:p>
        </p:txBody>
      </p:sp>
      <p:sp>
        <p:nvSpPr>
          <p:cNvPr id="141431" name="Text Box 119"/>
          <p:cNvSpPr txBox="1">
            <a:spLocks noChangeArrowheads="1"/>
          </p:cNvSpPr>
          <p:nvPr/>
        </p:nvSpPr>
        <p:spPr bwMode="auto">
          <a:xfrm>
            <a:off x="6816725" y="2815034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hlink"/>
                </a:solidFill>
                <a:latin typeface="Comic Sans MS" panose="030F0702030302020204" pitchFamily="66" charset="0"/>
              </a:rPr>
              <a:t>11 300</a:t>
            </a:r>
          </a:p>
        </p:txBody>
      </p:sp>
      <p:sp>
        <p:nvSpPr>
          <p:cNvPr id="5194" name="Text Box 121"/>
          <p:cNvSpPr txBox="1">
            <a:spLocks noChangeArrowheads="1"/>
          </p:cNvSpPr>
          <p:nvPr/>
        </p:nvSpPr>
        <p:spPr bwMode="auto">
          <a:xfrm>
            <a:off x="6840538" y="4831159"/>
            <a:ext cx="158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22 610</a:t>
            </a:r>
          </a:p>
        </p:txBody>
      </p:sp>
      <p:sp>
        <p:nvSpPr>
          <p:cNvPr id="141434" name="Text Box 122"/>
          <p:cNvSpPr txBox="1">
            <a:spLocks noChangeArrowheads="1"/>
          </p:cNvSpPr>
          <p:nvPr/>
        </p:nvSpPr>
        <p:spPr bwMode="auto">
          <a:xfrm>
            <a:off x="6815138" y="4277122"/>
            <a:ext cx="139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</a:rPr>
              <a:t>19 300</a:t>
            </a:r>
          </a:p>
        </p:txBody>
      </p:sp>
      <p:sp>
        <p:nvSpPr>
          <p:cNvPr id="141443" name="Text Box 131"/>
          <p:cNvSpPr txBox="1">
            <a:spLocks noChangeArrowheads="1"/>
          </p:cNvSpPr>
          <p:nvPr/>
        </p:nvSpPr>
        <p:spPr bwMode="auto">
          <a:xfrm>
            <a:off x="7102475" y="5872559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663300"/>
                </a:solidFill>
                <a:latin typeface="Comic Sans MS" panose="030F0702030302020204" pitchFamily="66" charset="0"/>
              </a:rPr>
              <a:t>10</a:t>
            </a:r>
            <a:r>
              <a:rPr lang="en-GB" altLang="en-US" sz="2400" baseline="30000">
                <a:solidFill>
                  <a:srgbClr val="663300"/>
                </a:solidFill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41444" name="Text Box 132"/>
          <p:cNvSpPr txBox="1">
            <a:spLocks noChangeArrowheads="1"/>
          </p:cNvSpPr>
          <p:nvPr/>
        </p:nvSpPr>
        <p:spPr bwMode="auto">
          <a:xfrm>
            <a:off x="6597650" y="6428184"/>
            <a:ext cx="1830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663300"/>
                </a:solidFill>
                <a:latin typeface="Comic Sans MS" panose="030F0702030302020204" pitchFamily="66" charset="0"/>
              </a:rPr>
              <a:t>&gt; 4 x 10</a:t>
            </a:r>
            <a:r>
              <a:rPr lang="en-GB" altLang="en-US" sz="2400" baseline="30000">
                <a:solidFill>
                  <a:srgbClr val="663300"/>
                </a:solidFill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41452" name="Text Box 140"/>
          <p:cNvSpPr txBox="1">
            <a:spLocks noChangeArrowheads="1"/>
          </p:cNvSpPr>
          <p:nvPr/>
        </p:nvSpPr>
        <p:spPr bwMode="auto">
          <a:xfrm>
            <a:off x="4768850" y="4794647"/>
            <a:ext cx="2128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chemeClr val="accent2"/>
                </a:solidFill>
                <a:latin typeface="Comic Sans MS" panose="030F0702030302020204" pitchFamily="66" charset="0"/>
              </a:rPr>
              <a:t>osmium</a:t>
            </a:r>
          </a:p>
        </p:txBody>
      </p:sp>
    </p:spTree>
    <p:extLst>
      <p:ext uri="{BB962C8B-B14F-4D97-AF65-F5344CB8AC3E}">
        <p14:creationId xmlns:p14="http://schemas.microsoft.com/office/powerpoint/2010/main" val="300740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8" grpId="0"/>
      <p:bldP spid="1414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sz="3600" dirty="0" smtClean="0"/>
              <a:t>Page: 66: 7.2, 7.3, 7.5- 7.7, 7.9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218488" cy="5328592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Define what is meant by density, include the equation.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Calculate (a) the volume of copper that has a mass of 178 kg; (b) the mass of 14.4m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 of air; (c) the density of a solid of mass 2000kg and volume 3m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State the density of (a) a metallic solid; (b) water &amp; (c) air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(a) Explain why a density of 1000 kgm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 is the same as one of 1 g cm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. (b) What is the density of water in g mm</a:t>
            </a:r>
            <a:r>
              <a:rPr lang="en-GB" altLang="en-US" sz="2400" i="1" baseline="30000" dirty="0" smtClean="0">
                <a:latin typeface="Comic Sans MS" panose="030F0702030302020204" pitchFamily="66" charset="0"/>
              </a:rPr>
              <a:t>-3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?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Explain how to measure the density of (a) a regular solid; (b) a liquid and (c) an irregular solid.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GB" altLang="en-US" sz="2400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506</Words>
  <Application>Microsoft Office PowerPoint</Application>
  <PresentationFormat>On-screen Show (4:3)</PresentationFormat>
  <Paragraphs>119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Times New Roman</vt:lpstr>
      <vt:lpstr>1_Office Theme</vt:lpstr>
      <vt:lpstr>PowerPoint Presentation</vt:lpstr>
      <vt:lpstr>PowerPoint Presentation</vt:lpstr>
      <vt:lpstr>Density (ρ)</vt:lpstr>
      <vt:lpstr>Question</vt:lpstr>
      <vt:lpstr>Answers</vt:lpstr>
      <vt:lpstr>Neutron Stars</vt:lpstr>
      <vt:lpstr>Density of the Nucleus</vt:lpstr>
      <vt:lpstr>Density examples</vt:lpstr>
      <vt:lpstr>Page: 66: 7.2, 7.3, 7.5- 7.7, 7.9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22</cp:revision>
  <dcterms:created xsi:type="dcterms:W3CDTF">2016-05-16T13:02:05Z</dcterms:created>
  <dcterms:modified xsi:type="dcterms:W3CDTF">2018-08-31T14:42:16Z</dcterms:modified>
</cp:coreProperties>
</file>