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4C29E-36D6-4C9C-8932-F979B31F2AAF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874B3-52A3-46C9-B970-0AB602319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776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BC105-AFE4-4C4E-9ABE-FADDDC47B185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68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179C14-2EA8-4F30-970A-B0BEE87764D7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184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47DD54-9EA6-4EB3-A832-6DEC4F6BECA8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186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034CF-992C-437B-AE77-48890D112F76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188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98F076-0994-4CD6-8B92-61757A212DED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230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64C43-AEBE-42AB-8BB2-4E91B5F2B1D6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222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F9A53C-0235-4A93-A535-FF6F5B8AFAB4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220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BA699E-E8E2-4C21-8A75-C493EB3E3243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69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317EC4-5426-4E12-B506-0299C2DBA6F0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203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80141B-900F-4A25-B66A-6F9D687E3ED9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72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3CE8B4-241A-4A1A-AD38-E59F79D90291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73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5B6D90-6E41-4249-8BF6-6CE66FD68937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234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A3AAC2-3217-4997-970D-093B94B42967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79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A03C2-6E1C-41D7-B058-905E10127FBC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174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9E903B-C268-40B6-92A6-258C55CB0B87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182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08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672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070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64530-1C40-409C-99E7-E37745B9088F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241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CAE53-298D-4E81-A3F0-239E2880B3A0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822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3B0AA-9593-4F02-8AFE-041CC5B30E1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642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1B94BD1-39D1-485F-A254-D85BED222E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057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7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1560" y="1844824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85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42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67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50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56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9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0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LO To understand </a:t>
            </a:r>
            <a:r>
              <a:rPr lang="en-GB" dirty="0" smtClean="0">
                <a:solidFill>
                  <a:prstClr val="black"/>
                </a:solidFill>
              </a:rPr>
              <a:t>gravitational</a:t>
            </a:r>
            <a:r>
              <a:rPr lang="en-GB" baseline="0" dirty="0" smtClean="0">
                <a:solidFill>
                  <a:prstClr val="black"/>
                </a:solidFill>
              </a:rPr>
              <a:t> potential and </a:t>
            </a:r>
            <a:r>
              <a:rPr lang="en-GB" baseline="0" dirty="0" err="1" smtClean="0">
                <a:solidFill>
                  <a:prstClr val="black"/>
                </a:solidFill>
              </a:rPr>
              <a:t>Keplar’s</a:t>
            </a:r>
            <a:r>
              <a:rPr lang="en-GB" baseline="0" dirty="0" smtClean="0">
                <a:solidFill>
                  <a:prstClr val="black"/>
                </a:solidFill>
              </a:rPr>
              <a:t> laws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dirty="0">
                <a:solidFill>
                  <a:prstClr val="black"/>
                </a:solidFill>
              </a:rPr>
              <a:t>Key </a:t>
            </a:r>
            <a:r>
              <a:rPr lang="en-GB" dirty="0" smtClean="0">
                <a:solidFill>
                  <a:prstClr val="black"/>
                </a:solidFill>
              </a:rPr>
              <a:t>Words: Gravitational</a:t>
            </a:r>
            <a:r>
              <a:rPr lang="en-GB" baseline="0" dirty="0" smtClean="0">
                <a:solidFill>
                  <a:prstClr val="black"/>
                </a:solidFill>
              </a:rPr>
              <a:t> potential, orbital radius, orbital period, centripetal acceleration, centripetal force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13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.ntnu.edu.tw/ntnujava/index.php?topic=398.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galileo.phys.virginia.edu/classes/109N/more_stuff/Applets/newt/newtmt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412776"/>
            <a:ext cx="7886700" cy="1325563"/>
          </a:xfrm>
        </p:spPr>
        <p:txBody>
          <a:bodyPr/>
          <a:lstStyle/>
          <a:p>
            <a:r>
              <a:rPr lang="en-GB" dirty="0" smtClean="0"/>
              <a:t>Gravitational potential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477593"/>
              </p:ext>
            </p:extLst>
          </p:nvPr>
        </p:nvGraphicFramePr>
        <p:xfrm>
          <a:off x="0" y="4509120"/>
          <a:ext cx="9126069" cy="2265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9257"/>
                <a:gridCol w="8156812"/>
              </a:tblGrid>
              <a:tr h="36653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101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To</a:t>
                      </a:r>
                      <a:r>
                        <a:rPr lang="en-GB" sz="1600" baseline="0" dirty="0" smtClean="0"/>
                        <a:t> calculate gravitational potential </a:t>
                      </a:r>
                      <a:endParaRPr lang="en-GB" sz="1600" dirty="0" smtClean="0"/>
                    </a:p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633101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/>
                        <a:t>Describe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baseline="0" dirty="0" smtClean="0"/>
                        <a:t>how to calculate orbital periods and </a:t>
                      </a:r>
                      <a:r>
                        <a:rPr lang="en-GB" sz="1600" baseline="0" dirty="0" err="1" smtClean="0"/>
                        <a:t>radi</a:t>
                      </a:r>
                      <a:endParaRPr lang="en-GB" sz="1600" dirty="0" smtClean="0"/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633101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/>
                        <a:t>Apply</a:t>
                      </a:r>
                      <a:r>
                        <a:rPr lang="en-GB" sz="1600" baseline="0" dirty="0" smtClean="0"/>
                        <a:t> this understanding to satellites </a:t>
                      </a:r>
                      <a:endParaRPr lang="en-GB" sz="1600" dirty="0" smtClean="0"/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37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1638" y="1484783"/>
            <a:ext cx="4260850" cy="450167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2800" i="1" u="sng" dirty="0">
                <a:solidFill>
                  <a:srgbClr val="FF3300"/>
                </a:solidFill>
              </a:rPr>
              <a:t>v </a:t>
            </a:r>
            <a:r>
              <a:rPr lang="en-GB" altLang="en-US" sz="2800" i="1" baseline="30000" dirty="0">
                <a:solidFill>
                  <a:srgbClr val="FF3300"/>
                </a:solidFill>
              </a:rPr>
              <a:t>2  </a:t>
            </a:r>
            <a:r>
              <a:rPr lang="en-GB" altLang="en-US" sz="2800" i="1" dirty="0">
                <a:solidFill>
                  <a:srgbClr val="FF3300"/>
                </a:solidFill>
              </a:rPr>
              <a:t>=  </a:t>
            </a:r>
            <a:r>
              <a:rPr lang="en-GB" altLang="en-US" sz="2800" i="1" u="sng" dirty="0">
                <a:solidFill>
                  <a:srgbClr val="FF3300"/>
                </a:solidFill>
                <a:cs typeface="Arial" charset="0"/>
              </a:rPr>
              <a:t>G M </a:t>
            </a:r>
            <a:endParaRPr lang="en-GB" altLang="en-US" sz="2800" i="1" dirty="0">
              <a:solidFill>
                <a:srgbClr val="FF3300"/>
              </a:solidFill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2800" i="1" dirty="0">
                <a:solidFill>
                  <a:srgbClr val="FF3300"/>
                </a:solidFill>
                <a:cs typeface="Arial" charset="0"/>
              </a:rPr>
              <a:t>r           r</a:t>
            </a:r>
            <a:r>
              <a:rPr lang="en-GB" altLang="en-US" sz="2800" i="1" baseline="30000" dirty="0">
                <a:solidFill>
                  <a:srgbClr val="FF3300"/>
                </a:solidFill>
                <a:cs typeface="Arial" charset="0"/>
              </a:rPr>
              <a:t>2</a:t>
            </a:r>
            <a:endParaRPr lang="en-GB" altLang="en-US" sz="2800" i="1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dirty="0"/>
              <a:t>rearranging gives: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b="1" i="1" dirty="0">
                <a:solidFill>
                  <a:srgbClr val="FF3300"/>
                </a:solidFill>
              </a:rPr>
              <a:t>v = </a:t>
            </a:r>
            <a:r>
              <a:rPr lang="en-GB" altLang="en-US" sz="2800" b="1" i="1" dirty="0">
                <a:solidFill>
                  <a:srgbClr val="FF3300"/>
                </a:solidFill>
                <a:cs typeface="Arial" charset="0"/>
              </a:rPr>
              <a:t>√ (GM / r)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800" b="1" i="1" dirty="0">
              <a:solidFill>
                <a:srgbClr val="FF3300"/>
              </a:solidFill>
              <a:cs typeface="Arial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b="1" dirty="0">
                <a:solidFill>
                  <a:srgbClr val="FF3300"/>
                </a:solidFill>
                <a:cs typeface="Arial" charset="0"/>
              </a:rPr>
              <a:t>The orbital speed is inversely proportional to the square root of the orbital radius.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dirty="0">
                <a:cs typeface="Arial" charset="0"/>
              </a:rPr>
              <a:t>For example: Jupiter travels more slowly about the Sun than the Earth.</a:t>
            </a:r>
          </a:p>
        </p:txBody>
      </p:sp>
      <p:pic>
        <p:nvPicPr>
          <p:cNvPr id="181256" name="Picture 8" descr="p066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2780928"/>
            <a:ext cx="3986212" cy="32083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670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268759"/>
            <a:ext cx="8362950" cy="503996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dirty="0"/>
              <a:t>Centripetal acceleration also = </a:t>
            </a:r>
            <a:r>
              <a:rPr lang="en-GB" altLang="en-US" i="1" dirty="0">
                <a:solidFill>
                  <a:srgbClr val="FF3300"/>
                </a:solidFill>
              </a:rPr>
              <a:t>r </a:t>
            </a:r>
            <a:r>
              <a:rPr lang="el-GR" altLang="en-US" i="1" dirty="0">
                <a:solidFill>
                  <a:srgbClr val="FF3300"/>
                </a:solidFill>
                <a:cs typeface="Arial" charset="0"/>
              </a:rPr>
              <a:t>ω</a:t>
            </a:r>
            <a:r>
              <a:rPr lang="en-GB" altLang="en-US" i="1" baseline="30000" dirty="0">
                <a:solidFill>
                  <a:srgbClr val="FF3300"/>
                </a:solidFill>
              </a:rPr>
              <a:t>2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dirty="0"/>
              <a:t>Where the angular speed </a:t>
            </a:r>
            <a:r>
              <a:rPr lang="el-GR" altLang="en-US" i="1" dirty="0">
                <a:solidFill>
                  <a:srgbClr val="FF3300"/>
                </a:solidFill>
                <a:cs typeface="Arial" charset="0"/>
              </a:rPr>
              <a:t>ω</a:t>
            </a:r>
            <a:r>
              <a:rPr lang="en-GB" altLang="en-US" i="1" dirty="0">
                <a:solidFill>
                  <a:srgbClr val="FF3300"/>
                </a:solidFill>
                <a:cs typeface="Arial" charset="0"/>
              </a:rPr>
              <a:t> = 2</a:t>
            </a:r>
            <a:r>
              <a:rPr lang="el-GR" altLang="en-US" i="1" dirty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i="1" dirty="0">
                <a:solidFill>
                  <a:srgbClr val="FF3300"/>
                </a:solidFill>
                <a:cs typeface="Arial" charset="0"/>
              </a:rPr>
              <a:t> / T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i="1" dirty="0">
                <a:solidFill>
                  <a:srgbClr val="FF3300"/>
                </a:solidFill>
                <a:cs typeface="Arial" charset="0"/>
              </a:rPr>
              <a:t>T</a:t>
            </a:r>
            <a:r>
              <a:rPr lang="en-GB" altLang="en-US" dirty="0">
                <a:cs typeface="Arial" charset="0"/>
              </a:rPr>
              <a:t> = the period, the time for one complete orbit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dirty="0">
                <a:cs typeface="Arial" charset="0"/>
              </a:rPr>
              <a:t>Therefore centripetal acceleration = </a:t>
            </a:r>
            <a:r>
              <a:rPr lang="en-GB" altLang="en-US" i="1" dirty="0">
                <a:solidFill>
                  <a:srgbClr val="FF3300"/>
                </a:solidFill>
                <a:cs typeface="Arial" charset="0"/>
              </a:rPr>
              <a:t>r 4</a:t>
            </a:r>
            <a:r>
              <a:rPr lang="el-GR" altLang="en-US" i="1" dirty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i="1" baseline="30000" dirty="0">
                <a:solidFill>
                  <a:srgbClr val="FF3300"/>
                </a:solidFill>
                <a:cs typeface="Arial" charset="0"/>
              </a:rPr>
              <a:t>2</a:t>
            </a:r>
            <a:r>
              <a:rPr lang="en-GB" altLang="en-US" i="1" dirty="0">
                <a:solidFill>
                  <a:srgbClr val="FF3300"/>
                </a:solidFill>
                <a:cs typeface="Arial" charset="0"/>
              </a:rPr>
              <a:t> / T</a:t>
            </a:r>
            <a:r>
              <a:rPr lang="en-GB" altLang="en-US" i="1" baseline="30000" dirty="0">
                <a:solidFill>
                  <a:srgbClr val="FF3300"/>
                </a:solidFill>
                <a:cs typeface="Arial" charset="0"/>
              </a:rPr>
              <a:t>2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dirty="0">
                <a:cs typeface="Arial" charset="0"/>
              </a:rPr>
              <a:t>But for an orbit:  </a:t>
            </a:r>
            <a:r>
              <a:rPr lang="en-GB" altLang="en-US" i="1" u="sng" dirty="0">
                <a:solidFill>
                  <a:srgbClr val="FF3300"/>
                </a:solidFill>
                <a:cs typeface="Arial" charset="0"/>
              </a:rPr>
              <a:t>4</a:t>
            </a:r>
            <a:r>
              <a:rPr lang="el-GR" altLang="en-US" i="1" u="sng" dirty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i="1" u="sng" baseline="30000" dirty="0">
                <a:solidFill>
                  <a:srgbClr val="FF3300"/>
                </a:solidFill>
                <a:cs typeface="Arial" charset="0"/>
              </a:rPr>
              <a:t>2 </a:t>
            </a:r>
            <a:r>
              <a:rPr lang="en-GB" altLang="en-US" i="1" u="sng" dirty="0">
                <a:solidFill>
                  <a:srgbClr val="FF3300"/>
                </a:solidFill>
                <a:cs typeface="Arial" charset="0"/>
              </a:rPr>
              <a:t>r</a:t>
            </a:r>
            <a:r>
              <a:rPr lang="en-GB" altLang="en-US" i="1" dirty="0">
                <a:solidFill>
                  <a:srgbClr val="FF3300"/>
                </a:solidFill>
                <a:cs typeface="Arial" charset="0"/>
              </a:rPr>
              <a:t> = </a:t>
            </a:r>
            <a:r>
              <a:rPr lang="en-GB" altLang="en-US" i="1" u="sng" dirty="0">
                <a:solidFill>
                  <a:srgbClr val="FF3300"/>
                </a:solidFill>
                <a:cs typeface="Arial" charset="0"/>
              </a:rPr>
              <a:t>GM</a:t>
            </a:r>
            <a:r>
              <a:rPr lang="en-GB" altLang="en-US" i="1" dirty="0">
                <a:solidFill>
                  <a:srgbClr val="FF3300"/>
                </a:solidFill>
                <a:cs typeface="Arial" charset="0"/>
              </a:rPr>
              <a:t> 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i="1" dirty="0">
                <a:solidFill>
                  <a:srgbClr val="FF3300"/>
                </a:solidFill>
                <a:cs typeface="Arial" charset="0"/>
              </a:rPr>
              <a:t>			 T</a:t>
            </a:r>
            <a:r>
              <a:rPr lang="en-GB" altLang="en-US" i="1" baseline="30000" dirty="0">
                <a:solidFill>
                  <a:srgbClr val="FF3300"/>
                </a:solidFill>
                <a:cs typeface="Arial" charset="0"/>
              </a:rPr>
              <a:t>2</a:t>
            </a:r>
            <a:r>
              <a:rPr lang="en-GB" altLang="en-US" i="1" dirty="0">
                <a:solidFill>
                  <a:srgbClr val="FF3300"/>
                </a:solidFill>
                <a:cs typeface="Arial" charset="0"/>
              </a:rPr>
              <a:t>         r</a:t>
            </a:r>
            <a:r>
              <a:rPr lang="en-GB" altLang="en-US" i="1" baseline="30000" dirty="0">
                <a:solidFill>
                  <a:srgbClr val="FF3300"/>
                </a:solidFill>
                <a:cs typeface="Arial" charset="0"/>
              </a:rPr>
              <a:t>2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dirty="0">
                <a:cs typeface="Arial" charset="0"/>
              </a:rPr>
              <a:t>Hence: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b="1" i="1" dirty="0">
                <a:solidFill>
                  <a:srgbClr val="FF3300"/>
                </a:solidFill>
                <a:cs typeface="Arial" charset="0"/>
              </a:rPr>
              <a:t>T = √ (4</a:t>
            </a:r>
            <a:r>
              <a:rPr lang="el-GR" altLang="en-US" b="1" i="1" dirty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b="1" i="1" baseline="30000" dirty="0">
                <a:solidFill>
                  <a:srgbClr val="FF3300"/>
                </a:solidFill>
                <a:cs typeface="Arial" charset="0"/>
              </a:rPr>
              <a:t>2</a:t>
            </a:r>
            <a:r>
              <a:rPr lang="en-GB" altLang="en-US" b="1" i="1" dirty="0">
                <a:solidFill>
                  <a:srgbClr val="FF3300"/>
                </a:solidFill>
                <a:cs typeface="Arial" charset="0"/>
              </a:rPr>
              <a:t> r </a:t>
            </a:r>
            <a:r>
              <a:rPr lang="en-GB" altLang="en-US" b="1" i="1" baseline="30000" dirty="0">
                <a:solidFill>
                  <a:srgbClr val="FF3300"/>
                </a:solidFill>
                <a:cs typeface="Arial" charset="0"/>
              </a:rPr>
              <a:t>3</a:t>
            </a:r>
            <a:r>
              <a:rPr lang="en-GB" altLang="en-US" b="1" i="1" dirty="0">
                <a:solidFill>
                  <a:srgbClr val="FF3300"/>
                </a:solidFill>
                <a:cs typeface="Arial" charset="0"/>
              </a:rPr>
              <a:t>/GM)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b="1" dirty="0">
              <a:solidFill>
                <a:srgbClr val="FF3300"/>
              </a:solidFill>
              <a:cs typeface="Arial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b="1" dirty="0">
                <a:solidFill>
                  <a:srgbClr val="FF3300"/>
                </a:solidFill>
                <a:cs typeface="Arial" charset="0"/>
              </a:rPr>
              <a:t>The orbital period is directly proportional to the square root of the orbital radius cubed.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dirty="0">
                <a:cs typeface="Arial" charset="0"/>
              </a:rPr>
              <a:t>For example: Jupiter takes longer to orbit the Sun than the Earth.</a:t>
            </a:r>
            <a:endParaRPr lang="el-GR" altLang="en-US" b="1" i="1" dirty="0">
              <a:solidFill>
                <a:srgbClr val="FF33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17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Question  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924944"/>
            <a:ext cx="8351837" cy="288131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i="1" dirty="0"/>
              <a:t>Calculate (a) the orbital speed and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i="1" dirty="0"/>
              <a:t>(b) period of the International Space Station.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i="1" dirty="0"/>
              <a:t>Earth radius, </a:t>
            </a:r>
            <a:r>
              <a:rPr lang="en-GB" altLang="en-US" sz="2800" i="1" dirty="0">
                <a:solidFill>
                  <a:srgbClr val="FF3300"/>
                </a:solidFill>
              </a:rPr>
              <a:t>R</a:t>
            </a:r>
            <a:r>
              <a:rPr lang="en-GB" altLang="en-US" sz="2800" i="1" dirty="0"/>
              <a:t> = </a:t>
            </a:r>
            <a:r>
              <a:rPr lang="en-GB" altLang="en-US" sz="2800" dirty="0"/>
              <a:t>6400 km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i="1" dirty="0"/>
              <a:t>Orbital height of the ISS, </a:t>
            </a:r>
            <a:r>
              <a:rPr lang="en-GB" altLang="en-US" sz="2800" i="1" dirty="0">
                <a:solidFill>
                  <a:srgbClr val="FF3300"/>
                </a:solidFill>
              </a:rPr>
              <a:t>H</a:t>
            </a:r>
            <a:r>
              <a:rPr lang="en-GB" altLang="en-US" sz="2800" i="1" dirty="0"/>
              <a:t> = </a:t>
            </a:r>
            <a:r>
              <a:rPr lang="en-GB" altLang="en-US" sz="2800" dirty="0"/>
              <a:t>300 km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i="1" dirty="0"/>
              <a:t>Earth mass, </a:t>
            </a:r>
            <a:r>
              <a:rPr lang="en-GB" altLang="en-US" sz="2800" i="1" dirty="0">
                <a:solidFill>
                  <a:srgbClr val="FF3300"/>
                </a:solidFill>
              </a:rPr>
              <a:t>M</a:t>
            </a:r>
            <a:r>
              <a:rPr lang="en-GB" altLang="en-US" sz="2800" i="1" dirty="0"/>
              <a:t> = </a:t>
            </a:r>
            <a:r>
              <a:rPr lang="en-GB" altLang="en-US" sz="2800" dirty="0"/>
              <a:t>6.0 x 10 </a:t>
            </a:r>
            <a:r>
              <a:rPr lang="en-GB" altLang="en-US" sz="2800" baseline="30000" dirty="0"/>
              <a:t>24</a:t>
            </a:r>
            <a:r>
              <a:rPr lang="en-GB" altLang="en-US" sz="2800" dirty="0"/>
              <a:t> kg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i="1" dirty="0">
                <a:solidFill>
                  <a:srgbClr val="FF3300"/>
                </a:solidFill>
              </a:rPr>
              <a:t>G</a:t>
            </a:r>
            <a:r>
              <a:rPr lang="en-GB" altLang="en-US" sz="2800" i="1" dirty="0"/>
              <a:t> = </a:t>
            </a:r>
            <a:r>
              <a:rPr lang="en-GB" altLang="en-US" sz="2800" dirty="0">
                <a:cs typeface="Arial" charset="0"/>
              </a:rPr>
              <a:t>6.672 x 10 </a:t>
            </a:r>
            <a:r>
              <a:rPr lang="en-GB" altLang="en-US" sz="2800" baseline="30000" dirty="0">
                <a:cs typeface="Arial" charset="0"/>
              </a:rPr>
              <a:t>-11</a:t>
            </a:r>
            <a:r>
              <a:rPr lang="en-GB" altLang="en-US" sz="2800" dirty="0">
                <a:cs typeface="Arial" charset="0"/>
              </a:rPr>
              <a:t> N m </a:t>
            </a:r>
            <a:r>
              <a:rPr lang="en-GB" altLang="en-US" sz="2800" baseline="30000" dirty="0">
                <a:cs typeface="Arial" charset="0"/>
              </a:rPr>
              <a:t>2</a:t>
            </a:r>
            <a:r>
              <a:rPr lang="en-GB" altLang="en-US" sz="2800" dirty="0">
                <a:cs typeface="Arial" charset="0"/>
              </a:rPr>
              <a:t> kg </a:t>
            </a:r>
            <a:r>
              <a:rPr lang="en-GB" altLang="en-US" sz="2800" baseline="30000" dirty="0">
                <a:cs typeface="Arial" charset="0"/>
              </a:rPr>
              <a:t>- 2</a:t>
            </a:r>
            <a:endParaRPr lang="en-GB" altLang="en-US" sz="280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80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69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844823"/>
            <a:ext cx="8291513" cy="4281339"/>
          </a:xfrm>
        </p:spPr>
        <p:txBody>
          <a:bodyPr>
            <a:normAutofit fontScale="85000" lnSpcReduction="20000"/>
          </a:bodyPr>
          <a:lstStyle/>
          <a:p>
            <a:pPr marL="533400" indent="-533400">
              <a:buFontTx/>
              <a:buNone/>
            </a:pPr>
            <a:r>
              <a:rPr lang="en-GB" altLang="en-US" sz="2400" i="1" dirty="0">
                <a:solidFill>
                  <a:srgbClr val="FF3300"/>
                </a:solidFill>
              </a:rPr>
              <a:t>r = R + H </a:t>
            </a:r>
            <a:r>
              <a:rPr lang="en-GB" altLang="en-US" sz="2400" dirty="0"/>
              <a:t>= (6400 + 300)km = 6700 km = 6.7 x 10</a:t>
            </a:r>
            <a:r>
              <a:rPr lang="en-GB" altLang="en-US" sz="2400" baseline="30000" dirty="0"/>
              <a:t>6</a:t>
            </a:r>
            <a:r>
              <a:rPr lang="en-GB" altLang="en-US" sz="2400" dirty="0">
                <a:cs typeface="Arial" charset="0"/>
              </a:rPr>
              <a:t> </a:t>
            </a:r>
            <a:r>
              <a:rPr lang="en-GB" altLang="en-US" sz="2400" dirty="0"/>
              <a:t>m</a:t>
            </a:r>
          </a:p>
          <a:p>
            <a:pPr marL="533400" indent="-533400">
              <a:buFontTx/>
              <a:buNone/>
            </a:pPr>
            <a:r>
              <a:rPr lang="en-GB" altLang="en-US" sz="2400" b="1" dirty="0"/>
              <a:t>(a) Orbital speed</a:t>
            </a:r>
          </a:p>
          <a:p>
            <a:pPr marL="533400" indent="-533400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FF3300"/>
                </a:solidFill>
              </a:rPr>
              <a:t>v = </a:t>
            </a: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√ (GM / r)</a:t>
            </a:r>
            <a:endParaRPr lang="en-GB" altLang="en-US" sz="2400" i="1" dirty="0"/>
          </a:p>
          <a:p>
            <a:pPr marL="533400" indent="-533400">
              <a:buFontTx/>
              <a:buNone/>
            </a:pPr>
            <a:r>
              <a:rPr lang="en-GB" altLang="en-US" sz="2400" dirty="0">
                <a:cs typeface="Arial" charset="0"/>
              </a:rPr>
              <a:t>= √ (6.672 x 10 </a:t>
            </a:r>
            <a:r>
              <a:rPr lang="en-GB" altLang="en-US" sz="2400" baseline="30000" dirty="0">
                <a:cs typeface="Arial" charset="0"/>
              </a:rPr>
              <a:t>-11</a:t>
            </a:r>
            <a:r>
              <a:rPr lang="en-GB" altLang="en-US" sz="2400" dirty="0">
                <a:cs typeface="Arial" charset="0"/>
              </a:rPr>
              <a:t> x </a:t>
            </a:r>
            <a:r>
              <a:rPr lang="en-GB" altLang="en-US" sz="2400" dirty="0"/>
              <a:t>6.0 x 10 </a:t>
            </a:r>
            <a:r>
              <a:rPr lang="en-GB" altLang="en-US" sz="2400" baseline="30000" dirty="0"/>
              <a:t>24</a:t>
            </a:r>
            <a:r>
              <a:rPr lang="en-GB" altLang="en-US" sz="2400" dirty="0">
                <a:cs typeface="Arial" charset="0"/>
              </a:rPr>
              <a:t> / </a:t>
            </a:r>
            <a:r>
              <a:rPr lang="en-GB" altLang="en-US" sz="2400" dirty="0"/>
              <a:t>6.7 x 10</a:t>
            </a:r>
            <a:r>
              <a:rPr lang="en-GB" altLang="en-US" sz="2400" baseline="30000" dirty="0"/>
              <a:t>6</a:t>
            </a:r>
            <a:r>
              <a:rPr lang="en-GB" altLang="en-US" sz="2400" dirty="0">
                <a:cs typeface="Arial" charset="0"/>
              </a:rPr>
              <a:t>)</a:t>
            </a:r>
            <a:endParaRPr lang="en-GB" altLang="en-US" sz="2400" dirty="0"/>
          </a:p>
          <a:p>
            <a:pPr marL="533400" indent="-533400">
              <a:buFontTx/>
              <a:buNone/>
            </a:pPr>
            <a:r>
              <a:rPr lang="en-GB" altLang="en-US" sz="2400" dirty="0">
                <a:cs typeface="Arial" charset="0"/>
              </a:rPr>
              <a:t>= √ (4.003 x 10 </a:t>
            </a:r>
            <a:r>
              <a:rPr lang="en-GB" altLang="en-US" sz="2400" baseline="30000" dirty="0">
                <a:cs typeface="Arial" charset="0"/>
              </a:rPr>
              <a:t>14</a:t>
            </a:r>
            <a:r>
              <a:rPr lang="en-GB" altLang="en-US" sz="2400" dirty="0">
                <a:cs typeface="Arial" charset="0"/>
              </a:rPr>
              <a:t> / </a:t>
            </a:r>
            <a:r>
              <a:rPr lang="en-GB" altLang="en-US" sz="2400" dirty="0"/>
              <a:t>6.7 x 10</a:t>
            </a:r>
            <a:r>
              <a:rPr lang="en-GB" altLang="en-US" sz="2400" baseline="30000" dirty="0"/>
              <a:t>6</a:t>
            </a:r>
            <a:r>
              <a:rPr lang="en-GB" altLang="en-US" sz="2400" dirty="0">
                <a:cs typeface="Arial" charset="0"/>
              </a:rPr>
              <a:t>)</a:t>
            </a:r>
            <a:endParaRPr lang="en-GB" altLang="en-US" sz="2400" dirty="0"/>
          </a:p>
          <a:p>
            <a:pPr marL="533400" indent="-533400">
              <a:buFontTx/>
              <a:buNone/>
            </a:pPr>
            <a:r>
              <a:rPr lang="en-GB" altLang="en-US" sz="2400" dirty="0">
                <a:cs typeface="Arial" charset="0"/>
              </a:rPr>
              <a:t>= √ (5.975 x 10 </a:t>
            </a:r>
            <a:r>
              <a:rPr lang="en-GB" altLang="en-US" sz="2400" baseline="30000" dirty="0">
                <a:cs typeface="Arial" charset="0"/>
              </a:rPr>
              <a:t>7</a:t>
            </a:r>
            <a:r>
              <a:rPr lang="en-GB" altLang="en-US" sz="2400" dirty="0">
                <a:cs typeface="Arial" charset="0"/>
              </a:rPr>
              <a:t>)</a:t>
            </a:r>
            <a:endParaRPr lang="en-GB" altLang="en-US" sz="2400" dirty="0"/>
          </a:p>
          <a:p>
            <a:pPr marL="533400" indent="-533400">
              <a:buFontTx/>
              <a:buNone/>
            </a:pPr>
            <a:r>
              <a:rPr lang="en-GB" altLang="en-US" sz="2400" b="1" dirty="0">
                <a:solidFill>
                  <a:srgbClr val="FF3300"/>
                </a:solidFill>
                <a:cs typeface="Arial" charset="0"/>
              </a:rPr>
              <a:t>orbital speed = 7.73 x 10</a:t>
            </a:r>
            <a:r>
              <a:rPr lang="en-GB" altLang="en-US" sz="2400" b="1" baseline="30000" dirty="0">
                <a:solidFill>
                  <a:srgbClr val="FF3300"/>
                </a:solidFill>
                <a:cs typeface="Arial" charset="0"/>
              </a:rPr>
              <a:t>3</a:t>
            </a:r>
            <a:r>
              <a:rPr lang="en-GB" altLang="en-US" sz="2400" b="1" dirty="0">
                <a:solidFill>
                  <a:srgbClr val="FF3300"/>
                </a:solidFill>
                <a:cs typeface="Arial" charset="0"/>
              </a:rPr>
              <a:t> ms</a:t>
            </a:r>
            <a:r>
              <a:rPr lang="en-GB" altLang="en-US" sz="2400" b="1" baseline="30000" dirty="0">
                <a:solidFill>
                  <a:srgbClr val="FF3300"/>
                </a:solidFill>
                <a:cs typeface="Arial" charset="0"/>
              </a:rPr>
              <a:t>-1 </a:t>
            </a:r>
            <a:r>
              <a:rPr lang="en-GB" altLang="en-US" sz="2400" b="1" dirty="0">
                <a:solidFill>
                  <a:srgbClr val="FF3300"/>
                </a:solidFill>
                <a:cs typeface="Arial" charset="0"/>
              </a:rPr>
              <a:t>= 7.73 kms</a:t>
            </a:r>
            <a:r>
              <a:rPr lang="en-GB" altLang="en-US" sz="2400" b="1" baseline="30000" dirty="0">
                <a:solidFill>
                  <a:srgbClr val="FF3300"/>
                </a:solidFill>
                <a:cs typeface="Arial" charset="0"/>
              </a:rPr>
              <a:t>-1</a:t>
            </a:r>
          </a:p>
          <a:p>
            <a:pPr marL="533400" indent="-533400">
              <a:buFontTx/>
              <a:buNone/>
            </a:pPr>
            <a:r>
              <a:rPr lang="en-GB" altLang="en-US" sz="2400" b="1" dirty="0"/>
              <a:t>(b) Orbital period</a:t>
            </a:r>
          </a:p>
          <a:p>
            <a:pPr marL="533400" indent="-533400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T = √ (4</a:t>
            </a:r>
            <a:r>
              <a:rPr lang="el-GR" altLang="en-US" sz="2400" i="1" dirty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sz="2400" i="1" baseline="30000" dirty="0">
                <a:solidFill>
                  <a:srgbClr val="FF3300"/>
                </a:solidFill>
                <a:cs typeface="Arial" charset="0"/>
              </a:rPr>
              <a:t>2</a:t>
            </a: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 r </a:t>
            </a:r>
            <a:r>
              <a:rPr lang="en-GB" altLang="en-US" sz="2400" i="1" baseline="30000" dirty="0">
                <a:solidFill>
                  <a:srgbClr val="FF3300"/>
                </a:solidFill>
                <a:cs typeface="Arial" charset="0"/>
              </a:rPr>
              <a:t>3 </a:t>
            </a: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/ GM)</a:t>
            </a:r>
            <a:r>
              <a:rPr lang="en-GB" altLang="en-US" sz="2400" i="1" dirty="0">
                <a:cs typeface="Arial" charset="0"/>
              </a:rPr>
              <a:t> </a:t>
            </a:r>
          </a:p>
          <a:p>
            <a:pPr marL="533400" indent="-533400">
              <a:spcBef>
                <a:spcPct val="0"/>
              </a:spcBef>
              <a:buFontTx/>
              <a:buNone/>
            </a:pPr>
            <a:r>
              <a:rPr lang="en-GB" altLang="en-US" sz="2400" dirty="0">
                <a:cs typeface="Arial" charset="0"/>
              </a:rPr>
              <a:t>= √ (4</a:t>
            </a:r>
            <a:r>
              <a:rPr lang="el-GR" altLang="en-US" sz="2400" dirty="0">
                <a:cs typeface="Arial" charset="0"/>
              </a:rPr>
              <a:t>π</a:t>
            </a:r>
            <a:r>
              <a:rPr lang="en-GB" altLang="en-US" sz="2400" baseline="30000" dirty="0">
                <a:cs typeface="Arial" charset="0"/>
              </a:rPr>
              <a:t>2</a:t>
            </a:r>
            <a:r>
              <a:rPr lang="en-GB" altLang="en-US" sz="2400" dirty="0">
                <a:cs typeface="Arial" charset="0"/>
              </a:rPr>
              <a:t> x (</a:t>
            </a:r>
            <a:r>
              <a:rPr lang="en-GB" altLang="en-US" sz="2400" dirty="0"/>
              <a:t>6.7 x 10</a:t>
            </a:r>
            <a:r>
              <a:rPr lang="en-GB" altLang="en-US" sz="2400" baseline="30000" dirty="0"/>
              <a:t>6</a:t>
            </a:r>
            <a:r>
              <a:rPr lang="en-GB" altLang="en-US" sz="2400" dirty="0">
                <a:cs typeface="Arial" charset="0"/>
              </a:rPr>
              <a:t>)</a:t>
            </a:r>
            <a:r>
              <a:rPr lang="en-GB" altLang="en-US" sz="2400" baseline="30000" dirty="0">
                <a:cs typeface="Arial" charset="0"/>
              </a:rPr>
              <a:t>3</a:t>
            </a:r>
            <a:r>
              <a:rPr lang="en-GB" altLang="en-US" sz="2400" dirty="0">
                <a:cs typeface="Arial" charset="0"/>
              </a:rPr>
              <a:t> ) / (6.672 x 10 </a:t>
            </a:r>
            <a:r>
              <a:rPr lang="en-GB" altLang="en-US" sz="2400" baseline="30000" dirty="0">
                <a:cs typeface="Arial" charset="0"/>
              </a:rPr>
              <a:t>-11</a:t>
            </a:r>
            <a:r>
              <a:rPr lang="en-GB" altLang="en-US" sz="2400" dirty="0">
                <a:cs typeface="Arial" charset="0"/>
              </a:rPr>
              <a:t> x </a:t>
            </a:r>
            <a:r>
              <a:rPr lang="en-GB" altLang="en-US" sz="2400" dirty="0"/>
              <a:t>6.0 x 10 </a:t>
            </a:r>
            <a:r>
              <a:rPr lang="en-GB" altLang="en-US" sz="2400" baseline="30000" dirty="0"/>
              <a:t>24</a:t>
            </a:r>
            <a:r>
              <a:rPr lang="en-GB" altLang="en-US" sz="2400" dirty="0">
                <a:cs typeface="Arial" charset="0"/>
              </a:rPr>
              <a:t>) </a:t>
            </a:r>
          </a:p>
          <a:p>
            <a:pPr marL="533400" indent="-533400">
              <a:buFontTx/>
              <a:buNone/>
            </a:pPr>
            <a:r>
              <a:rPr lang="en-GB" altLang="en-US" sz="2400" dirty="0">
                <a:cs typeface="Arial" charset="0"/>
              </a:rPr>
              <a:t>= √ (1.187 x 10 </a:t>
            </a:r>
            <a:r>
              <a:rPr lang="en-GB" altLang="en-US" sz="2400" baseline="30000" dirty="0">
                <a:cs typeface="Arial" charset="0"/>
              </a:rPr>
              <a:t>22</a:t>
            </a:r>
            <a:r>
              <a:rPr lang="en-GB" altLang="en-US" sz="2400" dirty="0">
                <a:cs typeface="Arial" charset="0"/>
              </a:rPr>
              <a:t> / 4.003 x 10 </a:t>
            </a:r>
            <a:r>
              <a:rPr lang="en-GB" altLang="en-US" sz="2400" baseline="30000" dirty="0">
                <a:cs typeface="Arial" charset="0"/>
              </a:rPr>
              <a:t>14</a:t>
            </a:r>
            <a:r>
              <a:rPr lang="en-GB" altLang="en-US" sz="2400" dirty="0">
                <a:cs typeface="Arial" charset="0"/>
              </a:rPr>
              <a:t>)</a:t>
            </a:r>
            <a:endParaRPr lang="en-GB" altLang="en-US" sz="2400" dirty="0"/>
          </a:p>
          <a:p>
            <a:pPr marL="533400" indent="-533400">
              <a:buFontTx/>
              <a:buNone/>
            </a:pPr>
            <a:r>
              <a:rPr lang="en-GB" altLang="en-US" sz="2400" dirty="0">
                <a:cs typeface="Arial" charset="0"/>
              </a:rPr>
              <a:t>= √ (2.966 x 10 </a:t>
            </a:r>
            <a:r>
              <a:rPr lang="en-GB" altLang="en-US" sz="2400" baseline="30000" dirty="0">
                <a:cs typeface="Arial" charset="0"/>
              </a:rPr>
              <a:t>7</a:t>
            </a:r>
            <a:r>
              <a:rPr lang="en-GB" altLang="en-US" sz="2400" dirty="0">
                <a:cs typeface="Arial" charset="0"/>
              </a:rPr>
              <a:t>)</a:t>
            </a:r>
            <a:endParaRPr lang="en-GB" altLang="en-US" sz="2400" dirty="0"/>
          </a:p>
          <a:p>
            <a:pPr marL="533400" indent="-533400">
              <a:buFontTx/>
              <a:buNone/>
            </a:pPr>
            <a:r>
              <a:rPr lang="en-GB" altLang="en-US" sz="2400" b="1" dirty="0">
                <a:solidFill>
                  <a:srgbClr val="FF3300"/>
                </a:solidFill>
                <a:cs typeface="Arial" charset="0"/>
              </a:rPr>
              <a:t>orbital period = 5.45 x 10</a:t>
            </a:r>
            <a:r>
              <a:rPr lang="en-GB" altLang="en-US" sz="2400" b="1" baseline="30000" dirty="0">
                <a:solidFill>
                  <a:srgbClr val="FF3300"/>
                </a:solidFill>
                <a:cs typeface="Arial" charset="0"/>
              </a:rPr>
              <a:t>3</a:t>
            </a:r>
            <a:r>
              <a:rPr lang="en-GB" altLang="en-US" sz="2400" b="1" dirty="0">
                <a:solidFill>
                  <a:srgbClr val="FF3300"/>
                </a:solidFill>
                <a:cs typeface="Arial" charset="0"/>
              </a:rPr>
              <a:t> s = 90.8 minutes = 1h 30 </a:t>
            </a:r>
            <a:r>
              <a:rPr lang="en-GB" altLang="en-US" sz="2400" b="1" dirty="0" err="1">
                <a:solidFill>
                  <a:srgbClr val="FF3300"/>
                </a:solidFill>
                <a:cs typeface="Arial" charset="0"/>
              </a:rPr>
              <a:t>mins</a:t>
            </a:r>
            <a:endParaRPr lang="en-GB" altLang="en-US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624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Question  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2326281"/>
            <a:ext cx="8466137" cy="450056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i="1" dirty="0"/>
              <a:t>Calculate the orbital radius of an Earth satellite having an orbital period of 24 hours.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i="1" dirty="0"/>
              <a:t>Earth mass, </a:t>
            </a:r>
            <a:r>
              <a:rPr lang="en-GB" altLang="en-US" sz="2400" i="1" dirty="0">
                <a:solidFill>
                  <a:srgbClr val="FF3300"/>
                </a:solidFill>
              </a:rPr>
              <a:t>M</a:t>
            </a:r>
            <a:r>
              <a:rPr lang="en-GB" altLang="en-US" sz="2400" i="1" dirty="0"/>
              <a:t> = </a:t>
            </a:r>
            <a:r>
              <a:rPr lang="en-GB" altLang="en-US" sz="2400" dirty="0"/>
              <a:t>6.0 x 10 </a:t>
            </a:r>
            <a:r>
              <a:rPr lang="en-GB" altLang="en-US" sz="2400" baseline="30000" dirty="0"/>
              <a:t>24</a:t>
            </a:r>
            <a:r>
              <a:rPr lang="en-GB" altLang="en-US" sz="2400" dirty="0"/>
              <a:t> kg; </a:t>
            </a:r>
            <a:r>
              <a:rPr lang="en-GB" altLang="en-US" sz="2400" i="1" dirty="0">
                <a:solidFill>
                  <a:srgbClr val="FF3300"/>
                </a:solidFill>
              </a:rPr>
              <a:t>G</a:t>
            </a:r>
            <a:r>
              <a:rPr lang="en-GB" altLang="en-US" sz="2400" i="1" dirty="0"/>
              <a:t> = </a:t>
            </a:r>
            <a:r>
              <a:rPr lang="en-GB" altLang="en-US" sz="2400" dirty="0">
                <a:cs typeface="Arial" charset="0"/>
              </a:rPr>
              <a:t>6.672 x 10 </a:t>
            </a:r>
            <a:r>
              <a:rPr lang="en-GB" altLang="en-US" sz="2400" baseline="30000" dirty="0">
                <a:cs typeface="Arial" charset="0"/>
              </a:rPr>
              <a:t>-11</a:t>
            </a:r>
            <a:r>
              <a:rPr lang="en-GB" altLang="en-US" sz="2400" dirty="0">
                <a:cs typeface="Arial" charset="0"/>
              </a:rPr>
              <a:t> N m </a:t>
            </a:r>
            <a:r>
              <a:rPr lang="en-GB" altLang="en-US" sz="2400" baseline="30000" dirty="0">
                <a:cs typeface="Arial" charset="0"/>
              </a:rPr>
              <a:t>2</a:t>
            </a:r>
            <a:r>
              <a:rPr lang="en-GB" altLang="en-US" sz="2400" dirty="0">
                <a:cs typeface="Arial" charset="0"/>
              </a:rPr>
              <a:t> kg </a:t>
            </a:r>
            <a:r>
              <a:rPr lang="en-GB" altLang="en-US" sz="2400" baseline="30000" dirty="0">
                <a:cs typeface="Arial" charset="0"/>
              </a:rPr>
              <a:t>- 2</a:t>
            </a:r>
            <a:endParaRPr lang="en-GB" altLang="en-US" sz="2400" dirty="0"/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400" i="1" dirty="0">
              <a:solidFill>
                <a:srgbClr val="FF3300"/>
              </a:solidFill>
              <a:cs typeface="Arial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T = √ (4</a:t>
            </a:r>
            <a:r>
              <a:rPr lang="el-GR" altLang="en-US" sz="2400" i="1" dirty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sz="2400" i="1" baseline="30000" dirty="0">
                <a:solidFill>
                  <a:srgbClr val="FF3300"/>
                </a:solidFill>
                <a:cs typeface="Arial" charset="0"/>
              </a:rPr>
              <a:t>2</a:t>
            </a: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 r </a:t>
            </a:r>
            <a:r>
              <a:rPr lang="en-GB" altLang="en-US" sz="2400" i="1" baseline="30000" dirty="0">
                <a:solidFill>
                  <a:srgbClr val="FF3300"/>
                </a:solidFill>
                <a:cs typeface="Arial" charset="0"/>
              </a:rPr>
              <a:t>3 </a:t>
            </a: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/ GM)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dirty="0">
                <a:cs typeface="Arial" charset="0"/>
              </a:rPr>
              <a:t>rearranged becomes: </a:t>
            </a: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r </a:t>
            </a:r>
            <a:r>
              <a:rPr lang="en-GB" altLang="en-US" sz="2400" i="1" baseline="30000" dirty="0">
                <a:solidFill>
                  <a:srgbClr val="FF3300"/>
                </a:solidFill>
                <a:cs typeface="Arial" charset="0"/>
              </a:rPr>
              <a:t>3</a:t>
            </a: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 = T </a:t>
            </a:r>
            <a:r>
              <a:rPr lang="en-GB" altLang="en-US" sz="2400" i="1" baseline="30000" dirty="0">
                <a:solidFill>
                  <a:srgbClr val="FF3300"/>
                </a:solidFill>
                <a:cs typeface="Arial" charset="0"/>
              </a:rPr>
              <a:t>2 </a:t>
            </a: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GM / 4</a:t>
            </a:r>
            <a:r>
              <a:rPr lang="el-GR" altLang="en-US" sz="2400" i="1" dirty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sz="2400" i="1" baseline="30000" dirty="0">
                <a:solidFill>
                  <a:srgbClr val="FF3300"/>
                </a:solidFill>
                <a:cs typeface="Arial" charset="0"/>
              </a:rPr>
              <a:t>2</a:t>
            </a: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 </a:t>
            </a:r>
            <a:endParaRPr lang="en-GB" altLang="en-US" sz="2400" i="1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i="1" dirty="0">
                <a:cs typeface="Arial" charset="0"/>
              </a:rPr>
              <a:t>r </a:t>
            </a:r>
            <a:r>
              <a:rPr lang="en-GB" altLang="en-US" sz="2400" i="1" baseline="30000" dirty="0">
                <a:cs typeface="Arial" charset="0"/>
              </a:rPr>
              <a:t>3</a:t>
            </a:r>
            <a:r>
              <a:rPr lang="en-GB" altLang="en-US" sz="2400" i="1" dirty="0">
                <a:cs typeface="Arial" charset="0"/>
              </a:rPr>
              <a:t> = </a:t>
            </a:r>
            <a:r>
              <a:rPr lang="en-GB" altLang="en-US" sz="2400" dirty="0">
                <a:cs typeface="Arial" charset="0"/>
              </a:rPr>
              <a:t>(24 x 60 x 60)</a:t>
            </a:r>
            <a:r>
              <a:rPr lang="en-GB" altLang="en-US" sz="2400" baseline="30000" dirty="0">
                <a:cs typeface="Arial" charset="0"/>
              </a:rPr>
              <a:t>2 </a:t>
            </a:r>
            <a:r>
              <a:rPr lang="en-GB" altLang="en-US" sz="2400" dirty="0">
                <a:cs typeface="Arial" charset="0"/>
              </a:rPr>
              <a:t>x (6.672 x 10 </a:t>
            </a:r>
            <a:r>
              <a:rPr lang="en-GB" altLang="en-US" sz="2400" baseline="30000" dirty="0">
                <a:cs typeface="Arial" charset="0"/>
              </a:rPr>
              <a:t>-11</a:t>
            </a:r>
            <a:r>
              <a:rPr lang="en-GB" altLang="en-US" sz="2400" dirty="0">
                <a:cs typeface="Arial" charset="0"/>
              </a:rPr>
              <a:t> x </a:t>
            </a:r>
            <a:r>
              <a:rPr lang="en-GB" altLang="en-US" sz="2400" dirty="0"/>
              <a:t>6.0 x 10 </a:t>
            </a:r>
            <a:r>
              <a:rPr lang="en-GB" altLang="en-US" sz="2400" baseline="30000" dirty="0"/>
              <a:t>24</a:t>
            </a:r>
            <a:r>
              <a:rPr lang="en-GB" altLang="en-US" sz="2400" dirty="0">
                <a:cs typeface="Arial" charset="0"/>
              </a:rPr>
              <a:t> ) / 4</a:t>
            </a:r>
            <a:r>
              <a:rPr lang="el-GR" altLang="en-US" sz="2400" dirty="0">
                <a:cs typeface="Arial" charset="0"/>
              </a:rPr>
              <a:t>π</a:t>
            </a:r>
            <a:r>
              <a:rPr lang="en-GB" altLang="en-US" sz="2400" baseline="30000" dirty="0">
                <a:cs typeface="Arial" charset="0"/>
              </a:rPr>
              <a:t>2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i="1" dirty="0">
                <a:cs typeface="Arial" charset="0"/>
              </a:rPr>
              <a:t>r </a:t>
            </a:r>
            <a:r>
              <a:rPr lang="en-GB" altLang="en-US" sz="2400" i="1" baseline="30000" dirty="0">
                <a:cs typeface="Arial" charset="0"/>
              </a:rPr>
              <a:t>3</a:t>
            </a:r>
            <a:r>
              <a:rPr lang="en-GB" altLang="en-US" sz="2400" i="1" dirty="0">
                <a:cs typeface="Arial" charset="0"/>
              </a:rPr>
              <a:t> = </a:t>
            </a:r>
            <a:r>
              <a:rPr lang="en-GB" altLang="en-US" sz="2400" dirty="0">
                <a:cs typeface="Arial" charset="0"/>
              </a:rPr>
              <a:t>(86400)</a:t>
            </a:r>
            <a:r>
              <a:rPr lang="en-GB" altLang="en-US" sz="2400" baseline="30000" dirty="0">
                <a:cs typeface="Arial" charset="0"/>
              </a:rPr>
              <a:t>2 </a:t>
            </a:r>
            <a:r>
              <a:rPr lang="en-GB" altLang="en-US" sz="2400" dirty="0">
                <a:cs typeface="Arial" charset="0"/>
              </a:rPr>
              <a:t>x (4.003 x 10 </a:t>
            </a:r>
            <a:r>
              <a:rPr lang="en-GB" altLang="en-US" sz="2400" baseline="30000" dirty="0">
                <a:cs typeface="Arial" charset="0"/>
              </a:rPr>
              <a:t>14</a:t>
            </a:r>
            <a:r>
              <a:rPr lang="en-GB" altLang="en-US" sz="2400" dirty="0">
                <a:cs typeface="Arial" charset="0"/>
              </a:rPr>
              <a:t>) / 4</a:t>
            </a:r>
            <a:r>
              <a:rPr lang="el-GR" altLang="en-US" sz="2400" dirty="0">
                <a:cs typeface="Arial" charset="0"/>
              </a:rPr>
              <a:t>π</a:t>
            </a:r>
            <a:r>
              <a:rPr lang="en-GB" altLang="en-US" sz="2400" baseline="30000" dirty="0">
                <a:cs typeface="Arial" charset="0"/>
              </a:rPr>
              <a:t>2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i="1" dirty="0">
                <a:cs typeface="Arial" charset="0"/>
              </a:rPr>
              <a:t>r </a:t>
            </a:r>
            <a:r>
              <a:rPr lang="en-GB" altLang="en-US" sz="2400" i="1" baseline="30000" dirty="0">
                <a:cs typeface="Arial" charset="0"/>
              </a:rPr>
              <a:t>3</a:t>
            </a:r>
            <a:r>
              <a:rPr lang="en-GB" altLang="en-US" sz="2400" i="1" dirty="0">
                <a:cs typeface="Arial" charset="0"/>
              </a:rPr>
              <a:t> = </a:t>
            </a:r>
            <a:r>
              <a:rPr lang="en-GB" altLang="en-US" sz="2400" dirty="0">
                <a:cs typeface="Arial" charset="0"/>
              </a:rPr>
              <a:t>(7.465 x 10 </a:t>
            </a:r>
            <a:r>
              <a:rPr lang="en-GB" altLang="en-US" sz="2400" baseline="30000" dirty="0">
                <a:cs typeface="Arial" charset="0"/>
              </a:rPr>
              <a:t>9 </a:t>
            </a:r>
            <a:r>
              <a:rPr lang="en-GB" altLang="en-US" sz="2400" dirty="0">
                <a:cs typeface="Arial" charset="0"/>
              </a:rPr>
              <a:t>) x (4.003 x 10 </a:t>
            </a:r>
            <a:r>
              <a:rPr lang="en-GB" altLang="en-US" sz="2400" baseline="30000" dirty="0">
                <a:cs typeface="Arial" charset="0"/>
              </a:rPr>
              <a:t>14</a:t>
            </a:r>
            <a:r>
              <a:rPr lang="en-GB" altLang="en-US" sz="2400" dirty="0">
                <a:cs typeface="Arial" charset="0"/>
              </a:rPr>
              <a:t>) / 4</a:t>
            </a:r>
            <a:r>
              <a:rPr lang="el-GR" altLang="en-US" sz="2400" dirty="0">
                <a:cs typeface="Arial" charset="0"/>
              </a:rPr>
              <a:t>π</a:t>
            </a:r>
            <a:r>
              <a:rPr lang="en-GB" altLang="en-US" sz="2400" baseline="30000" dirty="0">
                <a:cs typeface="Arial" charset="0"/>
              </a:rPr>
              <a:t>2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i="1" dirty="0">
                <a:cs typeface="Arial" charset="0"/>
              </a:rPr>
              <a:t>r </a:t>
            </a:r>
            <a:r>
              <a:rPr lang="en-GB" altLang="en-US" sz="2400" i="1" baseline="30000" dirty="0">
                <a:cs typeface="Arial" charset="0"/>
              </a:rPr>
              <a:t>3</a:t>
            </a:r>
            <a:r>
              <a:rPr lang="en-GB" altLang="en-US" sz="2400" i="1" dirty="0">
                <a:cs typeface="Arial" charset="0"/>
              </a:rPr>
              <a:t> = </a:t>
            </a:r>
            <a:r>
              <a:rPr lang="en-GB" altLang="en-US" sz="2400" dirty="0">
                <a:cs typeface="Arial" charset="0"/>
              </a:rPr>
              <a:t>7.570 x 10 </a:t>
            </a:r>
            <a:r>
              <a:rPr lang="en-GB" altLang="en-US" sz="2400" baseline="30000" dirty="0">
                <a:cs typeface="Arial" charset="0"/>
              </a:rPr>
              <a:t>22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b="1" i="1" dirty="0">
                <a:solidFill>
                  <a:srgbClr val="FF3300"/>
                </a:solidFill>
                <a:cs typeface="Arial" charset="0"/>
              </a:rPr>
              <a:t>r  = </a:t>
            </a:r>
            <a:r>
              <a:rPr lang="en-GB" altLang="en-US" sz="2400" b="1" dirty="0">
                <a:solidFill>
                  <a:srgbClr val="FF3300"/>
                </a:solidFill>
                <a:cs typeface="Arial" charset="0"/>
              </a:rPr>
              <a:t>4.23 x 10 </a:t>
            </a:r>
            <a:r>
              <a:rPr lang="en-GB" altLang="en-US" sz="2400" b="1" baseline="30000" dirty="0">
                <a:solidFill>
                  <a:srgbClr val="FF3300"/>
                </a:solidFill>
                <a:cs typeface="Arial" charset="0"/>
              </a:rPr>
              <a:t>7</a:t>
            </a:r>
            <a:r>
              <a:rPr lang="en-GB" altLang="en-US" sz="2400" b="1" dirty="0">
                <a:solidFill>
                  <a:srgbClr val="FF3300"/>
                </a:solidFill>
                <a:cs typeface="Arial" charset="0"/>
              </a:rPr>
              <a:t> m   =  42 300 km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b="1" dirty="0">
                <a:solidFill>
                  <a:schemeClr val="accent2"/>
                </a:solidFill>
                <a:cs typeface="Arial" charset="0"/>
              </a:rPr>
              <a:t>This is 35 900 km above the Earth’s surface</a:t>
            </a:r>
          </a:p>
        </p:txBody>
      </p:sp>
    </p:spTree>
    <p:extLst>
      <p:ext uri="{BB962C8B-B14F-4D97-AF65-F5344CB8AC3E}">
        <p14:creationId xmlns:p14="http://schemas.microsoft.com/office/powerpoint/2010/main" val="3505696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052737"/>
            <a:ext cx="7886700" cy="1152128"/>
          </a:xfrm>
        </p:spPr>
        <p:txBody>
          <a:bodyPr/>
          <a:lstStyle/>
          <a:p>
            <a:r>
              <a:rPr lang="en-GB" altLang="en-US" sz="4000" b="1" dirty="0"/>
              <a:t>Geosynchronous orbit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7544" y="2276872"/>
            <a:ext cx="3114675" cy="42894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sz="2400" b="1" dirty="0"/>
              <a:t>This is an orbit about the Earth where a satellite remains above a constant point on the Earth’s surface</a:t>
            </a:r>
          </a:p>
          <a:p>
            <a:pPr marL="0" indent="0">
              <a:buFontTx/>
              <a:buNone/>
            </a:pPr>
            <a:endParaRPr lang="en-GB" altLang="en-US" sz="2400" b="1" dirty="0"/>
          </a:p>
          <a:p>
            <a:pPr marL="0" indent="0">
              <a:buFontTx/>
              <a:buNone/>
            </a:pPr>
            <a:r>
              <a:rPr lang="en-GB" altLang="en-US" sz="2400" dirty="0"/>
              <a:t>Use: Satellite TV transmissions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3491880" y="2276872"/>
            <a:ext cx="4933950" cy="4030663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GB" altLang="en-US" sz="2400" dirty="0"/>
              <a:t>Such an orbit will: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sz="2000" dirty="0"/>
              <a:t>HAVE A PERIOD OF 24 HOURS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sz="2000" dirty="0"/>
              <a:t>BE OF HEIGHT ABOUT            36 000 KM ABOVE THE EARTH’S SURFACE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sz="2000" dirty="0"/>
              <a:t>BE CIRCULAR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sz="2000" dirty="0"/>
              <a:t>BE EQUATORIAL (in the plane of the equator)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sz="2000" dirty="0"/>
              <a:t>BE IN THE SAME DIRECTION AS THE EARTH’S ROTATION</a:t>
            </a:r>
          </a:p>
        </p:txBody>
      </p:sp>
    </p:spTree>
    <p:extLst>
      <p:ext uri="{BB962C8B-B14F-4D97-AF65-F5344CB8AC3E}">
        <p14:creationId xmlns:p14="http://schemas.microsoft.com/office/powerpoint/2010/main" val="1714333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980728"/>
            <a:ext cx="8096250" cy="1001712"/>
          </a:xfrm>
        </p:spPr>
        <p:txBody>
          <a:bodyPr/>
          <a:lstStyle/>
          <a:p>
            <a:r>
              <a:rPr lang="en-GB" altLang="en-US" sz="4000" b="1" dirty="0"/>
              <a:t>Orbits and energy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7675" y="2204864"/>
            <a:ext cx="3981450" cy="432048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 dirty="0"/>
              <a:t>Most orbits are elliptical.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 dirty="0"/>
              <a:t>The total energy of the satellite remains constant so that at all times: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 i="1" dirty="0">
                <a:solidFill>
                  <a:srgbClr val="FF3300"/>
                </a:solidFill>
              </a:rPr>
              <a:t>KE + PE = a constant</a:t>
            </a:r>
          </a:p>
          <a:p>
            <a:pPr marL="827088" lvl="1">
              <a:lnSpc>
                <a:spcPct val="90000"/>
              </a:lnSpc>
              <a:buFontTx/>
              <a:buChar char="•"/>
            </a:pPr>
            <a:r>
              <a:rPr lang="en-GB" altLang="en-US" sz="2000" dirty="0"/>
              <a:t>at perihelion (closest approach) the KE is max and the PE min resulting in the satellite moving at its highest speed.</a:t>
            </a:r>
          </a:p>
          <a:p>
            <a:pPr marL="827088" lvl="1">
              <a:lnSpc>
                <a:spcPct val="90000"/>
              </a:lnSpc>
              <a:buFontTx/>
              <a:buChar char="•"/>
            </a:pPr>
            <a:r>
              <a:rPr lang="en-GB" altLang="en-US" sz="2000" dirty="0"/>
              <a:t>at aphelion the PE is max and the KE is min - the satellite moves at its lowest speed.</a:t>
            </a:r>
          </a:p>
        </p:txBody>
      </p:sp>
      <p:pic>
        <p:nvPicPr>
          <p:cNvPr id="2191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284984"/>
            <a:ext cx="4610100" cy="277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7623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44824"/>
            <a:ext cx="8435975" cy="1143000"/>
          </a:xfrm>
        </p:spPr>
        <p:txBody>
          <a:bodyPr>
            <a:normAutofit fontScale="90000"/>
          </a:bodyPr>
          <a:lstStyle/>
          <a:p>
            <a:r>
              <a:rPr lang="en-GB" altLang="en-US" sz="4000" b="1" dirty="0"/>
              <a:t>Gravitational potential </a:t>
            </a:r>
            <a:br>
              <a:rPr lang="en-GB" altLang="en-US" sz="4000" b="1" dirty="0"/>
            </a:br>
            <a:r>
              <a:rPr lang="en-GB" altLang="en-US" sz="4000" b="1" dirty="0"/>
              <a:t>difference (</a:t>
            </a:r>
            <a:r>
              <a:rPr lang="el-GR" altLang="en-US" sz="4000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4000" b="1" i="1" dirty="0">
                <a:solidFill>
                  <a:srgbClr val="FF3300"/>
                </a:solidFill>
              </a:rPr>
              <a:t>V</a:t>
            </a:r>
            <a:r>
              <a:rPr lang="en-GB" altLang="en-US" sz="4000" b="1" i="1" dirty="0"/>
              <a:t> </a:t>
            </a:r>
            <a:r>
              <a:rPr lang="en-GB" altLang="en-US" sz="4000" b="1" dirty="0"/>
              <a:t>) and Work (</a:t>
            </a:r>
            <a:r>
              <a:rPr lang="en-GB" altLang="en-US" sz="4000" b="1" i="1" dirty="0">
                <a:solidFill>
                  <a:srgbClr val="FF3300"/>
                </a:solidFill>
              </a:rPr>
              <a:t>W</a:t>
            </a:r>
            <a:r>
              <a:rPr lang="en-GB" altLang="en-US" sz="4000" b="1" dirty="0"/>
              <a:t>)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3284984"/>
            <a:ext cx="8229600" cy="3085654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b="1" dirty="0">
                <a:cs typeface="Arial" charset="0"/>
              </a:rPr>
              <a:t>When a mass, </a:t>
            </a:r>
            <a:r>
              <a:rPr lang="en-GB" altLang="en-US" b="1" i="1" dirty="0">
                <a:solidFill>
                  <a:srgbClr val="FF3300"/>
                </a:solidFill>
                <a:cs typeface="Arial" charset="0"/>
              </a:rPr>
              <a:t>m</a:t>
            </a:r>
            <a:r>
              <a:rPr lang="en-GB" altLang="en-US" b="1" dirty="0">
                <a:cs typeface="Arial" charset="0"/>
              </a:rPr>
              <a:t> is moved through a gravitational potential difference of </a:t>
            </a:r>
            <a:r>
              <a:rPr lang="el-GR" altLang="en-US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b="1" i="1" dirty="0">
                <a:solidFill>
                  <a:srgbClr val="FF3300"/>
                </a:solidFill>
                <a:cs typeface="Arial" charset="0"/>
              </a:rPr>
              <a:t>V</a:t>
            </a:r>
            <a:r>
              <a:rPr lang="en-GB" altLang="en-US" b="1" dirty="0">
                <a:cs typeface="Arial" charset="0"/>
              </a:rPr>
              <a:t> the work done </a:t>
            </a:r>
            <a:r>
              <a:rPr lang="el-GR" altLang="en-US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b="1" i="1" dirty="0">
                <a:solidFill>
                  <a:srgbClr val="FF3300"/>
                </a:solidFill>
                <a:cs typeface="Arial" charset="0"/>
              </a:rPr>
              <a:t>W</a:t>
            </a:r>
            <a:r>
              <a:rPr lang="en-GB" altLang="en-US" b="1" dirty="0">
                <a:cs typeface="Arial" charset="0"/>
              </a:rPr>
              <a:t> is given by:</a:t>
            </a:r>
          </a:p>
          <a:p>
            <a:pPr marL="0" indent="0">
              <a:buFontTx/>
              <a:buNone/>
            </a:pPr>
            <a:endParaRPr lang="en-GB" altLang="en-US" b="1" dirty="0">
              <a:solidFill>
                <a:srgbClr val="FF3300"/>
              </a:solidFill>
              <a:cs typeface="Arial" charset="0"/>
            </a:endParaRPr>
          </a:p>
          <a:p>
            <a:pPr marL="0" indent="0">
              <a:buFontTx/>
              <a:buNone/>
            </a:pPr>
            <a:r>
              <a:rPr lang="en-GB" altLang="en-US" b="1" dirty="0">
                <a:solidFill>
                  <a:srgbClr val="FF3300"/>
                </a:solidFill>
                <a:cs typeface="Arial" charset="0"/>
              </a:rPr>
              <a:t>		</a:t>
            </a:r>
            <a:r>
              <a:rPr lang="el-GR" altLang="en-US" sz="4000" b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4000" b="1" dirty="0">
                <a:solidFill>
                  <a:srgbClr val="FF3300"/>
                </a:solidFill>
                <a:cs typeface="Arial" charset="0"/>
              </a:rPr>
              <a:t>W  =  m x </a:t>
            </a:r>
            <a:r>
              <a:rPr lang="el-GR" altLang="en-US" sz="4000" b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4000" b="1" dirty="0">
                <a:solidFill>
                  <a:srgbClr val="FF3300"/>
                </a:solidFill>
                <a:cs typeface="Arial" charset="0"/>
              </a:rPr>
              <a:t>V</a:t>
            </a:r>
            <a:r>
              <a:rPr lang="en-GB" altLang="en-US" b="1" dirty="0">
                <a:solidFill>
                  <a:srgbClr val="FF3300"/>
                </a:solidFill>
                <a:cs typeface="Arial" charset="0"/>
              </a:rPr>
              <a:t> </a:t>
            </a:r>
            <a:endParaRPr lang="el-GR" altLang="en-US" b="1" dirty="0">
              <a:cs typeface="Arial" charset="0"/>
            </a:endParaRPr>
          </a:p>
          <a:p>
            <a:pPr marL="0" indent="0">
              <a:buFontTx/>
              <a:buNone/>
            </a:pPr>
            <a:endParaRPr lang="en-GB" altLang="en-US" b="1" dirty="0"/>
          </a:p>
        </p:txBody>
      </p:sp>
    </p:spTree>
    <p:extLst>
      <p:ext uri="{BB962C8B-B14F-4D97-AF65-F5344CB8AC3E}">
        <p14:creationId xmlns:p14="http://schemas.microsoft.com/office/powerpoint/2010/main" val="185998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Question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708920"/>
            <a:ext cx="8277225" cy="2887662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i="1" dirty="0"/>
              <a:t>Calculate the minimum work required to lift an astronaut of mass 80kg from the Earth’s surface to the height of the ISS (300 km).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i="1" dirty="0"/>
              <a:t>Earth radius, </a:t>
            </a:r>
            <a:r>
              <a:rPr lang="en-GB" altLang="en-US" sz="2800" i="1" dirty="0">
                <a:solidFill>
                  <a:srgbClr val="FF3300"/>
                </a:solidFill>
              </a:rPr>
              <a:t>r</a:t>
            </a:r>
            <a:r>
              <a:rPr lang="en-GB" altLang="en-US" sz="2800" i="1" dirty="0"/>
              <a:t> = 6400 km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i="1" dirty="0"/>
              <a:t>Earth mass, </a:t>
            </a:r>
            <a:r>
              <a:rPr lang="en-GB" altLang="en-US" sz="2800" i="1" dirty="0">
                <a:solidFill>
                  <a:srgbClr val="FF3300"/>
                </a:solidFill>
              </a:rPr>
              <a:t>M</a:t>
            </a:r>
            <a:r>
              <a:rPr lang="en-GB" altLang="en-US" sz="2800" i="1" dirty="0"/>
              <a:t> = 6.0 x 10 </a:t>
            </a:r>
            <a:r>
              <a:rPr lang="en-GB" altLang="en-US" sz="2800" i="1" baseline="30000" dirty="0"/>
              <a:t>24</a:t>
            </a:r>
            <a:r>
              <a:rPr lang="en-GB" altLang="en-US" sz="2800" i="1" dirty="0"/>
              <a:t> kg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i="1" dirty="0">
                <a:solidFill>
                  <a:srgbClr val="FF3300"/>
                </a:solidFill>
              </a:rPr>
              <a:t>G</a:t>
            </a:r>
            <a:r>
              <a:rPr lang="en-GB" altLang="en-US" sz="2800" i="1" dirty="0"/>
              <a:t> = </a:t>
            </a:r>
            <a:r>
              <a:rPr lang="en-GB" altLang="en-US" sz="2800" i="1" dirty="0">
                <a:cs typeface="Arial" charset="0"/>
              </a:rPr>
              <a:t>6.672 x 10 </a:t>
            </a:r>
            <a:r>
              <a:rPr lang="en-GB" altLang="en-US" sz="2800" i="1" baseline="30000" dirty="0">
                <a:cs typeface="Arial" charset="0"/>
              </a:rPr>
              <a:t>-11</a:t>
            </a:r>
            <a:r>
              <a:rPr lang="en-GB" altLang="en-US" sz="2800" i="1" dirty="0">
                <a:cs typeface="Arial" charset="0"/>
              </a:rPr>
              <a:t> N m </a:t>
            </a:r>
            <a:r>
              <a:rPr lang="en-GB" altLang="en-US" sz="2800" i="1" baseline="30000" dirty="0">
                <a:cs typeface="Arial" charset="0"/>
              </a:rPr>
              <a:t>2</a:t>
            </a:r>
            <a:r>
              <a:rPr lang="en-GB" altLang="en-US" sz="2800" i="1" dirty="0">
                <a:cs typeface="Arial" charset="0"/>
              </a:rPr>
              <a:t> kg </a:t>
            </a:r>
            <a:r>
              <a:rPr lang="en-GB" altLang="en-US" sz="2800" i="1" baseline="30000" dirty="0">
                <a:cs typeface="Arial" charset="0"/>
              </a:rPr>
              <a:t>- 2</a:t>
            </a:r>
            <a:endParaRPr lang="en-GB" altLang="en-US" sz="2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7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457200" y="1484783"/>
            <a:ext cx="8291513" cy="5039841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</a:pPr>
            <a:r>
              <a:rPr lang="en-GB" altLang="en-US" b="1" i="1" dirty="0">
                <a:solidFill>
                  <a:srgbClr val="FF3300"/>
                </a:solidFill>
              </a:rPr>
              <a:t>V =  - G M /  r</a:t>
            </a:r>
          </a:p>
          <a:p>
            <a:pPr marL="0" indent="0">
              <a:buFontTx/>
              <a:buNone/>
            </a:pPr>
            <a:r>
              <a:rPr lang="en-GB" altLang="en-US" i="1" dirty="0">
                <a:solidFill>
                  <a:srgbClr val="FF3300"/>
                </a:solidFill>
              </a:rPr>
              <a:t>V</a:t>
            </a:r>
            <a:r>
              <a:rPr lang="en-GB" altLang="en-US" dirty="0"/>
              <a:t> at  Earth surface: </a:t>
            </a:r>
            <a:r>
              <a:rPr lang="en-GB" altLang="en-US" i="1" dirty="0">
                <a:solidFill>
                  <a:srgbClr val="FF3300"/>
                </a:solidFill>
              </a:rPr>
              <a:t>r</a:t>
            </a:r>
            <a:r>
              <a:rPr lang="en-GB" altLang="en-US" dirty="0"/>
              <a:t> = 6.4 x 10 </a:t>
            </a:r>
            <a:r>
              <a:rPr lang="en-GB" altLang="en-US" baseline="30000" dirty="0"/>
              <a:t>6</a:t>
            </a:r>
            <a:r>
              <a:rPr lang="en-GB" altLang="en-US" dirty="0"/>
              <a:t> m</a:t>
            </a:r>
          </a:p>
          <a:p>
            <a:pPr marL="0" indent="0">
              <a:buFontTx/>
              <a:buNone/>
            </a:pPr>
            <a:r>
              <a:rPr lang="en-GB" altLang="en-US" dirty="0"/>
              <a:t>= - (</a:t>
            </a:r>
            <a:r>
              <a:rPr lang="en-GB" altLang="en-US" dirty="0">
                <a:cs typeface="Arial" charset="0"/>
              </a:rPr>
              <a:t>6.672 x 10 </a:t>
            </a:r>
            <a:r>
              <a:rPr lang="en-GB" altLang="en-US" baseline="30000" dirty="0">
                <a:cs typeface="Arial" charset="0"/>
              </a:rPr>
              <a:t>-11</a:t>
            </a:r>
            <a:r>
              <a:rPr lang="en-GB" altLang="en-US" dirty="0">
                <a:cs typeface="Arial" charset="0"/>
              </a:rPr>
              <a:t>) x (</a:t>
            </a:r>
            <a:r>
              <a:rPr lang="en-GB" altLang="en-US" dirty="0"/>
              <a:t>6.0 x 10 </a:t>
            </a:r>
            <a:r>
              <a:rPr lang="en-GB" altLang="en-US" baseline="30000" dirty="0"/>
              <a:t>24</a:t>
            </a:r>
            <a:r>
              <a:rPr lang="en-GB" altLang="en-US" dirty="0"/>
              <a:t> ) </a:t>
            </a:r>
            <a:r>
              <a:rPr lang="en-GB" altLang="en-US" dirty="0">
                <a:cs typeface="Arial" charset="0"/>
              </a:rPr>
              <a:t>/ </a:t>
            </a:r>
            <a:r>
              <a:rPr lang="en-GB" altLang="en-US" dirty="0"/>
              <a:t>6.4 x 10 </a:t>
            </a:r>
            <a:r>
              <a:rPr lang="en-GB" altLang="en-US" baseline="30000" dirty="0"/>
              <a:t>6</a:t>
            </a:r>
          </a:p>
          <a:p>
            <a:pPr marL="0" indent="0">
              <a:buFontTx/>
              <a:buNone/>
            </a:pPr>
            <a:r>
              <a:rPr lang="en-GB" altLang="en-US" dirty="0"/>
              <a:t>= - 6.26 x 10 </a:t>
            </a:r>
            <a:r>
              <a:rPr lang="en-GB" altLang="en-US" baseline="30000" dirty="0"/>
              <a:t>7</a:t>
            </a:r>
            <a:r>
              <a:rPr lang="en-GB" altLang="en-US" dirty="0"/>
              <a:t> Jkg</a:t>
            </a:r>
            <a:r>
              <a:rPr lang="en-GB" altLang="en-US" baseline="30000" dirty="0"/>
              <a:t>-1</a:t>
            </a:r>
          </a:p>
          <a:p>
            <a:pPr marL="0" indent="0">
              <a:buFontTx/>
              <a:buNone/>
            </a:pPr>
            <a:r>
              <a:rPr lang="en-GB" altLang="en-US" i="1" dirty="0">
                <a:solidFill>
                  <a:srgbClr val="FF3300"/>
                </a:solidFill>
              </a:rPr>
              <a:t>V</a:t>
            </a:r>
            <a:r>
              <a:rPr lang="en-GB" altLang="en-US" dirty="0"/>
              <a:t> at  ISS: </a:t>
            </a:r>
            <a:r>
              <a:rPr lang="en-GB" altLang="en-US" i="1" dirty="0">
                <a:solidFill>
                  <a:srgbClr val="FF3300"/>
                </a:solidFill>
              </a:rPr>
              <a:t>r</a:t>
            </a:r>
            <a:r>
              <a:rPr lang="en-GB" altLang="en-US" dirty="0"/>
              <a:t> = 6.7 x 10 </a:t>
            </a:r>
            <a:r>
              <a:rPr lang="en-GB" altLang="en-US" baseline="30000" dirty="0"/>
              <a:t>6</a:t>
            </a:r>
            <a:r>
              <a:rPr lang="en-GB" altLang="en-US" dirty="0"/>
              <a:t> m</a:t>
            </a:r>
          </a:p>
          <a:p>
            <a:pPr marL="0" indent="0">
              <a:buFontTx/>
              <a:buNone/>
            </a:pPr>
            <a:r>
              <a:rPr lang="en-GB" altLang="en-US" dirty="0"/>
              <a:t>= - 5.97 x 10 </a:t>
            </a:r>
            <a:r>
              <a:rPr lang="en-GB" altLang="en-US" baseline="30000" dirty="0"/>
              <a:t>7</a:t>
            </a:r>
            <a:r>
              <a:rPr lang="en-GB" altLang="en-US" dirty="0"/>
              <a:t> Jkg</a:t>
            </a:r>
            <a:r>
              <a:rPr lang="en-GB" altLang="en-US" baseline="30000" dirty="0"/>
              <a:t>-1</a:t>
            </a:r>
          </a:p>
          <a:p>
            <a:pPr marL="0" indent="0">
              <a:buFontTx/>
              <a:buNone/>
            </a:pPr>
            <a:r>
              <a:rPr lang="el-GR" altLang="en-US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b="1" i="1" dirty="0">
                <a:solidFill>
                  <a:srgbClr val="FF3300"/>
                </a:solidFill>
                <a:cs typeface="Arial" charset="0"/>
              </a:rPr>
              <a:t>V</a:t>
            </a:r>
            <a:r>
              <a:rPr lang="en-GB" altLang="en-US" dirty="0">
                <a:cs typeface="Arial" charset="0"/>
              </a:rPr>
              <a:t> = (6.26 – 5.97) </a:t>
            </a:r>
            <a:r>
              <a:rPr lang="en-GB" altLang="en-US" dirty="0"/>
              <a:t>x 10 </a:t>
            </a:r>
            <a:r>
              <a:rPr lang="en-GB" altLang="en-US" baseline="30000" dirty="0"/>
              <a:t>7</a:t>
            </a:r>
            <a:r>
              <a:rPr lang="en-GB" altLang="en-US" dirty="0"/>
              <a:t> Jkg</a:t>
            </a:r>
            <a:r>
              <a:rPr lang="en-GB" altLang="en-US" baseline="30000" dirty="0"/>
              <a:t>-1</a:t>
            </a:r>
            <a:r>
              <a:rPr lang="en-GB" altLang="en-US" dirty="0"/>
              <a:t>  </a:t>
            </a:r>
            <a:r>
              <a:rPr lang="en-GB" altLang="en-US" dirty="0">
                <a:cs typeface="Arial" charset="0"/>
              </a:rPr>
              <a:t>= 2.9 </a:t>
            </a:r>
            <a:r>
              <a:rPr lang="en-GB" altLang="en-US" dirty="0"/>
              <a:t>x 10 </a:t>
            </a:r>
            <a:r>
              <a:rPr lang="en-GB" altLang="en-US" baseline="30000" dirty="0"/>
              <a:t>6</a:t>
            </a:r>
            <a:r>
              <a:rPr lang="en-GB" altLang="en-US" dirty="0"/>
              <a:t> Jkg</a:t>
            </a:r>
            <a:r>
              <a:rPr lang="en-GB" altLang="en-US" baseline="30000" dirty="0"/>
              <a:t>-1</a:t>
            </a:r>
          </a:p>
          <a:p>
            <a:pPr marL="0" indent="0">
              <a:buFontTx/>
              <a:buNone/>
            </a:pPr>
            <a:endParaRPr lang="en-GB" altLang="en-US" b="1" i="1" dirty="0">
              <a:solidFill>
                <a:srgbClr val="FF3300"/>
              </a:solidFill>
              <a:cs typeface="Arial" charset="0"/>
            </a:endParaRPr>
          </a:p>
          <a:p>
            <a:pPr marL="0" indent="0">
              <a:buFontTx/>
              <a:buNone/>
            </a:pPr>
            <a:r>
              <a:rPr lang="el-GR" altLang="en-US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b="1" i="1" dirty="0">
                <a:solidFill>
                  <a:srgbClr val="FF3300"/>
                </a:solidFill>
                <a:cs typeface="Arial" charset="0"/>
              </a:rPr>
              <a:t>W  =  m x </a:t>
            </a:r>
            <a:r>
              <a:rPr lang="el-GR" altLang="en-US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b="1" i="1" dirty="0">
                <a:solidFill>
                  <a:srgbClr val="FF3300"/>
                </a:solidFill>
                <a:cs typeface="Arial" charset="0"/>
              </a:rPr>
              <a:t>V</a:t>
            </a:r>
          </a:p>
          <a:p>
            <a:pPr marL="0" indent="0">
              <a:buFontTx/>
              <a:buNone/>
            </a:pPr>
            <a:r>
              <a:rPr lang="en-GB" altLang="en-US" dirty="0">
                <a:cs typeface="Arial" charset="0"/>
              </a:rPr>
              <a:t>= 80 kg x 2.9 </a:t>
            </a:r>
            <a:r>
              <a:rPr lang="en-GB" altLang="en-US" dirty="0"/>
              <a:t>x 10 </a:t>
            </a:r>
            <a:r>
              <a:rPr lang="en-GB" altLang="en-US" baseline="30000" dirty="0"/>
              <a:t>6</a:t>
            </a:r>
            <a:r>
              <a:rPr lang="en-GB" altLang="en-US" dirty="0"/>
              <a:t> Jkg</a:t>
            </a:r>
            <a:r>
              <a:rPr lang="en-GB" altLang="en-US" baseline="30000" dirty="0"/>
              <a:t>-1</a:t>
            </a:r>
          </a:p>
          <a:p>
            <a:pPr marL="0" indent="0">
              <a:buFontTx/>
              <a:buNone/>
            </a:pPr>
            <a:r>
              <a:rPr lang="en-GB" altLang="en-US" b="1" dirty="0">
                <a:solidFill>
                  <a:srgbClr val="FF3300"/>
                </a:solidFill>
                <a:cs typeface="Arial" charset="0"/>
              </a:rPr>
              <a:t>Work = 2.32 x 10 </a:t>
            </a:r>
            <a:r>
              <a:rPr lang="en-GB" altLang="en-US" b="1" baseline="30000" dirty="0">
                <a:solidFill>
                  <a:srgbClr val="FF3300"/>
                </a:solidFill>
                <a:cs typeface="Arial" charset="0"/>
              </a:rPr>
              <a:t>8</a:t>
            </a:r>
            <a:r>
              <a:rPr lang="en-GB" altLang="en-US" b="1" dirty="0">
                <a:solidFill>
                  <a:srgbClr val="FF3300"/>
                </a:solidFill>
                <a:cs typeface="Arial" charset="0"/>
              </a:rPr>
              <a:t> J  = 232 MJ</a:t>
            </a:r>
            <a:endParaRPr lang="en-GB" alt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5939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628800"/>
            <a:ext cx="8220075" cy="762000"/>
          </a:xfrm>
        </p:spPr>
        <p:txBody>
          <a:bodyPr/>
          <a:lstStyle/>
          <a:p>
            <a:r>
              <a:rPr lang="en-GB" altLang="en-US" dirty="0"/>
              <a:t>Further questions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492896"/>
            <a:ext cx="8248650" cy="3478212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i="1" dirty="0"/>
              <a:t>(a) What work would be needed to remove the astronaut completely from the Earth’s gravitational field?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i="1" dirty="0"/>
              <a:t>(b) If this work came from a conversion of initial kinetic energy (the astronaut is projected from the Earth’s surface), what would be the astronaut’s initial speed?</a:t>
            </a:r>
            <a:endParaRPr lang="en-GB" alt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75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808"/>
            <a:ext cx="8229600" cy="4382492"/>
          </a:xfrm>
        </p:spPr>
        <p:txBody>
          <a:bodyPr>
            <a:normAutofit fontScale="85000" lnSpcReduction="20000"/>
          </a:bodyPr>
          <a:lstStyle/>
          <a:p>
            <a:pPr marL="0" indent="0">
              <a:buFontTx/>
              <a:buNone/>
            </a:pPr>
            <a:r>
              <a:rPr lang="en-GB" altLang="en-US" sz="2800" i="1" dirty="0"/>
              <a:t>(a) </a:t>
            </a:r>
            <a:r>
              <a:rPr lang="el-GR" altLang="en-US" sz="2800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2800" b="1" i="1" dirty="0">
                <a:solidFill>
                  <a:srgbClr val="FF3300"/>
                </a:solidFill>
                <a:cs typeface="Arial" charset="0"/>
              </a:rPr>
              <a:t>V</a:t>
            </a:r>
            <a:r>
              <a:rPr lang="en-GB" altLang="en-US" sz="2800" dirty="0">
                <a:cs typeface="Arial" charset="0"/>
              </a:rPr>
              <a:t> = (6.26 – 0) </a:t>
            </a:r>
            <a:r>
              <a:rPr lang="en-GB" altLang="en-US" sz="2800" dirty="0"/>
              <a:t>x 10 </a:t>
            </a:r>
            <a:r>
              <a:rPr lang="en-GB" altLang="en-US" sz="2800" baseline="30000" dirty="0"/>
              <a:t>7</a:t>
            </a:r>
            <a:r>
              <a:rPr lang="en-GB" altLang="en-US" sz="2800" dirty="0"/>
              <a:t> Jkg</a:t>
            </a:r>
            <a:r>
              <a:rPr lang="en-GB" altLang="en-US" sz="2800" baseline="30000" dirty="0"/>
              <a:t>-1</a:t>
            </a:r>
            <a:r>
              <a:rPr lang="en-GB" altLang="en-US" sz="2800" dirty="0"/>
              <a:t>  </a:t>
            </a:r>
            <a:r>
              <a:rPr lang="en-GB" altLang="en-US" sz="2800" dirty="0">
                <a:cs typeface="Arial" charset="0"/>
              </a:rPr>
              <a:t>= 6.26 </a:t>
            </a:r>
            <a:r>
              <a:rPr lang="en-GB" altLang="en-US" sz="2800" dirty="0"/>
              <a:t>x 10 </a:t>
            </a:r>
            <a:r>
              <a:rPr lang="en-GB" altLang="en-US" sz="2800" baseline="30000" dirty="0"/>
              <a:t>7</a:t>
            </a:r>
            <a:r>
              <a:rPr lang="en-GB" altLang="en-US" sz="2800" dirty="0"/>
              <a:t> Jkg</a:t>
            </a:r>
            <a:r>
              <a:rPr lang="en-GB" altLang="en-US" sz="2800" baseline="30000" dirty="0"/>
              <a:t>-1</a:t>
            </a:r>
          </a:p>
          <a:p>
            <a:pPr marL="0" indent="0">
              <a:buFontTx/>
              <a:buNone/>
            </a:pPr>
            <a:r>
              <a:rPr lang="el-GR" altLang="en-US" sz="2800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2800" b="1" i="1" dirty="0">
                <a:solidFill>
                  <a:srgbClr val="FF3300"/>
                </a:solidFill>
                <a:cs typeface="Arial" charset="0"/>
              </a:rPr>
              <a:t>W  =  m x </a:t>
            </a:r>
            <a:r>
              <a:rPr lang="el-GR" altLang="en-US" sz="2800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2800" b="1" i="1" dirty="0">
                <a:solidFill>
                  <a:srgbClr val="FF3300"/>
                </a:solidFill>
                <a:cs typeface="Arial" charset="0"/>
              </a:rPr>
              <a:t>V</a:t>
            </a:r>
          </a:p>
          <a:p>
            <a:pPr marL="0" indent="0">
              <a:buFontTx/>
              <a:buNone/>
            </a:pPr>
            <a:r>
              <a:rPr lang="en-GB" altLang="en-US" sz="2800" dirty="0">
                <a:cs typeface="Arial" charset="0"/>
              </a:rPr>
              <a:t>= 80 kg x 6.26 </a:t>
            </a:r>
            <a:r>
              <a:rPr lang="en-GB" altLang="en-US" sz="2800" dirty="0"/>
              <a:t>x 10 </a:t>
            </a:r>
            <a:r>
              <a:rPr lang="en-GB" altLang="en-US" sz="2800" baseline="30000" dirty="0"/>
              <a:t>7</a:t>
            </a:r>
            <a:r>
              <a:rPr lang="en-GB" altLang="en-US" sz="2800" dirty="0"/>
              <a:t> Jkg</a:t>
            </a:r>
            <a:r>
              <a:rPr lang="en-GB" altLang="en-US" sz="2800" baseline="30000" dirty="0"/>
              <a:t>-1</a:t>
            </a:r>
          </a:p>
          <a:p>
            <a:pPr marL="0" indent="0">
              <a:buFontTx/>
              <a:buNone/>
            </a:pPr>
            <a:r>
              <a:rPr lang="en-GB" altLang="en-US" sz="2800" b="1" dirty="0">
                <a:solidFill>
                  <a:srgbClr val="FF3300"/>
                </a:solidFill>
                <a:cs typeface="Arial" charset="0"/>
              </a:rPr>
              <a:t>Work = 5.01 x 10 </a:t>
            </a:r>
            <a:r>
              <a:rPr lang="en-GB" altLang="en-US" sz="2800" b="1" baseline="30000" dirty="0">
                <a:solidFill>
                  <a:srgbClr val="FF3300"/>
                </a:solidFill>
                <a:cs typeface="Arial" charset="0"/>
              </a:rPr>
              <a:t>9</a:t>
            </a:r>
            <a:r>
              <a:rPr lang="en-GB" altLang="en-US" sz="2800" b="1" dirty="0">
                <a:solidFill>
                  <a:srgbClr val="FF3300"/>
                </a:solidFill>
                <a:cs typeface="Arial" charset="0"/>
              </a:rPr>
              <a:t> J  = 5 010 MJ</a:t>
            </a:r>
          </a:p>
          <a:p>
            <a:pPr marL="0" indent="0">
              <a:buFontTx/>
              <a:buNone/>
            </a:pPr>
            <a:endParaRPr lang="en-GB" altLang="en-US" sz="2800" i="1" dirty="0"/>
          </a:p>
          <a:p>
            <a:pPr marL="0" indent="0">
              <a:buFontTx/>
              <a:buNone/>
            </a:pPr>
            <a:r>
              <a:rPr lang="en-GB" altLang="en-US" sz="2800" i="1" dirty="0"/>
              <a:t>(b) </a:t>
            </a:r>
            <a:r>
              <a:rPr lang="en-US" altLang="en-US" sz="2800" b="1" i="1" dirty="0">
                <a:solidFill>
                  <a:srgbClr val="FF3300"/>
                </a:solidFill>
                <a:cs typeface="Arial" charset="0"/>
              </a:rPr>
              <a:t>½ m v </a:t>
            </a:r>
            <a:r>
              <a:rPr lang="en-US" altLang="en-US" sz="2800" b="1" i="1" baseline="30000" dirty="0">
                <a:solidFill>
                  <a:srgbClr val="FF3300"/>
                </a:solidFill>
                <a:cs typeface="Arial" charset="0"/>
              </a:rPr>
              <a:t>2</a:t>
            </a:r>
            <a:r>
              <a:rPr lang="en-US" altLang="en-US" sz="2800" b="1" i="1" dirty="0">
                <a:solidFill>
                  <a:srgbClr val="FF3300"/>
                </a:solidFill>
                <a:cs typeface="Arial" charset="0"/>
              </a:rPr>
              <a:t> = </a:t>
            </a:r>
            <a:r>
              <a:rPr lang="el-GR" altLang="en-US" sz="2800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2800" b="1" i="1" dirty="0">
                <a:solidFill>
                  <a:srgbClr val="FF3300"/>
                </a:solidFill>
                <a:cs typeface="Arial" charset="0"/>
              </a:rPr>
              <a:t>W</a:t>
            </a:r>
            <a:r>
              <a:rPr lang="en-GB" altLang="en-US" sz="2800" dirty="0">
                <a:cs typeface="Arial" charset="0"/>
              </a:rPr>
              <a:t> = 5.01 x 10 </a:t>
            </a:r>
            <a:r>
              <a:rPr lang="en-GB" altLang="en-US" sz="2800" baseline="30000" dirty="0">
                <a:cs typeface="Arial" charset="0"/>
              </a:rPr>
              <a:t>9</a:t>
            </a:r>
            <a:r>
              <a:rPr lang="en-GB" altLang="en-US" sz="2800" dirty="0">
                <a:cs typeface="Arial" charset="0"/>
              </a:rPr>
              <a:t> J</a:t>
            </a:r>
          </a:p>
          <a:p>
            <a:pPr marL="0" indent="0">
              <a:buFontTx/>
              <a:buNone/>
            </a:pPr>
            <a:r>
              <a:rPr lang="en-GB" altLang="en-US" sz="2800" b="1" i="1" dirty="0">
                <a:solidFill>
                  <a:srgbClr val="FF3300"/>
                </a:solidFill>
                <a:cs typeface="Arial" charset="0"/>
              </a:rPr>
              <a:t>v</a:t>
            </a:r>
            <a:r>
              <a:rPr lang="en-GB" altLang="en-US" sz="2800" b="1" i="1" baseline="30000" dirty="0">
                <a:solidFill>
                  <a:srgbClr val="FF3300"/>
                </a:solidFill>
                <a:cs typeface="Arial" charset="0"/>
              </a:rPr>
              <a:t>2</a:t>
            </a:r>
            <a:r>
              <a:rPr lang="en-GB" altLang="en-US" sz="2800" dirty="0">
                <a:cs typeface="Arial" charset="0"/>
              </a:rPr>
              <a:t> = (2 x 5.01 x 10 </a:t>
            </a:r>
            <a:r>
              <a:rPr lang="en-GB" altLang="en-US" sz="2800" baseline="30000" dirty="0">
                <a:cs typeface="Arial" charset="0"/>
              </a:rPr>
              <a:t>9</a:t>
            </a:r>
            <a:r>
              <a:rPr lang="en-GB" altLang="en-US" sz="2800" dirty="0">
                <a:cs typeface="Arial" charset="0"/>
              </a:rPr>
              <a:t> J) / 80 kg</a:t>
            </a:r>
          </a:p>
          <a:p>
            <a:pPr marL="0" indent="0">
              <a:buFontTx/>
              <a:buNone/>
            </a:pPr>
            <a:r>
              <a:rPr lang="en-GB" altLang="en-US" sz="2800" b="1" i="1" dirty="0">
                <a:solidFill>
                  <a:srgbClr val="FF3300"/>
                </a:solidFill>
                <a:cs typeface="Arial" charset="0"/>
              </a:rPr>
              <a:t>v</a:t>
            </a:r>
            <a:r>
              <a:rPr lang="en-GB" altLang="en-US" sz="2800" b="1" i="1" baseline="30000" dirty="0">
                <a:solidFill>
                  <a:srgbClr val="FF3300"/>
                </a:solidFill>
                <a:cs typeface="Arial" charset="0"/>
              </a:rPr>
              <a:t>2</a:t>
            </a:r>
            <a:r>
              <a:rPr lang="en-GB" altLang="en-US" sz="2800" dirty="0">
                <a:cs typeface="Arial" charset="0"/>
              </a:rPr>
              <a:t> = (10.02 x 10 </a:t>
            </a:r>
            <a:r>
              <a:rPr lang="en-GB" altLang="en-US" sz="2800" baseline="30000" dirty="0">
                <a:cs typeface="Arial" charset="0"/>
              </a:rPr>
              <a:t>9</a:t>
            </a:r>
            <a:r>
              <a:rPr lang="en-GB" altLang="en-US" sz="2800" dirty="0">
                <a:cs typeface="Arial" charset="0"/>
              </a:rPr>
              <a:t> J) / 80 kg</a:t>
            </a:r>
          </a:p>
          <a:p>
            <a:pPr marL="0" indent="0">
              <a:buFontTx/>
              <a:buNone/>
            </a:pPr>
            <a:r>
              <a:rPr lang="en-GB" altLang="en-US" sz="2800" b="1" i="1" dirty="0">
                <a:solidFill>
                  <a:srgbClr val="FF3300"/>
                </a:solidFill>
                <a:cs typeface="Arial" charset="0"/>
              </a:rPr>
              <a:t>v</a:t>
            </a:r>
            <a:r>
              <a:rPr lang="en-GB" altLang="en-US" sz="2800" b="1" i="1" baseline="30000" dirty="0">
                <a:solidFill>
                  <a:srgbClr val="FF3300"/>
                </a:solidFill>
                <a:cs typeface="Arial" charset="0"/>
              </a:rPr>
              <a:t>2</a:t>
            </a:r>
            <a:r>
              <a:rPr lang="en-GB" altLang="en-US" sz="2800" dirty="0">
                <a:cs typeface="Arial" charset="0"/>
              </a:rPr>
              <a:t> = 1.25 x 10 </a:t>
            </a:r>
            <a:r>
              <a:rPr lang="en-GB" altLang="en-US" sz="2800" baseline="30000" dirty="0">
                <a:cs typeface="Arial" charset="0"/>
              </a:rPr>
              <a:t>8</a:t>
            </a:r>
            <a:endParaRPr lang="en-GB" altLang="en-US" sz="2800" dirty="0">
              <a:cs typeface="Arial" charset="0"/>
            </a:endParaRPr>
          </a:p>
          <a:p>
            <a:pPr marL="0" indent="0">
              <a:buFontTx/>
              <a:buNone/>
            </a:pPr>
            <a:r>
              <a:rPr lang="en-GB" altLang="en-US" sz="2800" b="1" dirty="0">
                <a:solidFill>
                  <a:srgbClr val="FF3300"/>
                </a:solidFill>
                <a:cs typeface="Arial" charset="0"/>
              </a:rPr>
              <a:t>speed, </a:t>
            </a:r>
            <a:r>
              <a:rPr lang="en-GB" altLang="en-US" sz="2800" b="1" i="1" dirty="0">
                <a:solidFill>
                  <a:srgbClr val="FF3300"/>
                </a:solidFill>
                <a:cs typeface="Arial" charset="0"/>
              </a:rPr>
              <a:t>v</a:t>
            </a:r>
            <a:r>
              <a:rPr lang="en-GB" altLang="en-US" sz="2800" b="1" dirty="0">
                <a:solidFill>
                  <a:srgbClr val="FF3300"/>
                </a:solidFill>
                <a:cs typeface="Arial" charset="0"/>
              </a:rPr>
              <a:t> = 1.12 x 10</a:t>
            </a:r>
            <a:r>
              <a:rPr lang="en-GB" altLang="en-US" sz="2800" b="1" baseline="30000" dirty="0">
                <a:solidFill>
                  <a:srgbClr val="FF3300"/>
                </a:solidFill>
                <a:cs typeface="Arial" charset="0"/>
              </a:rPr>
              <a:t>4</a:t>
            </a:r>
            <a:r>
              <a:rPr lang="en-GB" altLang="en-US" sz="2800" b="1" dirty="0">
                <a:solidFill>
                  <a:srgbClr val="FF3300"/>
                </a:solidFill>
                <a:cs typeface="Arial" charset="0"/>
              </a:rPr>
              <a:t> ms</a:t>
            </a:r>
            <a:r>
              <a:rPr lang="en-GB" altLang="en-US" sz="2800" b="1" baseline="30000" dirty="0">
                <a:solidFill>
                  <a:srgbClr val="FF3300"/>
                </a:solidFill>
                <a:cs typeface="Arial" charset="0"/>
              </a:rPr>
              <a:t>-1</a:t>
            </a:r>
            <a:r>
              <a:rPr lang="en-GB" altLang="en-US" sz="2800" b="1" dirty="0">
                <a:solidFill>
                  <a:srgbClr val="FF3300"/>
                </a:solidFill>
                <a:cs typeface="Arial" charset="0"/>
              </a:rPr>
              <a:t>  (11 kms</a:t>
            </a:r>
            <a:r>
              <a:rPr lang="en-GB" altLang="en-US" sz="2800" b="1" baseline="30000" dirty="0">
                <a:solidFill>
                  <a:srgbClr val="FF3300"/>
                </a:solidFill>
                <a:cs typeface="Arial" charset="0"/>
              </a:rPr>
              <a:t>-1</a:t>
            </a:r>
            <a:r>
              <a:rPr lang="en-GB" altLang="en-US" sz="2800" b="1" dirty="0">
                <a:solidFill>
                  <a:srgbClr val="FF3300"/>
                </a:solidFill>
                <a:cs typeface="Arial" charset="0"/>
              </a:rPr>
              <a:t>)</a:t>
            </a:r>
          </a:p>
          <a:p>
            <a:pPr marL="0" indent="0">
              <a:buFontTx/>
              <a:buNone/>
            </a:pPr>
            <a:r>
              <a:rPr lang="en-GB" altLang="en-US" sz="2800" dirty="0">
                <a:cs typeface="Arial" charset="0"/>
              </a:rPr>
              <a:t>This is called the escape speed.</a:t>
            </a:r>
            <a:endParaRPr lang="en-GB" altLang="en-US" sz="2800" b="1" dirty="0">
              <a:solidFill>
                <a:srgbClr val="FF33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85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85838"/>
            <a:ext cx="8229600" cy="1143000"/>
          </a:xfrm>
        </p:spPr>
        <p:txBody>
          <a:bodyPr/>
          <a:lstStyle/>
          <a:p>
            <a:r>
              <a:rPr lang="en-GB" altLang="en-US" b="1" dirty="0"/>
              <a:t>Potential gradient </a:t>
            </a:r>
            <a:r>
              <a:rPr lang="en-GB" altLang="en-US" b="1" dirty="0">
                <a:solidFill>
                  <a:srgbClr val="FF3300"/>
                </a:solidFill>
              </a:rPr>
              <a:t>(</a:t>
            </a:r>
            <a:r>
              <a:rPr lang="el-GR" altLang="en-US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b="1" i="1" dirty="0">
                <a:solidFill>
                  <a:srgbClr val="FF3300"/>
                </a:solidFill>
                <a:cs typeface="Arial" charset="0"/>
              </a:rPr>
              <a:t>V / </a:t>
            </a:r>
            <a:r>
              <a:rPr lang="el-GR" altLang="en-US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b="1" i="1" dirty="0">
                <a:solidFill>
                  <a:srgbClr val="FF3300"/>
                </a:solidFill>
                <a:cs typeface="Arial" charset="0"/>
              </a:rPr>
              <a:t>r)</a:t>
            </a:r>
            <a:r>
              <a:rPr lang="en-GB" altLang="en-US" b="1" dirty="0">
                <a:cs typeface="Arial" charset="0"/>
              </a:rPr>
              <a:t> </a:t>
            </a:r>
            <a:endParaRPr lang="el-GR" altLang="en-US" b="1" dirty="0">
              <a:cs typeface="Arial" charset="0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42309"/>
            <a:ext cx="5272087" cy="4010841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 b="1" dirty="0"/>
              <a:t>This is the change in potential per metre at a point within a gravitational field.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 b="1" i="1" dirty="0">
                <a:solidFill>
                  <a:srgbClr val="FF3300"/>
                </a:solidFill>
                <a:cs typeface="Arial" charset="0"/>
              </a:rPr>
              <a:t>potential gradient   =   	</a:t>
            </a:r>
            <a:r>
              <a:rPr lang="el-GR" altLang="en-US" sz="2000" b="1" i="1" u="sng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2000" b="1" i="1" u="sng" dirty="0">
                <a:solidFill>
                  <a:srgbClr val="FF3300"/>
                </a:solidFill>
                <a:cs typeface="Arial" charset="0"/>
              </a:rPr>
              <a:t>V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 b="1" i="1" dirty="0">
                <a:solidFill>
                  <a:srgbClr val="FF3300"/>
                </a:solidFill>
                <a:cs typeface="Arial" charset="0"/>
              </a:rPr>
              <a:t>			</a:t>
            </a:r>
            <a:r>
              <a:rPr lang="el-GR" altLang="en-US" sz="2000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2000" b="1" i="1" dirty="0">
                <a:solidFill>
                  <a:srgbClr val="FF3300"/>
                </a:solidFill>
                <a:cs typeface="Arial" charset="0"/>
              </a:rPr>
              <a:t>r</a:t>
            </a:r>
            <a:endParaRPr lang="en-GB" altLang="en-US" sz="2000" b="1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 b="1" dirty="0">
                <a:cs typeface="Arial" charset="0"/>
              </a:rPr>
              <a:t>unit: J kg</a:t>
            </a:r>
            <a:r>
              <a:rPr lang="en-GB" altLang="en-US" sz="2000" b="1" baseline="30000" dirty="0">
                <a:cs typeface="Arial" charset="0"/>
              </a:rPr>
              <a:t>-1</a:t>
            </a:r>
            <a:r>
              <a:rPr lang="en-GB" altLang="en-US" sz="2000" b="1" dirty="0">
                <a:cs typeface="Arial" charset="0"/>
              </a:rPr>
              <a:t> m</a:t>
            </a:r>
            <a:r>
              <a:rPr lang="en-GB" altLang="en-US" sz="2000" b="1" baseline="30000" dirty="0">
                <a:cs typeface="Arial" charset="0"/>
              </a:rPr>
              <a:t>-1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000" dirty="0">
              <a:cs typeface="Arial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 dirty="0">
                <a:cs typeface="Arial" charset="0"/>
              </a:rPr>
              <a:t>Near the earth’s surface the potential gradient = 9.81 J kg</a:t>
            </a:r>
            <a:r>
              <a:rPr lang="en-GB" altLang="en-US" sz="2000" baseline="30000" dirty="0">
                <a:cs typeface="Arial" charset="0"/>
              </a:rPr>
              <a:t>-1</a:t>
            </a:r>
            <a:r>
              <a:rPr lang="en-GB" altLang="en-US" sz="2000" dirty="0">
                <a:cs typeface="Arial" charset="0"/>
              </a:rPr>
              <a:t> m</a:t>
            </a:r>
            <a:r>
              <a:rPr lang="en-GB" altLang="en-US" sz="2000" baseline="30000" dirty="0">
                <a:cs typeface="Arial" charset="0"/>
              </a:rPr>
              <a:t>-1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 b="1" i="1" dirty="0">
                <a:solidFill>
                  <a:srgbClr val="FF3300"/>
                </a:solidFill>
                <a:cs typeface="Arial" charset="0"/>
              </a:rPr>
              <a:t>	g   =   - 	</a:t>
            </a:r>
            <a:r>
              <a:rPr lang="el-GR" altLang="en-US" sz="2000" b="1" i="1" u="sng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2000" b="1" i="1" u="sng" dirty="0">
                <a:solidFill>
                  <a:srgbClr val="FF3300"/>
                </a:solidFill>
                <a:cs typeface="Arial" charset="0"/>
              </a:rPr>
              <a:t>V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 b="1" i="1" dirty="0">
                <a:solidFill>
                  <a:srgbClr val="FF3300"/>
                </a:solidFill>
                <a:cs typeface="Arial" charset="0"/>
              </a:rPr>
              <a:t>          		</a:t>
            </a:r>
            <a:r>
              <a:rPr lang="el-GR" altLang="en-US" sz="2000" b="1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2000" b="1" i="1" dirty="0">
                <a:solidFill>
                  <a:srgbClr val="FF3300"/>
                </a:solidFill>
                <a:cs typeface="Arial" charset="0"/>
              </a:rPr>
              <a:t>r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 dirty="0">
                <a:cs typeface="Arial" charset="0"/>
              </a:rPr>
              <a:t>There is a negative sign because </a:t>
            </a:r>
            <a:r>
              <a:rPr lang="el-GR" altLang="en-US" sz="2000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2000" i="1" dirty="0">
                <a:solidFill>
                  <a:srgbClr val="FF3300"/>
                </a:solidFill>
                <a:cs typeface="Arial" charset="0"/>
              </a:rPr>
              <a:t>V</a:t>
            </a:r>
            <a:r>
              <a:rPr lang="en-GB" altLang="en-US" sz="2000" dirty="0">
                <a:cs typeface="Arial" charset="0"/>
              </a:rPr>
              <a:t> falls as </a:t>
            </a:r>
            <a:r>
              <a:rPr lang="el-GR" altLang="en-US" sz="2000" i="1" dirty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2000" i="1" dirty="0">
                <a:solidFill>
                  <a:srgbClr val="FF3300"/>
                </a:solidFill>
                <a:cs typeface="Arial" charset="0"/>
              </a:rPr>
              <a:t>r</a:t>
            </a:r>
            <a:r>
              <a:rPr lang="en-GB" altLang="en-US" sz="2000" dirty="0">
                <a:cs typeface="Arial" charset="0"/>
              </a:rPr>
              <a:t> increases and it shows that </a:t>
            </a:r>
            <a:r>
              <a:rPr lang="en-GB" altLang="en-US" sz="2000" i="1" dirty="0">
                <a:solidFill>
                  <a:srgbClr val="FF3300"/>
                </a:solidFill>
                <a:cs typeface="Arial" charset="0"/>
              </a:rPr>
              <a:t>g</a:t>
            </a:r>
            <a:r>
              <a:rPr lang="en-GB" altLang="en-US" sz="2000" dirty="0">
                <a:cs typeface="Arial" charset="0"/>
              </a:rPr>
              <a:t> acts in the opposite direction to the potential gradient.</a:t>
            </a:r>
            <a:endParaRPr lang="el-GR" altLang="en-US" sz="2000" dirty="0">
              <a:cs typeface="Arial" charset="0"/>
            </a:endParaRPr>
          </a:p>
        </p:txBody>
      </p:sp>
      <p:pic>
        <p:nvPicPr>
          <p:cNvPr id="233479" name="Picture 7" descr="p057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6136" y="2852936"/>
            <a:ext cx="2997200" cy="284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3476" name="Text Box 4"/>
          <p:cNvSpPr txBox="1">
            <a:spLocks noChangeArrowheads="1"/>
          </p:cNvSpPr>
          <p:nvPr/>
        </p:nvSpPr>
        <p:spPr bwMode="auto">
          <a:xfrm>
            <a:off x="4932363" y="1557338"/>
            <a:ext cx="33131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788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/>
              <a:t>Gravitational acceleration </a:t>
            </a:r>
            <a:br>
              <a:rPr lang="en-GB" altLang="en-US" sz="3200" b="1"/>
            </a:br>
            <a:r>
              <a:rPr lang="en-GB" altLang="en-US" sz="3200" b="1"/>
              <a:t>and gravitational field strength</a:t>
            </a:r>
            <a:endParaRPr lang="en-GB" altLang="en-US" sz="3200" b="1" i="1">
              <a:solidFill>
                <a:srgbClr val="FF3300"/>
              </a:solidFill>
            </a:endParaRP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492896"/>
            <a:ext cx="8229600" cy="384916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 dirty="0"/>
              <a:t>The definition of field strength:</a:t>
            </a:r>
            <a:r>
              <a:rPr lang="en-GB" altLang="en-US" sz="2400" i="1" dirty="0">
                <a:solidFill>
                  <a:srgbClr val="FF3300"/>
                </a:solidFill>
              </a:rPr>
              <a:t> g = F / m 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 dirty="0"/>
              <a:t>can be rearranged: </a:t>
            </a:r>
            <a:r>
              <a:rPr lang="en-GB" altLang="en-US" sz="2400" i="1" dirty="0">
                <a:solidFill>
                  <a:srgbClr val="FF3300"/>
                </a:solidFill>
              </a:rPr>
              <a:t>F = mg</a:t>
            </a:r>
            <a:endParaRPr lang="en-GB" altLang="en-US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 dirty="0"/>
              <a:t>Newton’s 2nd law: </a:t>
            </a:r>
            <a:r>
              <a:rPr lang="el-GR" altLang="en-US" sz="2400" i="1" dirty="0">
                <a:solidFill>
                  <a:srgbClr val="FF3300"/>
                </a:solidFill>
                <a:cs typeface="Arial" charset="0"/>
              </a:rPr>
              <a:t>Σ</a:t>
            </a: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F = ma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 dirty="0">
                <a:cs typeface="Arial" charset="0"/>
              </a:rPr>
              <a:t>If the only force acting on a mass is gravitational then: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l-GR" altLang="en-US" sz="2400" i="1" dirty="0">
                <a:solidFill>
                  <a:srgbClr val="FF3300"/>
                </a:solidFill>
                <a:cs typeface="Arial" charset="0"/>
              </a:rPr>
              <a:t>Σ</a:t>
            </a: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F = ma </a:t>
            </a:r>
            <a:r>
              <a:rPr lang="en-GB" altLang="en-US" sz="2400" i="1" dirty="0">
                <a:solidFill>
                  <a:srgbClr val="FF3300"/>
                </a:solidFill>
              </a:rPr>
              <a:t>= mg  </a:t>
            </a:r>
            <a:r>
              <a:rPr lang="en-GB" altLang="en-US" sz="2400" dirty="0">
                <a:cs typeface="Arial" charset="0"/>
              </a:rPr>
              <a:t>and so:</a:t>
            </a:r>
            <a:r>
              <a:rPr lang="en-GB" altLang="en-US" sz="2400" i="1" dirty="0">
                <a:solidFill>
                  <a:srgbClr val="FF3300"/>
                </a:solidFill>
                <a:cs typeface="Arial" charset="0"/>
              </a:rPr>
              <a:t> a </a:t>
            </a:r>
            <a:r>
              <a:rPr lang="en-GB" altLang="en-US" sz="2400" i="1" dirty="0">
                <a:solidFill>
                  <a:srgbClr val="FF3300"/>
                </a:solidFill>
              </a:rPr>
              <a:t>= g</a:t>
            </a:r>
            <a:endParaRPr lang="en-GB" altLang="en-US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 dirty="0">
                <a:cs typeface="Arial" charset="0"/>
              </a:rPr>
              <a:t>Therefore in a condition of free fall (only force gravity) the downward acceleration is numerically equal to the field strength.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 b="1" dirty="0">
                <a:cs typeface="Arial" charset="0"/>
              </a:rPr>
              <a:t>Near the Earth’s surface: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 dirty="0">
                <a:cs typeface="Arial" charset="0"/>
              </a:rPr>
              <a:t>Gravitational field strength, </a:t>
            </a:r>
            <a:r>
              <a:rPr lang="en-GB" altLang="en-US" sz="2400" b="1" i="1" dirty="0">
                <a:solidFill>
                  <a:srgbClr val="FF3300"/>
                </a:solidFill>
                <a:cs typeface="Arial" charset="0"/>
              </a:rPr>
              <a:t>g</a:t>
            </a:r>
            <a:r>
              <a:rPr lang="en-GB" altLang="en-US" sz="2400" dirty="0">
                <a:cs typeface="Arial" charset="0"/>
              </a:rPr>
              <a:t> = 9.81 Nkg</a:t>
            </a:r>
            <a:r>
              <a:rPr lang="en-GB" altLang="en-US" sz="2400" baseline="30000" dirty="0">
                <a:cs typeface="Arial" charset="0"/>
              </a:rPr>
              <a:t>-1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 dirty="0">
                <a:cs typeface="Arial" charset="0"/>
              </a:rPr>
              <a:t>Gravitational acceleration, (also called ‘</a:t>
            </a:r>
            <a:r>
              <a:rPr lang="en-GB" altLang="en-US" sz="2400" b="1" i="1" dirty="0">
                <a:solidFill>
                  <a:srgbClr val="FF3300"/>
                </a:solidFill>
                <a:cs typeface="Arial" charset="0"/>
              </a:rPr>
              <a:t>g</a:t>
            </a:r>
            <a:r>
              <a:rPr lang="en-GB" altLang="en-US" sz="2400" dirty="0">
                <a:cs typeface="Arial" charset="0"/>
              </a:rPr>
              <a:t>’) = 9.81 ms</a:t>
            </a:r>
            <a:r>
              <a:rPr lang="en-GB" altLang="en-US" sz="2400" baseline="30000" dirty="0">
                <a:cs typeface="Arial" charset="0"/>
              </a:rPr>
              <a:t>-2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l-GR" altLang="en-US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40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9125" y="1052736"/>
            <a:ext cx="7886700" cy="1325563"/>
          </a:xfrm>
        </p:spPr>
        <p:txBody>
          <a:bodyPr/>
          <a:lstStyle/>
          <a:p>
            <a:r>
              <a:rPr lang="en-GB" altLang="en-US" sz="4000" b="1" dirty="0"/>
              <a:t>Satellite Orbits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457200" y="2276872"/>
            <a:ext cx="8362950" cy="4031853"/>
          </a:xfrm>
        </p:spPr>
        <p:txBody>
          <a:bodyPr/>
          <a:lstStyle/>
          <a:p>
            <a:r>
              <a:rPr lang="en-GB" altLang="en-US" dirty="0"/>
              <a:t>A satellite is a smaller mass orbiting a larger one. e.g. The Moon is a satellite of the Earth whereas the Earth is a satellite of the Sun.</a:t>
            </a:r>
          </a:p>
          <a:p>
            <a:r>
              <a:rPr lang="en-GB" altLang="en-US" dirty="0"/>
              <a:t>In the simplest case the orbit is circular and the centripetal acceleration (</a:t>
            </a:r>
            <a:r>
              <a:rPr lang="en-GB" altLang="en-US" i="1" dirty="0">
                <a:solidFill>
                  <a:srgbClr val="FF3300"/>
                </a:solidFill>
              </a:rPr>
              <a:t>v</a:t>
            </a:r>
            <a:r>
              <a:rPr lang="en-GB" altLang="en-US" i="1" baseline="30000" dirty="0">
                <a:solidFill>
                  <a:srgbClr val="FF3300"/>
                </a:solidFill>
              </a:rPr>
              <a:t>2</a:t>
            </a:r>
            <a:r>
              <a:rPr lang="en-GB" altLang="en-US" i="1" dirty="0">
                <a:solidFill>
                  <a:srgbClr val="FF3300"/>
                </a:solidFill>
              </a:rPr>
              <a:t> / r </a:t>
            </a:r>
            <a:r>
              <a:rPr lang="en-GB" altLang="en-US" dirty="0"/>
              <a:t>) of the satellite is numerically equal to the gravitational field strength (</a:t>
            </a:r>
            <a:r>
              <a:rPr lang="en-GB" altLang="en-US" i="1" dirty="0">
                <a:solidFill>
                  <a:srgbClr val="FF3300"/>
                </a:solidFill>
              </a:rPr>
              <a:t>GM / r</a:t>
            </a:r>
            <a:r>
              <a:rPr lang="en-GB" altLang="en-US" i="1" baseline="30000" dirty="0">
                <a:solidFill>
                  <a:srgbClr val="FF3300"/>
                </a:solidFill>
              </a:rPr>
              <a:t>2</a:t>
            </a:r>
            <a:r>
              <a:rPr lang="en-GB" altLang="en-US" dirty="0"/>
              <a:t> ) of the larger mass at the position of the satellite. </a:t>
            </a: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714375" y="5676900"/>
            <a:ext cx="38481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altLang="en-US">
                <a:hlinkClick r:id="rId3"/>
              </a:rPr>
              <a:t>Projectile &amp; Satellite Orbits - NTNU</a:t>
            </a:r>
            <a:endParaRPr lang="en-GB" altLang="en-US">
              <a:hlinkClick r:id="rId4"/>
            </a:endParaRPr>
          </a:p>
          <a:p>
            <a:pPr>
              <a:spcBef>
                <a:spcPct val="50000"/>
              </a:spcBef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725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1228</Words>
  <Application>Microsoft Office PowerPoint</Application>
  <PresentationFormat>On-screen Show (4:3)</PresentationFormat>
  <Paragraphs>147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1_Office Theme</vt:lpstr>
      <vt:lpstr>Gravitational potential </vt:lpstr>
      <vt:lpstr>Gravitational potential  difference (ΔV ) and Work (W)</vt:lpstr>
      <vt:lpstr>Question</vt:lpstr>
      <vt:lpstr>PowerPoint Presentation</vt:lpstr>
      <vt:lpstr>Further questions</vt:lpstr>
      <vt:lpstr>PowerPoint Presentation</vt:lpstr>
      <vt:lpstr>Potential gradient (ΔV / Δr) </vt:lpstr>
      <vt:lpstr>Gravitational acceleration  and gravitational field strength</vt:lpstr>
      <vt:lpstr>Satellite Orbits</vt:lpstr>
      <vt:lpstr>PowerPoint Presentation</vt:lpstr>
      <vt:lpstr>PowerPoint Presentation</vt:lpstr>
      <vt:lpstr>Question  </vt:lpstr>
      <vt:lpstr>PowerPoint Presentation</vt:lpstr>
      <vt:lpstr>Question  </vt:lpstr>
      <vt:lpstr>Geosynchronous orbit</vt:lpstr>
      <vt:lpstr>Orbits and energy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Gravitational potential</dc:title>
  <dc:creator>Ryan Galletly</dc:creator>
  <cp:lastModifiedBy>Ryan Galletly</cp:lastModifiedBy>
  <cp:revision>2</cp:revision>
  <dcterms:created xsi:type="dcterms:W3CDTF">2016-09-15T08:55:07Z</dcterms:created>
  <dcterms:modified xsi:type="dcterms:W3CDTF">2016-09-15T09:07:30Z</dcterms:modified>
</cp:coreProperties>
</file>