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6269-106D-493A-9D20-7412D12027D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3387-23B3-45DA-80DF-847CC101D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827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6269-106D-493A-9D20-7412D12027D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3387-23B3-45DA-80DF-847CC101D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491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6269-106D-493A-9D20-7412D12027D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3387-23B3-45DA-80DF-847CC101D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883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478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6269-106D-493A-9D20-7412D12027D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3387-23B3-45DA-80DF-847CC101D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97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6269-106D-493A-9D20-7412D12027D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3387-23B3-45DA-80DF-847CC101D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59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6269-106D-493A-9D20-7412D12027D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3387-23B3-45DA-80DF-847CC101D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724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6269-106D-493A-9D20-7412D12027D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3387-23B3-45DA-80DF-847CC101D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78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6269-106D-493A-9D20-7412D12027D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3387-23B3-45DA-80DF-847CC101D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327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6269-106D-493A-9D20-7412D12027D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3387-23B3-45DA-80DF-847CC101D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364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6269-106D-493A-9D20-7412D12027D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3387-23B3-45DA-80DF-847CC101D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02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6269-106D-493A-9D20-7412D12027D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3387-23B3-45DA-80DF-847CC101D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02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F6269-106D-493A-9D20-7412D12027DC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D3387-23B3-45DA-80DF-847CC101D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25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Faten\My%20Documents\General\countdown.mp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Documents%20and%20Settings\Faten\My%20Documents\General\countdown.mp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Documents%20and%20Settings\Faten\My%20Documents\General\countdown.mp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Documents%20and%20Settings\Faten\My%20Documents\General\countdown.mp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Documents%20and%20Settings\Faten\My%20Documents\General\countdown.mp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Documents%20and%20Settings\Faten\My%20Documents\General\countdown.mp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Documents%20and%20Settings\Faten\My%20Documents\General\countdown.mp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Documents%20and%20Settings\Faten\My%20Documents\General\countdown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905000" y="0"/>
            <a:ext cx="45624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/>
              <a:t>Current and charge quiz</a:t>
            </a:r>
            <a:endParaRPr lang="en-US" altLang="en-US" sz="2800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711200" y="1143000"/>
            <a:ext cx="767397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/>
              <a:t>1. Calculate the charge passing through a lamp in three minutes when a steady current of 0.4 A is flowing.</a:t>
            </a:r>
          </a:p>
          <a:p>
            <a:endParaRPr lang="en-US" altLang="en-US" sz="2800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584200" y="4843463"/>
            <a:ext cx="7673975" cy="116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/>
              <a:t>Q = I t</a:t>
            </a:r>
          </a:p>
          <a:p>
            <a:r>
              <a:rPr lang="en-GB" altLang="en-US" sz="2800"/>
              <a:t>Q = 0.4 x 3 x 60 = 72 Coulomb</a:t>
            </a:r>
            <a:endParaRPr lang="en-US" altLang="en-US" sz="2800"/>
          </a:p>
        </p:txBody>
      </p:sp>
      <p:grpSp>
        <p:nvGrpSpPr>
          <p:cNvPr id="36870" name="Group 6"/>
          <p:cNvGrpSpPr>
            <a:grpSpLocks/>
          </p:cNvGrpSpPr>
          <p:nvPr/>
        </p:nvGrpSpPr>
        <p:grpSpPr bwMode="auto">
          <a:xfrm>
            <a:off x="1122363" y="3424238"/>
            <a:ext cx="1133475" cy="863600"/>
            <a:chOff x="4291" y="1061"/>
            <a:chExt cx="714" cy="544"/>
          </a:xfrm>
        </p:grpSpPr>
        <p:sp>
          <p:nvSpPr>
            <p:cNvPr id="36871" name="Text Box 7"/>
            <p:cNvSpPr txBox="1">
              <a:spLocks noChangeArrowheads="1"/>
            </p:cNvSpPr>
            <p:nvPr/>
          </p:nvSpPr>
          <p:spPr bwMode="auto">
            <a:xfrm>
              <a:off x="4291" y="1181"/>
              <a:ext cx="4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GB" altLang="en-US" sz="2400"/>
                <a:t>I = </a:t>
              </a:r>
              <a:endParaRPr lang="en-US" altLang="en-US" sz="2400"/>
            </a:p>
          </p:txBody>
        </p:sp>
        <p:sp>
          <p:nvSpPr>
            <p:cNvPr id="36872" name="Text Box 8"/>
            <p:cNvSpPr txBox="1">
              <a:spLocks noChangeArrowheads="1"/>
            </p:cNvSpPr>
            <p:nvPr/>
          </p:nvSpPr>
          <p:spPr bwMode="auto">
            <a:xfrm>
              <a:off x="4659" y="1061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GB" altLang="en-US" sz="2400"/>
                <a:t>Q</a:t>
              </a:r>
              <a:endParaRPr lang="en-US" altLang="en-US" sz="2400"/>
            </a:p>
          </p:txBody>
        </p:sp>
        <p:sp>
          <p:nvSpPr>
            <p:cNvPr id="36873" name="Text Box 9"/>
            <p:cNvSpPr txBox="1">
              <a:spLocks noChangeArrowheads="1"/>
            </p:cNvSpPr>
            <p:nvPr/>
          </p:nvSpPr>
          <p:spPr bwMode="auto">
            <a:xfrm>
              <a:off x="4707" y="1317"/>
              <a:ext cx="20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GB" altLang="en-US" sz="2400"/>
                <a:t>t</a:t>
              </a:r>
              <a:endParaRPr lang="en-US" altLang="en-US" sz="2400"/>
            </a:p>
          </p:txBody>
        </p:sp>
        <p:sp>
          <p:nvSpPr>
            <p:cNvPr id="36874" name="Line 10"/>
            <p:cNvSpPr>
              <a:spLocks noChangeShapeType="1"/>
            </p:cNvSpPr>
            <p:nvPr/>
          </p:nvSpPr>
          <p:spPr bwMode="auto">
            <a:xfrm>
              <a:off x="4661" y="1336"/>
              <a:ext cx="3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GB"/>
            </a:p>
          </p:txBody>
        </p:sp>
      </p:grpSp>
      <p:pic>
        <p:nvPicPr>
          <p:cNvPr id="36875" name="countdown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343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999" fill="hold"/>
                                        <p:tgtEl>
                                          <p:spTgt spid="3687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87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905000" y="0"/>
            <a:ext cx="45624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/>
              <a:t>Current and charge quiz</a:t>
            </a:r>
            <a:endParaRPr lang="en-US" altLang="en-US" sz="2800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711200" y="1143000"/>
            <a:ext cx="767397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/>
              <a:t>2. Calculate the number of electrons flowing through a resistor when a current of 2.3 flows for 5 minutes</a:t>
            </a:r>
          </a:p>
          <a:p>
            <a:endParaRPr lang="en-US" altLang="en-US" sz="2800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635000" y="3992563"/>
            <a:ext cx="8181975" cy="180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/>
              <a:t>Q = I x t</a:t>
            </a:r>
          </a:p>
          <a:p>
            <a:r>
              <a:rPr lang="en-GB" altLang="en-US" sz="2800"/>
              <a:t>Q = 2.3 x 5 x 60 = 690 Coulomb</a:t>
            </a:r>
          </a:p>
          <a:p>
            <a:r>
              <a:rPr lang="en-GB" altLang="en-US" sz="2800"/>
              <a:t>no. of electrons = 690 /1.6x10</a:t>
            </a:r>
            <a:r>
              <a:rPr lang="en-GB" altLang="en-US" sz="2800" baseline="30000"/>
              <a:t>-19 </a:t>
            </a:r>
            <a:r>
              <a:rPr lang="en-GB" altLang="en-US" sz="2800"/>
              <a:t>= 4.31x10</a:t>
            </a:r>
            <a:r>
              <a:rPr lang="en-GB" altLang="en-US" sz="2800" baseline="30000"/>
              <a:t>21</a:t>
            </a:r>
            <a:endParaRPr lang="en-US" altLang="en-US" sz="2800" baseline="30000"/>
          </a:p>
        </p:txBody>
      </p:sp>
      <p:grpSp>
        <p:nvGrpSpPr>
          <p:cNvPr id="38917" name="Group 5"/>
          <p:cNvGrpSpPr>
            <a:grpSpLocks/>
          </p:cNvGrpSpPr>
          <p:nvPr/>
        </p:nvGrpSpPr>
        <p:grpSpPr bwMode="auto">
          <a:xfrm>
            <a:off x="1147763" y="3030538"/>
            <a:ext cx="1133475" cy="863600"/>
            <a:chOff x="4291" y="1061"/>
            <a:chExt cx="714" cy="544"/>
          </a:xfrm>
        </p:grpSpPr>
        <p:sp>
          <p:nvSpPr>
            <p:cNvPr id="38918" name="Text Box 6"/>
            <p:cNvSpPr txBox="1">
              <a:spLocks noChangeArrowheads="1"/>
            </p:cNvSpPr>
            <p:nvPr/>
          </p:nvSpPr>
          <p:spPr bwMode="auto">
            <a:xfrm>
              <a:off x="4291" y="1181"/>
              <a:ext cx="4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GB" altLang="en-US" sz="2400"/>
                <a:t>I = </a:t>
              </a:r>
              <a:endParaRPr lang="en-US" altLang="en-US" sz="2400"/>
            </a:p>
          </p:txBody>
        </p:sp>
        <p:sp>
          <p:nvSpPr>
            <p:cNvPr id="38919" name="Text Box 7"/>
            <p:cNvSpPr txBox="1">
              <a:spLocks noChangeArrowheads="1"/>
            </p:cNvSpPr>
            <p:nvPr/>
          </p:nvSpPr>
          <p:spPr bwMode="auto">
            <a:xfrm>
              <a:off x="4659" y="1061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GB" altLang="en-US" sz="2400"/>
                <a:t>Q</a:t>
              </a:r>
              <a:endParaRPr lang="en-US" altLang="en-US" sz="2400"/>
            </a:p>
          </p:txBody>
        </p:sp>
        <p:sp>
          <p:nvSpPr>
            <p:cNvPr id="38920" name="Text Box 8"/>
            <p:cNvSpPr txBox="1">
              <a:spLocks noChangeArrowheads="1"/>
            </p:cNvSpPr>
            <p:nvPr/>
          </p:nvSpPr>
          <p:spPr bwMode="auto">
            <a:xfrm>
              <a:off x="4707" y="1317"/>
              <a:ext cx="20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GB" altLang="en-US" sz="2400"/>
                <a:t>t</a:t>
              </a:r>
              <a:endParaRPr lang="en-US" altLang="en-US" sz="2400"/>
            </a:p>
          </p:txBody>
        </p:sp>
        <p:sp>
          <p:nvSpPr>
            <p:cNvPr id="38921" name="Line 9"/>
            <p:cNvSpPr>
              <a:spLocks noChangeShapeType="1"/>
            </p:cNvSpPr>
            <p:nvPr/>
          </p:nvSpPr>
          <p:spPr bwMode="auto">
            <a:xfrm>
              <a:off x="4661" y="1336"/>
              <a:ext cx="3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GB"/>
            </a:p>
          </p:txBody>
        </p:sp>
      </p:grpSp>
      <p:pic>
        <p:nvPicPr>
          <p:cNvPr id="38922" name="countdown.mp3">
            <a:hlinkClick r:id="" action="ppaction://media"/>
          </p:cNvPr>
          <p:cNvPicPr>
            <a:picLocks noGrp="1" noRot="1" noChangeAspect="1" noChangeArrowheads="1"/>
          </p:cNvPicPr>
          <p:nvPr>
            <p:ph/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197600"/>
            <a:ext cx="3048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342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999" fill="hold"/>
                                        <p:tgtEl>
                                          <p:spTgt spid="389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92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1905000" y="0"/>
            <a:ext cx="45624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/>
              <a:t>Current and charge quiz</a:t>
            </a:r>
            <a:endParaRPr lang="en-US" altLang="en-US" sz="2800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711200" y="1143000"/>
            <a:ext cx="767397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/>
              <a:t>3. What is the current in a circuit if 2.5x10</a:t>
            </a:r>
            <a:r>
              <a:rPr lang="en-GB" altLang="en-US" sz="2800" baseline="30000"/>
              <a:t>20</a:t>
            </a:r>
            <a:r>
              <a:rPr lang="en-GB" altLang="en-US" sz="2800"/>
              <a:t> electrons pass a given point every 8 seconds</a:t>
            </a:r>
          </a:p>
          <a:p>
            <a:endParaRPr lang="en-US" altLang="en-US" sz="2800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292100" y="3429000"/>
            <a:ext cx="2008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2400"/>
              <a:t>Charge (C) = </a:t>
            </a:r>
            <a:endParaRPr lang="en-US" altLang="en-US" sz="2400"/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2540000" y="3416300"/>
            <a:ext cx="6140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2400"/>
              <a:t>no. of electrons x charge of one electrons </a:t>
            </a:r>
            <a:endParaRPr lang="en-US" altLang="en-US" sz="2400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279400" y="4394200"/>
            <a:ext cx="2008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2400"/>
              <a:t>Charge (C) = </a:t>
            </a:r>
            <a:endParaRPr lang="en-US" altLang="en-US" sz="2400"/>
          </a:p>
        </p:txBody>
      </p:sp>
      <p:sp>
        <p:nvSpPr>
          <p:cNvPr id="39949" name="Rectangle 13"/>
          <p:cNvSpPr>
            <a:spLocks noChangeArrowheads="1"/>
          </p:cNvSpPr>
          <p:nvPr/>
        </p:nvSpPr>
        <p:spPr bwMode="auto">
          <a:xfrm>
            <a:off x="2527300" y="4381500"/>
            <a:ext cx="6140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2400"/>
              <a:t>2.5x10</a:t>
            </a:r>
            <a:r>
              <a:rPr lang="en-GB" altLang="en-US" sz="2400" baseline="30000"/>
              <a:t>20</a:t>
            </a:r>
            <a:r>
              <a:rPr lang="en-GB" altLang="en-US" sz="2400"/>
              <a:t> x 1.6x10</a:t>
            </a:r>
            <a:r>
              <a:rPr lang="en-GB" altLang="en-US" sz="2400" baseline="30000"/>
              <a:t>-19</a:t>
            </a:r>
            <a:r>
              <a:rPr lang="en-GB" altLang="en-US" sz="2400"/>
              <a:t>  = 40 Coulombs</a:t>
            </a:r>
            <a:endParaRPr lang="en-US" altLang="en-US" sz="2400"/>
          </a:p>
        </p:txBody>
      </p:sp>
      <p:sp>
        <p:nvSpPr>
          <p:cNvPr id="39950" name="Rectangle 14"/>
          <p:cNvSpPr>
            <a:spLocks noChangeArrowheads="1"/>
          </p:cNvSpPr>
          <p:nvPr/>
        </p:nvSpPr>
        <p:spPr bwMode="auto">
          <a:xfrm>
            <a:off x="850900" y="5283200"/>
            <a:ext cx="274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2400"/>
              <a:t> </a:t>
            </a:r>
            <a:endParaRPr lang="en-US" altLang="en-US" sz="2400"/>
          </a:p>
        </p:txBody>
      </p:sp>
      <p:grpSp>
        <p:nvGrpSpPr>
          <p:cNvPr id="39951" name="Group 15"/>
          <p:cNvGrpSpPr>
            <a:grpSpLocks/>
          </p:cNvGrpSpPr>
          <p:nvPr/>
        </p:nvGrpSpPr>
        <p:grpSpPr bwMode="auto">
          <a:xfrm>
            <a:off x="665163" y="5202238"/>
            <a:ext cx="1133475" cy="863600"/>
            <a:chOff x="4291" y="1061"/>
            <a:chExt cx="714" cy="544"/>
          </a:xfrm>
        </p:grpSpPr>
        <p:sp>
          <p:nvSpPr>
            <p:cNvPr id="39952" name="Text Box 16"/>
            <p:cNvSpPr txBox="1">
              <a:spLocks noChangeArrowheads="1"/>
            </p:cNvSpPr>
            <p:nvPr/>
          </p:nvSpPr>
          <p:spPr bwMode="auto">
            <a:xfrm>
              <a:off x="4291" y="1181"/>
              <a:ext cx="4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GB" altLang="en-US" sz="2400"/>
                <a:t>I = </a:t>
              </a:r>
              <a:endParaRPr lang="en-US" altLang="en-US" sz="2400"/>
            </a:p>
          </p:txBody>
        </p:sp>
        <p:sp>
          <p:nvSpPr>
            <p:cNvPr id="39953" name="Text Box 17"/>
            <p:cNvSpPr txBox="1">
              <a:spLocks noChangeArrowheads="1"/>
            </p:cNvSpPr>
            <p:nvPr/>
          </p:nvSpPr>
          <p:spPr bwMode="auto">
            <a:xfrm>
              <a:off x="4659" y="1061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GB" altLang="en-US" sz="2400"/>
                <a:t>Q</a:t>
              </a:r>
              <a:endParaRPr lang="en-US" altLang="en-US" sz="2400"/>
            </a:p>
          </p:txBody>
        </p:sp>
        <p:sp>
          <p:nvSpPr>
            <p:cNvPr id="39954" name="Text Box 18"/>
            <p:cNvSpPr txBox="1">
              <a:spLocks noChangeArrowheads="1"/>
            </p:cNvSpPr>
            <p:nvPr/>
          </p:nvSpPr>
          <p:spPr bwMode="auto">
            <a:xfrm>
              <a:off x="4707" y="1317"/>
              <a:ext cx="20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GB" altLang="en-US" sz="2400"/>
                <a:t>t</a:t>
              </a:r>
              <a:endParaRPr lang="en-US" altLang="en-US" sz="2400"/>
            </a:p>
          </p:txBody>
        </p:sp>
        <p:sp>
          <p:nvSpPr>
            <p:cNvPr id="39955" name="Line 19"/>
            <p:cNvSpPr>
              <a:spLocks noChangeShapeType="1"/>
            </p:cNvSpPr>
            <p:nvPr/>
          </p:nvSpPr>
          <p:spPr bwMode="auto">
            <a:xfrm>
              <a:off x="4661" y="1336"/>
              <a:ext cx="3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GB"/>
            </a:p>
          </p:txBody>
        </p:sp>
      </p:grpSp>
      <p:sp>
        <p:nvSpPr>
          <p:cNvPr id="39956" name="Rectangle 20"/>
          <p:cNvSpPr>
            <a:spLocks noChangeArrowheads="1"/>
          </p:cNvSpPr>
          <p:nvPr/>
        </p:nvSpPr>
        <p:spPr bwMode="auto">
          <a:xfrm>
            <a:off x="431800" y="6108700"/>
            <a:ext cx="5335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2400"/>
              <a:t>Current  =  40/8 =    5 Amps</a:t>
            </a:r>
            <a:endParaRPr lang="en-US" altLang="en-US" sz="2400"/>
          </a:p>
        </p:txBody>
      </p:sp>
      <p:pic>
        <p:nvPicPr>
          <p:cNvPr id="39957" name="countdown.mp3">
            <a:hlinkClick r:id="" action="ppaction://media"/>
          </p:cNvPr>
          <p:cNvPicPr>
            <a:picLocks noGrp="1" noRot="1" noChangeAspect="1" noChangeArrowheads="1"/>
          </p:cNvPicPr>
          <p:nvPr>
            <p:ph/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57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999" fill="hold"/>
                                        <p:tgtEl>
                                          <p:spTgt spid="399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957"/>
                </p:tgtEl>
              </p:cMediaNode>
            </p:audio>
          </p:childTnLst>
        </p:cTn>
      </p:par>
    </p:tnLst>
    <p:bldLst>
      <p:bldP spid="39946" grpId="0"/>
      <p:bldP spid="39947" grpId="0"/>
      <p:bldP spid="39948" grpId="0"/>
      <p:bldP spid="39949" grpId="0"/>
      <p:bldP spid="39950" grpId="0"/>
      <p:bldP spid="399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905000" y="0"/>
            <a:ext cx="45624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/>
              <a:t>Current and charge quiz</a:t>
            </a:r>
            <a:endParaRPr lang="en-US" altLang="en-US" sz="2800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711200" y="1143000"/>
            <a:ext cx="7673975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/>
              <a:t>4. How long does it take for a current of 0.3A to supply a charge of 48C?</a:t>
            </a:r>
          </a:p>
          <a:p>
            <a:endParaRPr lang="en-US" altLang="en-US" sz="2800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635000" y="3992563"/>
            <a:ext cx="8181975" cy="116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/>
              <a:t>t = Q/I</a:t>
            </a:r>
          </a:p>
          <a:p>
            <a:r>
              <a:rPr lang="en-GB" altLang="en-US" sz="2800"/>
              <a:t> t  = 48/0.3  = 160 seconds </a:t>
            </a:r>
            <a:endParaRPr lang="en-US" altLang="en-US" sz="2800" baseline="30000"/>
          </a:p>
        </p:txBody>
      </p:sp>
      <p:grpSp>
        <p:nvGrpSpPr>
          <p:cNvPr id="40965" name="Group 5"/>
          <p:cNvGrpSpPr>
            <a:grpSpLocks/>
          </p:cNvGrpSpPr>
          <p:nvPr/>
        </p:nvGrpSpPr>
        <p:grpSpPr bwMode="auto">
          <a:xfrm>
            <a:off x="1147763" y="3030538"/>
            <a:ext cx="1133475" cy="863600"/>
            <a:chOff x="4291" y="1061"/>
            <a:chExt cx="714" cy="544"/>
          </a:xfrm>
        </p:grpSpPr>
        <p:sp>
          <p:nvSpPr>
            <p:cNvPr id="40966" name="Text Box 6"/>
            <p:cNvSpPr txBox="1">
              <a:spLocks noChangeArrowheads="1"/>
            </p:cNvSpPr>
            <p:nvPr/>
          </p:nvSpPr>
          <p:spPr bwMode="auto">
            <a:xfrm>
              <a:off x="4291" y="1181"/>
              <a:ext cx="4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GB" altLang="en-US" sz="2400"/>
                <a:t>I = </a:t>
              </a:r>
              <a:endParaRPr lang="en-US" altLang="en-US" sz="2400"/>
            </a:p>
          </p:txBody>
        </p:sp>
        <p:sp>
          <p:nvSpPr>
            <p:cNvPr id="40967" name="Text Box 7"/>
            <p:cNvSpPr txBox="1">
              <a:spLocks noChangeArrowheads="1"/>
            </p:cNvSpPr>
            <p:nvPr/>
          </p:nvSpPr>
          <p:spPr bwMode="auto">
            <a:xfrm>
              <a:off x="4659" y="1061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GB" altLang="en-US" sz="2400"/>
                <a:t>Q</a:t>
              </a:r>
              <a:endParaRPr lang="en-US" altLang="en-US" sz="2400"/>
            </a:p>
          </p:txBody>
        </p:sp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>
              <a:off x="4707" y="1317"/>
              <a:ext cx="20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GB" altLang="en-US" sz="2400"/>
                <a:t>t</a:t>
              </a:r>
              <a:endParaRPr lang="en-US" altLang="en-US" sz="2400"/>
            </a:p>
          </p:txBody>
        </p:sp>
        <p:sp>
          <p:nvSpPr>
            <p:cNvPr id="40969" name="Line 9"/>
            <p:cNvSpPr>
              <a:spLocks noChangeShapeType="1"/>
            </p:cNvSpPr>
            <p:nvPr/>
          </p:nvSpPr>
          <p:spPr bwMode="auto">
            <a:xfrm>
              <a:off x="4661" y="1336"/>
              <a:ext cx="3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GB"/>
            </a:p>
          </p:txBody>
        </p:sp>
      </p:grpSp>
      <p:pic>
        <p:nvPicPr>
          <p:cNvPr id="40970" name="countdown.mp3">
            <a:hlinkClick r:id="" action="ppaction://media"/>
          </p:cNvPr>
          <p:cNvPicPr>
            <a:picLocks noGrp="1" noRot="1" noChangeAspect="1" noChangeArrowheads="1"/>
          </p:cNvPicPr>
          <p:nvPr>
            <p:ph/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146800"/>
            <a:ext cx="3048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82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999" fill="hold"/>
                                        <p:tgtEl>
                                          <p:spTgt spid="4097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970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1905000" y="0"/>
            <a:ext cx="45624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/>
              <a:t>Current and charge quiz</a:t>
            </a:r>
            <a:endParaRPr lang="en-US" altLang="en-US" sz="2800"/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711200" y="1143000"/>
            <a:ext cx="7673975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/>
              <a:t>5. How many electrons pass a point when a current of 0.4A flows for 900 seconds?</a:t>
            </a:r>
          </a:p>
          <a:p>
            <a:endParaRPr lang="en-US" altLang="en-US" sz="2800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635000" y="3992563"/>
            <a:ext cx="81819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/>
              <a:t>Q = I x t    = 0.4 x 900    = 360 Coulomb</a:t>
            </a:r>
            <a:endParaRPr lang="en-US" altLang="en-US" sz="2800" baseline="30000"/>
          </a:p>
        </p:txBody>
      </p:sp>
      <p:grpSp>
        <p:nvGrpSpPr>
          <p:cNvPr id="41989" name="Group 5"/>
          <p:cNvGrpSpPr>
            <a:grpSpLocks/>
          </p:cNvGrpSpPr>
          <p:nvPr/>
        </p:nvGrpSpPr>
        <p:grpSpPr bwMode="auto">
          <a:xfrm>
            <a:off x="1147763" y="3030538"/>
            <a:ext cx="1133475" cy="863600"/>
            <a:chOff x="4291" y="1061"/>
            <a:chExt cx="714" cy="544"/>
          </a:xfrm>
        </p:grpSpPr>
        <p:sp>
          <p:nvSpPr>
            <p:cNvPr id="41990" name="Text Box 6"/>
            <p:cNvSpPr txBox="1">
              <a:spLocks noChangeArrowheads="1"/>
            </p:cNvSpPr>
            <p:nvPr/>
          </p:nvSpPr>
          <p:spPr bwMode="auto">
            <a:xfrm>
              <a:off x="4291" y="1181"/>
              <a:ext cx="4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GB" altLang="en-US" sz="2400"/>
                <a:t>I = </a:t>
              </a:r>
              <a:endParaRPr lang="en-US" altLang="en-US" sz="2400"/>
            </a:p>
          </p:txBody>
        </p:sp>
        <p:sp>
          <p:nvSpPr>
            <p:cNvPr id="41991" name="Text Box 7"/>
            <p:cNvSpPr txBox="1">
              <a:spLocks noChangeArrowheads="1"/>
            </p:cNvSpPr>
            <p:nvPr/>
          </p:nvSpPr>
          <p:spPr bwMode="auto">
            <a:xfrm>
              <a:off x="4659" y="1061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GB" altLang="en-US" sz="2400"/>
                <a:t>Q</a:t>
              </a:r>
              <a:endParaRPr lang="en-US" altLang="en-US" sz="2400"/>
            </a:p>
          </p:txBody>
        </p:sp>
        <p:sp>
          <p:nvSpPr>
            <p:cNvPr id="41992" name="Text Box 8"/>
            <p:cNvSpPr txBox="1">
              <a:spLocks noChangeArrowheads="1"/>
            </p:cNvSpPr>
            <p:nvPr/>
          </p:nvSpPr>
          <p:spPr bwMode="auto">
            <a:xfrm>
              <a:off x="4707" y="1317"/>
              <a:ext cx="20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GB" altLang="en-US" sz="2400"/>
                <a:t>t</a:t>
              </a:r>
              <a:endParaRPr lang="en-US" altLang="en-US" sz="2400"/>
            </a:p>
          </p:txBody>
        </p:sp>
        <p:sp>
          <p:nvSpPr>
            <p:cNvPr id="41993" name="Line 9"/>
            <p:cNvSpPr>
              <a:spLocks noChangeShapeType="1"/>
            </p:cNvSpPr>
            <p:nvPr/>
          </p:nvSpPr>
          <p:spPr bwMode="auto">
            <a:xfrm>
              <a:off x="4661" y="1336"/>
              <a:ext cx="3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GB"/>
            </a:p>
          </p:txBody>
        </p:sp>
      </p:grp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177800" y="5186363"/>
            <a:ext cx="8664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/>
              <a:t>no. of electrons  = total charge  / charge of one electron</a:t>
            </a:r>
            <a:endParaRPr lang="en-US" altLang="en-US" sz="2400" baseline="30000"/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165100" y="5986463"/>
            <a:ext cx="8664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/>
              <a:t>no. of electrons  = 360 / 1.6 x 10</a:t>
            </a:r>
            <a:r>
              <a:rPr lang="en-GB" altLang="en-US" sz="2400" baseline="30000"/>
              <a:t>-19</a:t>
            </a:r>
            <a:r>
              <a:rPr lang="en-GB" altLang="en-US" sz="2400"/>
              <a:t> =  2.25 x 10</a:t>
            </a:r>
            <a:r>
              <a:rPr lang="en-GB" altLang="en-US" sz="2400" baseline="30000"/>
              <a:t>21 </a:t>
            </a:r>
            <a:endParaRPr lang="en-US" altLang="en-US" sz="2400" baseline="30000"/>
          </a:p>
        </p:txBody>
      </p:sp>
      <p:pic>
        <p:nvPicPr>
          <p:cNvPr id="41996" name="countdown.mp3">
            <a:hlinkClick r:id="" action="ppaction://media"/>
          </p:cNvPr>
          <p:cNvPicPr>
            <a:picLocks noGrp="1" noRot="1" noChangeAspect="1" noChangeArrowheads="1"/>
          </p:cNvPicPr>
          <p:nvPr>
            <p:ph/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962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999" fill="hold"/>
                                        <p:tgtEl>
                                          <p:spTgt spid="419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996"/>
                </p:tgtEl>
              </p:cMediaNode>
            </p:audio>
          </p:childTnLst>
        </p:cTn>
      </p:par>
    </p:tnLst>
    <p:bldLst>
      <p:bldP spid="41988" grpId="0"/>
      <p:bldP spid="41994" grpId="0"/>
      <p:bldP spid="419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905000" y="0"/>
            <a:ext cx="45624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/>
              <a:t>Current and charge quiz</a:t>
            </a:r>
            <a:endParaRPr lang="en-US" altLang="en-US" sz="2800"/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542925" y="1143000"/>
            <a:ext cx="8601075" cy="189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2800"/>
              <a:t>6. </a:t>
            </a:r>
            <a:r>
              <a:rPr lang="en-GB" altLang="en-US" sz="2400"/>
              <a:t>A torch bulb passes a current of 120 mA.</a:t>
            </a:r>
            <a:endParaRPr lang="en-US" altLang="en-US" sz="2400"/>
          </a:p>
          <a:p>
            <a:pPr>
              <a:spcBef>
                <a:spcPct val="0"/>
              </a:spcBef>
            </a:pPr>
            <a:r>
              <a:rPr lang="en-GB" altLang="en-US" sz="2400"/>
              <a:t>How many coulombs of charge flow through the lamp in 1 minute?</a:t>
            </a:r>
          </a:p>
          <a:p>
            <a:endParaRPr lang="en-US" altLang="en-US" sz="2800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35000" y="3992563"/>
            <a:ext cx="81819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/>
              <a:t>Q = I x t    = 120x10</a:t>
            </a:r>
            <a:r>
              <a:rPr lang="en-GB" altLang="en-US" sz="2800" baseline="30000"/>
              <a:t>-3</a:t>
            </a:r>
            <a:r>
              <a:rPr lang="en-GB" altLang="en-US" sz="2800"/>
              <a:t> x 60    = 7.2 Coulomb</a:t>
            </a:r>
            <a:endParaRPr lang="en-US" altLang="en-US" sz="2800" baseline="30000"/>
          </a:p>
        </p:txBody>
      </p:sp>
      <p:pic>
        <p:nvPicPr>
          <p:cNvPr id="43021" name="countdown.mp3">
            <a:hlinkClick r:id="" action="ppaction://media"/>
          </p:cNvPr>
          <p:cNvPicPr>
            <a:picLocks noGrp="1" noRot="1" noChangeAspect="1" noChangeArrowheads="1"/>
          </p:cNvPicPr>
          <p:nvPr>
            <p:ph/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6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999" fill="hold"/>
                                        <p:tgtEl>
                                          <p:spTgt spid="430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021"/>
                </p:tgtEl>
              </p:cMediaNode>
            </p:audio>
          </p:childTnLst>
        </p:cTn>
      </p:par>
    </p:tnLst>
    <p:bldLst>
      <p:bldP spid="430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905000" y="0"/>
            <a:ext cx="45624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/>
              <a:t>Current and charge quiz</a:t>
            </a:r>
            <a:endParaRPr lang="en-US" altLang="en-US" sz="2800"/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542925" y="1143000"/>
            <a:ext cx="8601075" cy="225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2800"/>
              <a:t>7. </a:t>
            </a:r>
            <a:r>
              <a:rPr lang="en-GB" altLang="en-US" sz="2400"/>
              <a:t>A car battery is rated as 36 A h. </a:t>
            </a:r>
          </a:p>
          <a:p>
            <a:pPr>
              <a:spcBef>
                <a:spcPct val="0"/>
              </a:spcBef>
            </a:pPr>
            <a:r>
              <a:rPr lang="en-GB" altLang="en-US" sz="2400"/>
              <a:t>In principle this means it could pass a current of 1 A for 36 h before it runs down. How much charge passes through the battery if it is completely run down?</a:t>
            </a:r>
          </a:p>
          <a:p>
            <a:endParaRPr lang="en-US" altLang="en-US" sz="280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228600" y="3992563"/>
            <a:ext cx="891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/>
              <a:t>Q = I x t    = 1  x 36 x 60 x 60    = 129600 Coulomb</a:t>
            </a:r>
            <a:endParaRPr lang="en-US" altLang="en-US" sz="2800" baseline="30000"/>
          </a:p>
        </p:txBody>
      </p:sp>
      <p:pic>
        <p:nvPicPr>
          <p:cNvPr id="45061" name="countdown.mp3">
            <a:hlinkClick r:id="" action="ppaction://media"/>
          </p:cNvPr>
          <p:cNvPicPr>
            <a:picLocks noGrp="1" noRot="1" noChangeAspect="1" noChangeArrowheads="1"/>
          </p:cNvPicPr>
          <p:nvPr>
            <p:ph/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235700"/>
            <a:ext cx="3048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3009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999" fill="hold"/>
                                        <p:tgtEl>
                                          <p:spTgt spid="450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061"/>
                </p:tgtEl>
              </p:cMediaNode>
            </p:audio>
          </p:childTnLst>
        </p:cTn>
      </p:par>
    </p:tnLst>
    <p:bldLst>
      <p:bldP spid="450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1905000" y="0"/>
            <a:ext cx="45624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/>
              <a:t>Current and charge quiz</a:t>
            </a:r>
            <a:endParaRPr lang="en-US" altLang="en-US" sz="2800"/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542925" y="711200"/>
            <a:ext cx="8601075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/>
              <a:t>8. </a:t>
            </a:r>
            <a:r>
              <a:rPr lang="en-GB" altLang="en-US" sz="2800"/>
              <a:t>An electron beam in a beam tube carries a current of 125 </a:t>
            </a:r>
            <a:r>
              <a:rPr lang="en-GB" altLang="en-US" sz="2800">
                <a:sym typeface="Symbol" pitchFamily="18" charset="2"/>
              </a:rPr>
              <a:t></a:t>
            </a:r>
            <a:r>
              <a:rPr lang="en-GB" altLang="en-US" sz="2800"/>
              <a:t>A.</a:t>
            </a:r>
          </a:p>
          <a:p>
            <a:pPr>
              <a:spcBef>
                <a:spcPct val="0"/>
              </a:spcBef>
            </a:pPr>
            <a:r>
              <a:rPr lang="en-GB" altLang="en-US" sz="2800"/>
              <a:t>(a)	What charge is delivered to the screen of the tube every second?</a:t>
            </a:r>
          </a:p>
          <a:p>
            <a:pPr>
              <a:spcBef>
                <a:spcPct val="0"/>
              </a:spcBef>
            </a:pPr>
            <a:r>
              <a:rPr lang="en-GB" altLang="en-US" sz="2800"/>
              <a:t>(b)	How many electrons hit the screen each second?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079500" y="3713163"/>
            <a:ext cx="7505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/>
              <a:t>Q = I x t    = 125 x 10</a:t>
            </a:r>
            <a:r>
              <a:rPr lang="en-GB" altLang="en-US" sz="2400" baseline="30000"/>
              <a:t>-6</a:t>
            </a:r>
            <a:r>
              <a:rPr lang="en-GB" altLang="en-US" sz="2400"/>
              <a:t>  x 1 = 125 x 10</a:t>
            </a:r>
            <a:r>
              <a:rPr lang="en-GB" altLang="en-US" sz="2400" baseline="30000"/>
              <a:t>-6</a:t>
            </a:r>
            <a:r>
              <a:rPr lang="en-GB" altLang="en-US" sz="2400"/>
              <a:t> Coulomb</a:t>
            </a:r>
            <a:endParaRPr lang="en-US" altLang="en-US" sz="2400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1054100" y="4856163"/>
            <a:ext cx="7800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/>
              <a:t>no. of electrons  = 125 x 10</a:t>
            </a:r>
            <a:r>
              <a:rPr lang="en-GB" altLang="en-US" sz="2400" baseline="30000"/>
              <a:t>-6</a:t>
            </a:r>
            <a:r>
              <a:rPr lang="en-GB" altLang="en-US" sz="2400"/>
              <a:t>  / 1.6x10</a:t>
            </a:r>
            <a:r>
              <a:rPr lang="en-GB" altLang="en-US" sz="2400" baseline="30000"/>
              <a:t>-19</a:t>
            </a:r>
            <a:r>
              <a:rPr lang="en-GB" altLang="en-US" sz="2400"/>
              <a:t> =  7.8 x 10</a:t>
            </a:r>
            <a:r>
              <a:rPr lang="en-GB" altLang="en-US" sz="2400" baseline="30000"/>
              <a:t>14</a:t>
            </a:r>
            <a:r>
              <a:rPr lang="en-GB" altLang="en-US" sz="2400"/>
              <a:t> </a:t>
            </a:r>
            <a:endParaRPr lang="en-US" altLang="en-US" sz="2400"/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355600" y="3670300"/>
            <a:ext cx="561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2400"/>
              <a:t>(a)</a:t>
            </a:r>
            <a:endParaRPr lang="en-US" altLang="en-US" sz="2400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279400" y="4864100"/>
            <a:ext cx="58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2400"/>
              <a:t>(b)</a:t>
            </a:r>
            <a:endParaRPr lang="en-US" altLang="en-US" sz="2400"/>
          </a:p>
        </p:txBody>
      </p:sp>
      <p:pic>
        <p:nvPicPr>
          <p:cNvPr id="46088" name="countdown.mp3">
            <a:hlinkClick r:id="" action="ppaction://media"/>
          </p:cNvPr>
          <p:cNvPicPr>
            <a:picLocks noGrp="1" noRot="1" noChangeAspect="1" noChangeArrowheads="1"/>
          </p:cNvPicPr>
          <p:nvPr>
            <p:ph/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184900"/>
            <a:ext cx="3048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207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999" fill="hold"/>
                                        <p:tgtEl>
                                          <p:spTgt spid="460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088"/>
                </p:tgtEl>
              </p:cMediaNode>
            </p:audio>
          </p:childTnLst>
        </p:cTn>
      </p:par>
    </p:tnLst>
    <p:bldLst>
      <p:bldP spid="46084" grpId="0"/>
      <p:bldP spid="46085" grpId="0"/>
      <p:bldP spid="46086" grpId="0"/>
      <p:bldP spid="4608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424</Words>
  <Application>Microsoft Office PowerPoint</Application>
  <PresentationFormat>On-screen Show (4:3)</PresentationFormat>
  <Paragraphs>57</Paragraphs>
  <Slides>8</Slides>
  <Notes>0</Notes>
  <HiddenSlides>0</HiddenSlides>
  <MMClips>8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L1</dc:title>
  <dc:creator>Joshua Duddy</dc:creator>
  <cp:lastModifiedBy>Joshua Duddy</cp:lastModifiedBy>
  <cp:revision>6</cp:revision>
  <dcterms:created xsi:type="dcterms:W3CDTF">2016-05-25T15:15:57Z</dcterms:created>
  <dcterms:modified xsi:type="dcterms:W3CDTF">2016-05-26T11:28:57Z</dcterms:modified>
</cp:coreProperties>
</file>