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60ECF36-5A80-48AB-B2F7-193A079045D8}"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3724698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0ECF36-5A80-48AB-B2F7-193A079045D8}"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56991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0ECF36-5A80-48AB-B2F7-193A079045D8}"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4019429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60ECF36-5A80-48AB-B2F7-193A079045D8}"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740582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0ECF36-5A80-48AB-B2F7-193A079045D8}" type="datetimeFigureOut">
              <a:rPr lang="en-GB" smtClean="0"/>
              <a:t>26/05/2016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2002645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60ECF36-5A80-48AB-B2F7-193A079045D8}" type="datetimeFigureOut">
              <a:rPr lang="en-GB" smtClean="0"/>
              <a:t>26/05/2016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2296008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60ECF36-5A80-48AB-B2F7-193A079045D8}" type="datetimeFigureOut">
              <a:rPr lang="en-GB" smtClean="0"/>
              <a:t>26/05/2016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947266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60ECF36-5A80-48AB-B2F7-193A079045D8}" type="datetimeFigureOut">
              <a:rPr lang="en-GB" smtClean="0"/>
              <a:t>26/05/2016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2783929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CF36-5A80-48AB-B2F7-193A079045D8}" type="datetimeFigureOut">
              <a:rPr lang="en-GB" smtClean="0"/>
              <a:t>26/05/2016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121414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0ECF36-5A80-48AB-B2F7-193A079045D8}" type="datetimeFigureOut">
              <a:rPr lang="en-GB" smtClean="0"/>
              <a:t>26/05/2016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1987262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0ECF36-5A80-48AB-B2F7-193A079045D8}" type="datetimeFigureOut">
              <a:rPr lang="en-GB" smtClean="0"/>
              <a:t>26/05/2016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5297A7-5AE4-4F1F-82DD-922752864BC9}" type="slidenum">
              <a:rPr lang="en-GB" smtClean="0"/>
              <a:t>‹#›</a:t>
            </a:fld>
            <a:endParaRPr lang="en-GB"/>
          </a:p>
        </p:txBody>
      </p:sp>
    </p:spTree>
    <p:extLst>
      <p:ext uri="{BB962C8B-B14F-4D97-AF65-F5344CB8AC3E}">
        <p14:creationId xmlns:p14="http://schemas.microsoft.com/office/powerpoint/2010/main" val="2371818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CF36-5A80-48AB-B2F7-193A079045D8}" type="datetimeFigureOut">
              <a:rPr lang="en-GB" smtClean="0"/>
              <a:t>26/05/2016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297A7-5AE4-4F1F-82DD-922752864BC9}" type="slidenum">
              <a:rPr lang="en-GB" smtClean="0"/>
              <a:t>‹#›</a:t>
            </a:fld>
            <a:endParaRPr lang="en-GB"/>
          </a:p>
        </p:txBody>
      </p:sp>
    </p:spTree>
    <p:extLst>
      <p:ext uri="{BB962C8B-B14F-4D97-AF65-F5344CB8AC3E}">
        <p14:creationId xmlns:p14="http://schemas.microsoft.com/office/powerpoint/2010/main" val="2221054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8" name="Text Box 4"/>
          <p:cNvSpPr txBox="1">
            <a:spLocks noChangeArrowheads="1"/>
          </p:cNvSpPr>
          <p:nvPr/>
        </p:nvSpPr>
        <p:spPr bwMode="auto">
          <a:xfrm>
            <a:off x="276225" y="290513"/>
            <a:ext cx="8678863"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0"/>
              </a:spcBef>
            </a:pPr>
            <a:r>
              <a:rPr lang="en-GB" altLang="en-US" sz="2000" b="1" dirty="0"/>
              <a:t>Travelling kettle</a:t>
            </a:r>
            <a:endParaRPr lang="en-GB" altLang="en-US" sz="2000" dirty="0"/>
          </a:p>
          <a:p>
            <a:pPr>
              <a:spcBef>
                <a:spcPct val="0"/>
              </a:spcBef>
            </a:pPr>
            <a:r>
              <a:rPr lang="en-GB" altLang="en-US" sz="2000" dirty="0" err="1"/>
              <a:t>Kasim</a:t>
            </a:r>
            <a:r>
              <a:rPr lang="en-GB" altLang="en-US" sz="2000" dirty="0"/>
              <a:t> has to travel abroad as part of his work. Knowing that not all hotels provide a 'Welcome Tray' he buys a travel kettle so he can always make coffee for himself. The kettle is marked:</a:t>
            </a:r>
          </a:p>
          <a:p>
            <a:pPr>
              <a:spcBef>
                <a:spcPct val="0"/>
              </a:spcBef>
            </a:pPr>
            <a:r>
              <a:rPr lang="en-GB" altLang="en-US" sz="2000" dirty="0"/>
              <a:t>On the package is written: 'Takes less than 4 minutes to boil on 230 V and 7 minutes on 120 V'</a:t>
            </a:r>
            <a:endParaRPr lang="en-US" altLang="en-US" sz="2000" dirty="0"/>
          </a:p>
        </p:txBody>
      </p:sp>
      <p:pic>
        <p:nvPicPr>
          <p:cNvPr id="257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54638" y="1930400"/>
            <a:ext cx="3600450" cy="216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7030" name="Text Box 6"/>
          <p:cNvSpPr txBox="1">
            <a:spLocks noChangeArrowheads="1"/>
          </p:cNvSpPr>
          <p:nvPr/>
        </p:nvSpPr>
        <p:spPr bwMode="auto">
          <a:xfrm>
            <a:off x="261938" y="4254500"/>
            <a:ext cx="8678862"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GB" altLang="en-US" sz="2000"/>
              <a:t>3. Calculate the current through the element on each setting.</a:t>
            </a:r>
            <a:br>
              <a:rPr lang="en-GB" altLang="en-US" sz="2000"/>
            </a:br>
            <a:r>
              <a:rPr lang="en-GB" altLang="en-US" sz="2000"/>
              <a:t>4. After his trip to New York, Kasim forgets to switch over the voltage setting to 230 V. Why might the kettle be damaged by leaving it at the 120 V setting?</a:t>
            </a:r>
            <a:br>
              <a:rPr lang="en-GB" altLang="en-US" sz="2000"/>
            </a:br>
            <a:r>
              <a:rPr lang="en-GB" altLang="en-US" sz="2000"/>
              <a:t>5. Suggest a suitable fuse value to use in the plug to protect the kettle from overheating.</a:t>
            </a:r>
            <a:endParaRPr lang="en-US" altLang="en-US" sz="2000"/>
          </a:p>
        </p:txBody>
      </p:sp>
      <p:sp>
        <p:nvSpPr>
          <p:cNvPr id="257031" name="Rectangle 7"/>
          <p:cNvSpPr>
            <a:spLocks noChangeArrowheads="1"/>
          </p:cNvSpPr>
          <p:nvPr/>
        </p:nvSpPr>
        <p:spPr bwMode="auto">
          <a:xfrm>
            <a:off x="261938" y="2278063"/>
            <a:ext cx="4930775"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GB" altLang="en-US" sz="2000"/>
              <a:t>1. Explain the meaning of the power rating: 720 W</a:t>
            </a:r>
            <a:br>
              <a:rPr lang="en-GB" altLang="en-US" sz="2000"/>
            </a:br>
            <a:r>
              <a:rPr lang="en-GB" altLang="en-US" sz="2000"/>
              <a:t>2. Why would boiling some water in the kettle in New York (power supply: 120 V) take longer than in Belfast (power supply: 230 V).</a:t>
            </a:r>
          </a:p>
        </p:txBody>
      </p:sp>
    </p:spTree>
    <p:extLst>
      <p:ext uri="{BB962C8B-B14F-4D97-AF65-F5344CB8AC3E}">
        <p14:creationId xmlns:p14="http://schemas.microsoft.com/office/powerpoint/2010/main" val="16778662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2" name="Text Box 4"/>
          <p:cNvSpPr txBox="1">
            <a:spLocks noChangeArrowheads="1"/>
          </p:cNvSpPr>
          <p:nvPr/>
        </p:nvSpPr>
        <p:spPr bwMode="auto">
          <a:xfrm>
            <a:off x="420688" y="566738"/>
            <a:ext cx="8359775"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GB" altLang="en-US" sz="2000"/>
              <a:t>Answers</a:t>
            </a:r>
          </a:p>
          <a:p>
            <a:pPr>
              <a:spcBef>
                <a:spcPct val="0"/>
              </a:spcBef>
            </a:pPr>
            <a:endParaRPr lang="en-GB" altLang="en-US" sz="2000"/>
          </a:p>
          <a:p>
            <a:pPr>
              <a:spcBef>
                <a:spcPct val="0"/>
              </a:spcBef>
            </a:pPr>
            <a:r>
              <a:rPr lang="en-GB" altLang="en-US" sz="2000"/>
              <a:t>1. 720 J of energy is delivered per second to the kettle to heat the water and surroundings.</a:t>
            </a:r>
          </a:p>
          <a:p>
            <a:pPr>
              <a:spcBef>
                <a:spcPct val="0"/>
              </a:spcBef>
            </a:pPr>
            <a:r>
              <a:rPr lang="en-GB" altLang="en-US" sz="2000"/>
              <a:t>2. The water will take longer to heat up in New York since the energy is transferred more slowly. </a:t>
            </a:r>
          </a:p>
          <a:p>
            <a:pPr>
              <a:spcBef>
                <a:spcPct val="0"/>
              </a:spcBef>
            </a:pPr>
            <a:r>
              <a:rPr lang="en-GB" altLang="en-US" sz="2000"/>
              <a:t>3. 230 V setting you get 3.1 A; 120 V setting you get 2.8 A</a:t>
            </a:r>
          </a:p>
          <a:p>
            <a:pPr>
              <a:spcBef>
                <a:spcPct val="0"/>
              </a:spcBef>
            </a:pPr>
            <a:r>
              <a:rPr lang="en-GB" altLang="en-US" sz="2000"/>
              <a:t>4. Almost double the pd across the element will result in double the current, leading to 4 times the power and serious overheating which will damage the insulation.</a:t>
            </a:r>
          </a:p>
          <a:p>
            <a:pPr>
              <a:spcBef>
                <a:spcPct val="0"/>
              </a:spcBef>
            </a:pPr>
            <a:r>
              <a:rPr lang="en-GB" altLang="en-US" sz="2000"/>
              <a:t>5. 5 A fuse will stop too high a current flowing.</a:t>
            </a:r>
            <a:endParaRPr lang="en-US" altLang="en-US" sz="2000"/>
          </a:p>
        </p:txBody>
      </p:sp>
    </p:spTree>
    <p:extLst>
      <p:ext uri="{BB962C8B-B14F-4D97-AF65-F5344CB8AC3E}">
        <p14:creationId xmlns:p14="http://schemas.microsoft.com/office/powerpoint/2010/main" val="3169222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6" name="Text Box 4"/>
          <p:cNvSpPr txBox="1">
            <a:spLocks noChangeArrowheads="1"/>
          </p:cNvSpPr>
          <p:nvPr/>
        </p:nvSpPr>
        <p:spPr bwMode="auto">
          <a:xfrm>
            <a:off x="319088" y="874455"/>
            <a:ext cx="801370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dirty="0"/>
              <a:t>The power of electric lights varies widely, from a fraction of a watt for a torch bulb to several thousand watts for aircraft lights</a:t>
            </a:r>
            <a:r>
              <a:rPr lang="en-US" altLang="en-US" sz="2000" dirty="0"/>
              <a:t> </a:t>
            </a:r>
            <a:endParaRPr lang="en-US" altLang="en-US" sz="2000" dirty="0" smtClean="0"/>
          </a:p>
          <a:p>
            <a:endParaRPr lang="en-US" altLang="en-US" sz="2000" dirty="0" smtClean="0"/>
          </a:p>
          <a:p>
            <a:r>
              <a:rPr lang="en-GB" altLang="en-US" sz="2000" dirty="0">
                <a:latin typeface="Comic Sans MS" pitchFamily="66" charset="0"/>
              </a:rPr>
              <a:t>In a darkened room, a number of different lamp bulbs, all running at 12V, can be seen to give very different </a:t>
            </a:r>
            <a:r>
              <a:rPr lang="en-GB" altLang="en-US" sz="2000" dirty="0" err="1">
                <a:latin typeface="Comic Sans MS" pitchFamily="66" charset="0"/>
              </a:rPr>
              <a:t>brightnesses</a:t>
            </a:r>
            <a:r>
              <a:rPr lang="en-GB" altLang="en-US" sz="2000" dirty="0">
                <a:latin typeface="Comic Sans MS" pitchFamily="66" charset="0"/>
              </a:rPr>
              <a:t>. Their power can be measured in the following way:</a:t>
            </a:r>
            <a:endParaRPr lang="en-US" altLang="en-US" sz="2000" dirty="0">
              <a:latin typeface="Comic Sans MS" pitchFamily="66" charset="0"/>
            </a:endParaRPr>
          </a:p>
          <a:p>
            <a:endParaRPr lang="en-US" altLang="en-US" sz="2000" dirty="0"/>
          </a:p>
        </p:txBody>
      </p:sp>
      <p:grpSp>
        <p:nvGrpSpPr>
          <p:cNvPr id="259097" name="Group 25"/>
          <p:cNvGrpSpPr>
            <a:grpSpLocks/>
          </p:cNvGrpSpPr>
          <p:nvPr/>
        </p:nvGrpSpPr>
        <p:grpSpPr bwMode="auto">
          <a:xfrm>
            <a:off x="5452268" y="3707375"/>
            <a:ext cx="3598862" cy="2501900"/>
            <a:chOff x="3493" y="2744"/>
            <a:chExt cx="2267" cy="1576"/>
          </a:xfrm>
        </p:grpSpPr>
        <p:sp>
          <p:nvSpPr>
            <p:cNvPr id="259078" name="Rectangle 6"/>
            <p:cNvSpPr>
              <a:spLocks noChangeArrowheads="1"/>
            </p:cNvSpPr>
            <p:nvPr/>
          </p:nvSpPr>
          <p:spPr bwMode="auto">
            <a:xfrm>
              <a:off x="3493" y="2744"/>
              <a:ext cx="2267" cy="1576"/>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p>
          </p:txBody>
        </p:sp>
        <p:grpSp>
          <p:nvGrpSpPr>
            <p:cNvPr id="259082" name="Group 10"/>
            <p:cNvGrpSpPr>
              <a:grpSpLocks/>
            </p:cNvGrpSpPr>
            <p:nvPr/>
          </p:nvGrpSpPr>
          <p:grpSpPr bwMode="auto">
            <a:xfrm>
              <a:off x="4188" y="3863"/>
              <a:ext cx="603" cy="457"/>
              <a:chOff x="4197" y="3566"/>
              <a:chExt cx="603" cy="457"/>
            </a:xfrm>
          </p:grpSpPr>
          <p:sp>
            <p:nvSpPr>
              <p:cNvPr id="259083" name="Rectangle 11"/>
              <p:cNvSpPr>
                <a:spLocks noChangeArrowheads="1"/>
              </p:cNvSpPr>
              <p:nvPr/>
            </p:nvSpPr>
            <p:spPr bwMode="auto">
              <a:xfrm>
                <a:off x="4197" y="3566"/>
                <a:ext cx="603" cy="36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9084" name="Oval 12"/>
              <p:cNvSpPr>
                <a:spLocks noChangeArrowheads="1"/>
              </p:cNvSpPr>
              <p:nvPr/>
            </p:nvSpPr>
            <p:spPr bwMode="auto">
              <a:xfrm>
                <a:off x="4380" y="3804"/>
                <a:ext cx="238" cy="219"/>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spcBef>
                    <a:spcPct val="0"/>
                  </a:spcBef>
                </a:pPr>
                <a:r>
                  <a:rPr lang="en-GB" altLang="en-US">
                    <a:cs typeface="Arial" charset="0"/>
                  </a:rPr>
                  <a:t>V</a:t>
                </a:r>
                <a:endParaRPr lang="en-US" altLang="en-US">
                  <a:cs typeface="Arial" charset="0"/>
                </a:endParaRPr>
              </a:p>
            </p:txBody>
          </p:sp>
        </p:grpSp>
        <p:sp>
          <p:nvSpPr>
            <p:cNvPr id="259086" name="Rectangle 14"/>
            <p:cNvSpPr>
              <a:spLocks noChangeArrowheads="1"/>
            </p:cNvSpPr>
            <p:nvPr/>
          </p:nvSpPr>
          <p:spPr bwMode="auto">
            <a:xfrm>
              <a:off x="3877" y="3063"/>
              <a:ext cx="1140" cy="801"/>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9091" name="AutoShape 19"/>
            <p:cNvSpPr>
              <a:spLocks noChangeArrowheads="1"/>
            </p:cNvSpPr>
            <p:nvPr/>
          </p:nvSpPr>
          <p:spPr bwMode="auto">
            <a:xfrm>
              <a:off x="4362" y="3781"/>
              <a:ext cx="188" cy="175"/>
            </a:xfrm>
            <a:prstGeom prst="flowChartSummingJunction">
              <a:avLst/>
            </a:prstGeom>
            <a:solidFill>
              <a:schemeClr val="bg1"/>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259092" name="Oval 20"/>
            <p:cNvSpPr>
              <a:spLocks noChangeArrowheads="1"/>
            </p:cNvSpPr>
            <p:nvPr/>
          </p:nvSpPr>
          <p:spPr bwMode="auto">
            <a:xfrm>
              <a:off x="3761" y="3274"/>
              <a:ext cx="287" cy="336"/>
            </a:xfrm>
            <a:prstGeom prst="ellipse">
              <a:avLst/>
            </a:prstGeom>
            <a:solidFill>
              <a:schemeClr val="bg1"/>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spcBef>
                  <a:spcPct val="0"/>
                </a:spcBef>
              </a:pPr>
              <a:r>
                <a:rPr lang="en-GB" altLang="en-US" sz="2000"/>
                <a:t>A</a:t>
              </a:r>
              <a:endParaRPr lang="en-US" altLang="en-US" sz="2000"/>
            </a:p>
          </p:txBody>
        </p:sp>
        <p:sp>
          <p:nvSpPr>
            <p:cNvPr id="259093" name="Text Box 21"/>
            <p:cNvSpPr txBox="1">
              <a:spLocks noChangeArrowheads="1"/>
            </p:cNvSpPr>
            <p:nvPr/>
          </p:nvSpPr>
          <p:spPr bwMode="auto">
            <a:xfrm>
              <a:off x="4261" y="2770"/>
              <a:ext cx="63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sz="2000"/>
                <a:t>12 V</a:t>
              </a:r>
              <a:endParaRPr lang="en-US" altLang="en-US" sz="2000"/>
            </a:p>
          </p:txBody>
        </p:sp>
        <p:sp>
          <p:nvSpPr>
            <p:cNvPr id="259094" name="Rectangle 22"/>
            <p:cNvSpPr>
              <a:spLocks noChangeArrowheads="1"/>
            </p:cNvSpPr>
            <p:nvPr/>
          </p:nvSpPr>
          <p:spPr bwMode="auto">
            <a:xfrm>
              <a:off x="4297" y="2989"/>
              <a:ext cx="329" cy="165"/>
            </a:xfrm>
            <a:prstGeom prst="rect">
              <a:avLst/>
            </a:prstGeom>
            <a:solidFill>
              <a:schemeClr val="bg1"/>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GB"/>
            </a:p>
          </p:txBody>
        </p:sp>
      </p:grpSp>
      <p:sp>
        <p:nvSpPr>
          <p:cNvPr id="2" name="Rectangle 1"/>
          <p:cNvSpPr/>
          <p:nvPr/>
        </p:nvSpPr>
        <p:spPr>
          <a:xfrm>
            <a:off x="319088" y="3418782"/>
            <a:ext cx="4824536" cy="3170099"/>
          </a:xfrm>
          <a:prstGeom prst="rect">
            <a:avLst/>
          </a:prstGeom>
        </p:spPr>
        <p:txBody>
          <a:bodyPr wrap="square">
            <a:spAutoFit/>
          </a:bodyPr>
          <a:lstStyle/>
          <a:p>
            <a:r>
              <a:rPr lang="en-GB" sz="2000" dirty="0"/>
              <a:t>Use an ammeter and a voltmeter to measure the current I through the lamp and the potential difference V across the lamp. The current is the rate of flow of charge in coulomb per second. The potential difference is the energy in joule per coulomb of charge flowing. Thus the power in joule per second is the current multiplied by the potential </a:t>
            </a:r>
            <a:r>
              <a:rPr lang="en-GB" sz="2000" dirty="0" smtClean="0"/>
              <a:t>difference -&gt; P </a:t>
            </a:r>
            <a:r>
              <a:rPr lang="en-GB" sz="2000" dirty="0"/>
              <a:t>= I V</a:t>
            </a:r>
          </a:p>
        </p:txBody>
      </p:sp>
    </p:spTree>
    <p:extLst>
      <p:ext uri="{BB962C8B-B14F-4D97-AF65-F5344CB8AC3E}">
        <p14:creationId xmlns:p14="http://schemas.microsoft.com/office/powerpoint/2010/main" val="11931722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59076"/>
                                        </p:tgtEl>
                                        <p:attrNameLst>
                                          <p:attrName>style.visibility</p:attrName>
                                        </p:attrNameLst>
                                      </p:cBhvr>
                                      <p:to>
                                        <p:strVal val="visible"/>
                                      </p:to>
                                    </p:set>
                                    <p:animEffect transition="in" filter="blinds(horizontal)">
                                      <p:cBhvr>
                                        <p:cTn id="7" dur="500"/>
                                        <p:tgtEl>
                                          <p:spTgt spid="259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907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328</Words>
  <Application>Microsoft Office PowerPoint</Application>
  <PresentationFormat>On-screen Show (4:3)</PresentationFormat>
  <Paragraphs>19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The City of London of Academy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Joshua Duddy</dc:creator>
  <cp:lastModifiedBy>Joshua Duddy</cp:lastModifiedBy>
  <cp:revision>2</cp:revision>
  <dcterms:created xsi:type="dcterms:W3CDTF">2016-05-26T13:23:59Z</dcterms:created>
  <dcterms:modified xsi:type="dcterms:W3CDTF">2016-05-26T13:35:02Z</dcterms:modified>
</cp:coreProperties>
</file>