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70" r:id="rId4"/>
    <p:sldId id="260" r:id="rId5"/>
    <p:sldId id="262" r:id="rId6"/>
    <p:sldId id="272" r:id="rId7"/>
    <p:sldId id="263" r:id="rId8"/>
    <p:sldId id="277" r:id="rId9"/>
    <p:sldId id="278" r:id="rId10"/>
    <p:sldId id="280" r:id="rId11"/>
    <p:sldId id="285" r:id="rId12"/>
    <p:sldId id="286" r:id="rId13"/>
    <p:sldId id="283" r:id="rId14"/>
    <p:sldId id="284" r:id="rId15"/>
    <p:sldId id="276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98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ABA139-495E-400D-AC36-ED94C5FEECE1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781F33-A645-4D4C-B8A8-D9568AB1C536}" type="slidenum">
              <a:rPr lang="en-GB" altLang="en-US" smtClean="0"/>
              <a:pPr eaLnBrk="1" hangingPunct="1"/>
              <a:t>3</a:t>
            </a:fld>
            <a:endParaRPr lang="en-GB" alt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FC62F1-E89E-4C4D-9279-457B9C8CEE83}" type="slidenum">
              <a:rPr lang="en-GB" altLang="en-US" smtClean="0"/>
              <a:pPr eaLnBrk="1" hangingPunct="1"/>
              <a:t>4</a:t>
            </a:fld>
            <a:endParaRPr lang="en-GB" alt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B863CD-79B8-4F2B-8786-5FF0AEEFE9A7}" type="slidenum">
              <a:rPr lang="en-GB" altLang="en-US" smtClean="0"/>
              <a:pPr eaLnBrk="1" hangingPunct="1"/>
              <a:t>5</a:t>
            </a:fld>
            <a:endParaRPr lang="en-GB" alt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30A881-F8FA-4576-AE68-1D3BEDE304CB}" type="slidenum">
              <a:rPr lang="en-GB" altLang="en-US" smtClean="0"/>
              <a:pPr eaLnBrk="1" hangingPunct="1"/>
              <a:t>7</a:t>
            </a:fld>
            <a:endParaRPr lang="en-GB" alt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556D93-C421-4426-A63F-25FC731A1A5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F55AFC-AD64-4700-91AC-81FCA6DA0341}" type="slidenum">
              <a:rPr lang="en-GB" altLang="en-US" smtClean="0"/>
              <a:pPr eaLnBrk="1" hangingPunct="1"/>
              <a:t>9</a:t>
            </a:fld>
            <a:endParaRPr lang="en-GB" alt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1BBB5B-6836-4E46-A5DA-54B3A7909079}" type="slidenum">
              <a:rPr lang="en-GB" altLang="en-US" smtClean="0"/>
              <a:pPr eaLnBrk="1" hangingPunct="1"/>
              <a:t>10</a:t>
            </a:fld>
            <a:endParaRPr lang="en-GB" alt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D8EDC6-550A-4A48-9364-720F235A893E}" type="slidenum">
              <a:rPr lang="en-GB" altLang="en-US" smtClean="0"/>
              <a:pPr eaLnBrk="1" hangingPunct="1"/>
              <a:t>13</a:t>
            </a:fld>
            <a:endParaRPr lang="en-GB" alt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14F6B-9DEA-4C23-8D60-609064BDF8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76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2684C-B501-475C-8850-B12CE3652D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76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66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 understand Potential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Difference and Power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Voltage, Watt,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Power, Potential Difference, </a:t>
            </a:r>
            <a:r>
              <a:rPr lang="en-GB" baseline="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Emf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  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uk/url?sa=i&amp;rct=j&amp;q=key&amp;source=images&amp;cd=&amp;cad=rja&amp;uact=8&amp;docid=WOR_Wm9N0CiZ2M&amp;tbnid=oBLysk1dXahDVM:&amp;ved=0CAcQjRw&amp;url=http://pngimg.com/img/objects/key&amp;ei=vQk0VLe9MI31aOvUgtgM&amp;bvm=bv.76943099,d.d2s&amp;psig=AFQjCNEZvQaBmENsvLiL617iJv1UKbLqKA&amp;ust=1412782904562327" TargetMode="Externa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05616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9672"/>
                <a:gridCol w="5544616"/>
                <a:gridCol w="197971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Potential Difference and Power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26/05/2016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87562"/>
              </p:ext>
            </p:extLst>
          </p:nvPr>
        </p:nvGraphicFramePr>
        <p:xfrm>
          <a:off x="296846" y="5045933"/>
          <a:ext cx="8785225" cy="1706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Define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Potential Difference and Power D/C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47087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Calculate 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Potential Difference and Power C/B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Explain how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energy transfers happen inside a circuit B/A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http://cdn.images.express.co.uk/img/dynamic/143/590x/batman-63474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99" r="19426"/>
          <a:stretch/>
        </p:blipFill>
        <p:spPr bwMode="auto">
          <a:xfrm>
            <a:off x="827584" y="1907240"/>
            <a:ext cx="2808312" cy="2839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orldversus.com/img/ironman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9" r="13850"/>
          <a:stretch/>
        </p:blipFill>
        <p:spPr bwMode="auto">
          <a:xfrm>
            <a:off x="5292080" y="1907240"/>
            <a:ext cx="3296305" cy="296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2008" y="1275583"/>
            <a:ext cx="9324528" cy="51370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400" dirty="0" smtClean="0"/>
              <a:t>Who is more powerful?  How could you test this scientifically?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-12948" y="2901433"/>
            <a:ext cx="9144000" cy="8509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1779"/>
            <a:ext cx="8229600" cy="663575"/>
          </a:xfrm>
        </p:spPr>
        <p:txBody>
          <a:bodyPr/>
          <a:lstStyle/>
          <a:p>
            <a:pPr algn="ctr"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Questions on </a:t>
            </a:r>
            <a:r>
              <a:rPr lang="en-GB" altLang="en-US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 = I V</a:t>
            </a:r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639341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/>
              <a:t>1. Calculate the power produced by a bulb connected to a 230V power supply if a current of 50mA flows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			</a:t>
            </a:r>
            <a:r>
              <a:rPr lang="en-GB" altLang="en-US" sz="2400" b="1" dirty="0" smtClean="0">
                <a:solidFill>
                  <a:srgbClr val="FF3300"/>
                </a:solidFill>
              </a:rPr>
              <a:t>	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P 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 x V</a:t>
            </a:r>
            <a:r>
              <a:rPr lang="en-GB" altLang="en-US" sz="2400" dirty="0" smtClean="0"/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				= 0.050 A x 230V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/>
              <a:t>				</a:t>
            </a:r>
            <a:r>
              <a:rPr lang="en-GB" altLang="en-US" sz="2400" b="1" dirty="0" smtClean="0">
                <a:solidFill>
                  <a:schemeClr val="accent2"/>
                </a:solidFill>
              </a:rPr>
              <a:t>= 11.5 W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/>
              <a:t>2. Calculate the current drawn from a 12V battery by a 60W device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				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 = P / V</a:t>
            </a:r>
            <a:r>
              <a:rPr lang="en-GB" altLang="en-US" sz="2400" dirty="0" smtClean="0"/>
              <a:t> 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				= 60 W / 12 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				</a:t>
            </a:r>
            <a:r>
              <a:rPr lang="en-US" altLang="en-US" sz="2400" dirty="0" smtClean="0">
                <a:solidFill>
                  <a:schemeClr val="accent2"/>
                </a:solidFill>
                <a:cs typeface="Arial" charset="0"/>
              </a:rPr>
              <a:t>= </a:t>
            </a:r>
            <a:r>
              <a:rPr lang="en-US" altLang="en-US" sz="2400" b="1" dirty="0" smtClean="0">
                <a:solidFill>
                  <a:schemeClr val="accent2"/>
                </a:solidFill>
                <a:cs typeface="Arial" charset="0"/>
              </a:rPr>
              <a:t>5.0 A</a:t>
            </a:r>
            <a:endParaRPr lang="en-GB" altLang="en-US" sz="2400" b="1" dirty="0" smtClean="0">
              <a:solidFill>
                <a:schemeClr val="accent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89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92" t="24802" r="22917" b="8135"/>
          <a:stretch/>
        </p:blipFill>
        <p:spPr bwMode="auto">
          <a:xfrm>
            <a:off x="899592" y="764703"/>
            <a:ext cx="7632848" cy="5971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31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66" t="30681" r="28701" b="22539"/>
          <a:stretch/>
        </p:blipFill>
        <p:spPr bwMode="auto">
          <a:xfrm>
            <a:off x="-1" y="764704"/>
            <a:ext cx="9018849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8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55168" y="903265"/>
            <a:ext cx="8229600" cy="722312"/>
          </a:xfrm>
        </p:spPr>
        <p:txBody>
          <a:bodyPr/>
          <a:lstStyle/>
          <a:p>
            <a:pPr eaLnBrk="1" hangingPunct="1"/>
            <a:r>
              <a:rPr lang="en-GB" altLang="en-US" sz="4000" dirty="0" smtClean="0">
                <a:solidFill>
                  <a:srgbClr val="FF3300"/>
                </a:solidFill>
              </a:rPr>
              <a:t>Answers:</a:t>
            </a:r>
          </a:p>
        </p:txBody>
      </p:sp>
      <p:graphicFrame>
        <p:nvGraphicFramePr>
          <p:cNvPr id="158769" name="Group 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328649"/>
              </p:ext>
            </p:extLst>
          </p:nvPr>
        </p:nvGraphicFramePr>
        <p:xfrm>
          <a:off x="471488" y="1814490"/>
          <a:ext cx="8362950" cy="3414710"/>
        </p:xfrm>
        <a:graphic>
          <a:graphicData uri="http://schemas.openxmlformats.org/drawingml/2006/table">
            <a:tbl>
              <a:tblPr/>
              <a:tblGrid>
                <a:gridCol w="1393825"/>
                <a:gridCol w="1393825"/>
                <a:gridCol w="1393825"/>
                <a:gridCol w="1393825"/>
                <a:gridCol w="1393825"/>
                <a:gridCol w="1393825"/>
              </a:tblGrid>
              <a:tr h="684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charge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voltage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200s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12kJ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6kC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 mins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230V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8767" name="Text Box 47"/>
          <p:cNvSpPr txBox="1">
            <a:spLocks noChangeArrowheads="1"/>
          </p:cNvSpPr>
          <p:nvPr/>
        </p:nvSpPr>
        <p:spPr bwMode="auto">
          <a:xfrm>
            <a:off x="3338513" y="949302"/>
            <a:ext cx="2540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+mj-lt"/>
              </a:rPr>
              <a:t>Complete:</a:t>
            </a:r>
          </a:p>
        </p:txBody>
      </p:sp>
      <p:sp>
        <p:nvSpPr>
          <p:cNvPr id="158768" name="Text Box 48"/>
          <p:cNvSpPr txBox="1">
            <a:spLocks noChangeArrowheads="1"/>
          </p:cNvSpPr>
          <p:nvPr/>
        </p:nvSpPr>
        <p:spPr bwMode="auto">
          <a:xfrm>
            <a:off x="2147888" y="2539977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12s</a:t>
            </a:r>
          </a:p>
        </p:txBody>
      </p:sp>
      <p:sp>
        <p:nvSpPr>
          <p:cNvPr id="158770" name="Text Box 50"/>
          <p:cNvSpPr txBox="1">
            <a:spLocks noChangeArrowheads="1"/>
          </p:cNvSpPr>
          <p:nvPr/>
        </p:nvSpPr>
        <p:spPr bwMode="auto">
          <a:xfrm>
            <a:off x="6327775" y="2539977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720 J</a:t>
            </a:r>
          </a:p>
        </p:txBody>
      </p:sp>
      <p:sp>
        <p:nvSpPr>
          <p:cNvPr id="158771" name="Text Box 51"/>
          <p:cNvSpPr txBox="1">
            <a:spLocks noChangeArrowheads="1"/>
          </p:cNvSpPr>
          <p:nvPr/>
        </p:nvSpPr>
        <p:spPr bwMode="auto">
          <a:xfrm>
            <a:off x="7704138" y="2539977"/>
            <a:ext cx="1001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60 W</a:t>
            </a:r>
          </a:p>
        </p:txBody>
      </p:sp>
      <p:sp>
        <p:nvSpPr>
          <p:cNvPr id="158772" name="Text Box 52"/>
          <p:cNvSpPr txBox="1">
            <a:spLocks noChangeArrowheads="1"/>
          </p:cNvSpPr>
          <p:nvPr/>
        </p:nvSpPr>
        <p:spPr bwMode="auto">
          <a:xfrm>
            <a:off x="6338888" y="3162277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135 J</a:t>
            </a:r>
          </a:p>
        </p:txBody>
      </p:sp>
      <p:sp>
        <p:nvSpPr>
          <p:cNvPr id="158773" name="Text Box 53"/>
          <p:cNvSpPr txBox="1">
            <a:spLocks noChangeArrowheads="1"/>
          </p:cNvSpPr>
          <p:nvPr/>
        </p:nvSpPr>
        <p:spPr bwMode="auto">
          <a:xfrm>
            <a:off x="4989513" y="3162277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9 V</a:t>
            </a:r>
          </a:p>
        </p:txBody>
      </p:sp>
      <p:sp>
        <p:nvSpPr>
          <p:cNvPr id="158774" name="Text Box 54"/>
          <p:cNvSpPr txBox="1">
            <a:spLocks noChangeArrowheads="1"/>
          </p:cNvSpPr>
          <p:nvPr/>
        </p:nvSpPr>
        <p:spPr bwMode="auto">
          <a:xfrm>
            <a:off x="690563" y="3162277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15 C</a:t>
            </a:r>
          </a:p>
        </p:txBody>
      </p:sp>
      <p:sp>
        <p:nvSpPr>
          <p:cNvPr id="158775" name="Text Box 55"/>
          <p:cNvSpPr txBox="1">
            <a:spLocks noChangeArrowheads="1"/>
          </p:cNvSpPr>
          <p:nvPr/>
        </p:nvSpPr>
        <p:spPr bwMode="auto">
          <a:xfrm>
            <a:off x="736600" y="3859190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2 kC</a:t>
            </a:r>
          </a:p>
        </p:txBody>
      </p:sp>
      <p:sp>
        <p:nvSpPr>
          <p:cNvPr id="158776" name="Text Box 56"/>
          <p:cNvSpPr txBox="1">
            <a:spLocks noChangeArrowheads="1"/>
          </p:cNvSpPr>
          <p:nvPr/>
        </p:nvSpPr>
        <p:spPr bwMode="auto">
          <a:xfrm>
            <a:off x="3490913" y="3859190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10 A</a:t>
            </a:r>
          </a:p>
        </p:txBody>
      </p:sp>
      <p:sp>
        <p:nvSpPr>
          <p:cNvPr id="158777" name="Text Box 57"/>
          <p:cNvSpPr txBox="1">
            <a:spLocks noChangeArrowheads="1"/>
          </p:cNvSpPr>
          <p:nvPr/>
        </p:nvSpPr>
        <p:spPr bwMode="auto">
          <a:xfrm>
            <a:off x="7742238" y="3843315"/>
            <a:ext cx="110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60 W</a:t>
            </a:r>
          </a:p>
        </p:txBody>
      </p:sp>
      <p:sp>
        <p:nvSpPr>
          <p:cNvPr id="158778" name="Text Box 58"/>
          <p:cNvSpPr txBox="1">
            <a:spLocks noChangeArrowheads="1"/>
          </p:cNvSpPr>
          <p:nvPr/>
        </p:nvSpPr>
        <p:spPr bwMode="auto">
          <a:xfrm>
            <a:off x="3611563" y="4544990"/>
            <a:ext cx="739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2 A</a:t>
            </a:r>
          </a:p>
        </p:txBody>
      </p:sp>
      <p:sp>
        <p:nvSpPr>
          <p:cNvPr id="158779" name="Text Box 59"/>
          <p:cNvSpPr txBox="1">
            <a:spLocks noChangeArrowheads="1"/>
          </p:cNvSpPr>
          <p:nvPr/>
        </p:nvSpPr>
        <p:spPr bwMode="auto">
          <a:xfrm>
            <a:off x="6176962" y="4544990"/>
            <a:ext cx="17074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dirty="0">
                <a:solidFill>
                  <a:srgbClr val="FF3300"/>
                </a:solidFill>
                <a:latin typeface="+mj-lt"/>
              </a:rPr>
              <a:t>1.38 MJ</a:t>
            </a:r>
          </a:p>
        </p:txBody>
      </p:sp>
      <p:sp>
        <p:nvSpPr>
          <p:cNvPr id="158780" name="Text Box 60"/>
          <p:cNvSpPr txBox="1">
            <a:spLocks noChangeArrowheads="1"/>
          </p:cNvSpPr>
          <p:nvPr/>
        </p:nvSpPr>
        <p:spPr bwMode="auto">
          <a:xfrm>
            <a:off x="7656513" y="4544990"/>
            <a:ext cx="1187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+mj-lt"/>
              </a:rPr>
              <a:t>460 W</a:t>
            </a:r>
          </a:p>
        </p:txBody>
      </p:sp>
    </p:spTree>
    <p:extLst>
      <p:ext uri="{BB962C8B-B14F-4D97-AF65-F5344CB8AC3E}">
        <p14:creationId xmlns:p14="http://schemas.microsoft.com/office/powerpoint/2010/main" val="86761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67" grpId="0" animBg="1"/>
      <p:bldP spid="158768" grpId="0"/>
      <p:bldP spid="158770" grpId="0"/>
      <p:bldP spid="158771" grpId="0"/>
      <p:bldP spid="158772" grpId="0"/>
      <p:bldP spid="158773" grpId="0"/>
      <p:bldP spid="158774" grpId="0"/>
      <p:bldP spid="158775" grpId="0"/>
      <p:bldP spid="158776" grpId="0"/>
      <p:bldP spid="158777" grpId="0"/>
      <p:bldP spid="158778" grpId="0"/>
      <p:bldP spid="158779" grpId="0"/>
      <p:bldP spid="1587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93522" y="1629469"/>
            <a:ext cx="8082934" cy="49678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2000" dirty="0"/>
              <a:t>Define potential difference and give the equation for potential difference in terms of charge and work done. 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2000" dirty="0"/>
              <a:t>What is electromotive force</a:t>
            </a:r>
            <a:r>
              <a:rPr lang="en-GB" altLang="en-US" sz="2000" dirty="0" smtClean="0"/>
              <a:t>?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endParaRPr lang="en-GB" altLang="en-US" sz="2000" dirty="0"/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2000" dirty="0"/>
              <a:t>Show how the equation P = IV can be derived from the equations defining current and voltage.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2000" i="1" dirty="0" smtClean="0"/>
              <a:t>Calculate </a:t>
            </a:r>
            <a:r>
              <a:rPr lang="en-GB" altLang="en-US" sz="2000" i="1" dirty="0"/>
              <a:t>the </a:t>
            </a:r>
            <a:r>
              <a:rPr lang="en-GB" altLang="en-US" sz="2000" i="1" dirty="0" err="1"/>
              <a:t>p.d</a:t>
            </a:r>
            <a:r>
              <a:rPr lang="en-GB" altLang="en-US" sz="2000" i="1" dirty="0"/>
              <a:t>. if a charge of 50C requires 300J of work</a:t>
            </a:r>
            <a:r>
              <a:rPr lang="en-GB" altLang="en-US" sz="2000" i="1" dirty="0" smtClean="0"/>
              <a:t>.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endParaRPr lang="en-GB" altLang="en-US" sz="2000" i="1" dirty="0"/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2000" i="1" dirty="0"/>
              <a:t>Calculate the current drawn by a 15W device from a 12V power supply</a:t>
            </a:r>
            <a:r>
              <a:rPr lang="en-GB" altLang="en-US" sz="2000" i="1" dirty="0" smtClean="0"/>
              <a:t>.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2000" i="1" dirty="0"/>
              <a:t>Explain how the concept of potential difference arises from the energy transfers in an electrical circuit.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endParaRPr lang="en-GB" altLang="en-US" sz="2000" i="1" dirty="0"/>
          </a:p>
        </p:txBody>
      </p:sp>
      <p:pic>
        <p:nvPicPr>
          <p:cNvPr id="4" name="Picture 2" descr="http://t2.gstatic.com/images?q=tbn:ANd9GcR9R6w7omaxVygSsMfOKuT3dqJU0952T8CdhNzfhAWzks5SJPbXD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9" y="2060848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62" y="3657733"/>
            <a:ext cx="57606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5013176"/>
            <a:ext cx="615414" cy="62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809546" y="838453"/>
            <a:ext cx="7578878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altLang="en-US" sz="3600" dirty="0"/>
              <a:t>Complete the worksheet</a:t>
            </a:r>
          </a:p>
        </p:txBody>
      </p:sp>
    </p:spTree>
    <p:extLst>
      <p:ext uri="{BB962C8B-B14F-4D97-AF65-F5344CB8AC3E}">
        <p14:creationId xmlns:p14="http://schemas.microsoft.com/office/powerpoint/2010/main" val="90019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1618"/>
            <a:ext cx="7886700" cy="1325563"/>
          </a:xfrm>
        </p:spPr>
        <p:txBody>
          <a:bodyPr/>
          <a:lstStyle/>
          <a:p>
            <a:pPr algn="ctr"/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Homework for Next lesson</a:t>
            </a:r>
            <a:endParaRPr lang="en-GB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7982"/>
            <a:ext cx="7886700" cy="43513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Read through Page 204 and 205 make notes</a:t>
            </a:r>
          </a:p>
          <a:p>
            <a:r>
              <a:rPr lang="en-GB" sz="3600" dirty="0" smtClean="0"/>
              <a:t>Answer questions on page 205</a:t>
            </a:r>
          </a:p>
          <a:p>
            <a:r>
              <a:rPr lang="en-GB" sz="3600" dirty="0" smtClean="0"/>
              <a:t>Answer the Worksheet questions and use information to describe an experiment to measure Power of a bulb</a:t>
            </a:r>
          </a:p>
        </p:txBody>
      </p:sp>
    </p:spTree>
    <p:extLst>
      <p:ext uri="{BB962C8B-B14F-4D97-AF65-F5344CB8AC3E}">
        <p14:creationId xmlns:p14="http://schemas.microsoft.com/office/powerpoint/2010/main" val="30617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17" name="Text Box 269"/>
          <p:cNvSpPr txBox="1">
            <a:spLocks noChangeArrowheads="1"/>
          </p:cNvSpPr>
          <p:nvPr/>
        </p:nvSpPr>
        <p:spPr bwMode="auto">
          <a:xfrm>
            <a:off x="35496" y="1406381"/>
            <a:ext cx="880903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/>
              <a:t>Voltmeter</a:t>
            </a:r>
            <a:r>
              <a:rPr lang="en-GB" altLang="en-US" sz="2400" dirty="0" smtClean="0"/>
              <a:t> </a:t>
            </a:r>
            <a:r>
              <a:rPr lang="en-GB" altLang="en-US" sz="2400" dirty="0"/>
              <a:t>reading in a circuit indicates the energy transferred to the component by each unit of charge</a:t>
            </a:r>
            <a:r>
              <a:rPr lang="en-GB" altLang="en-US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/>
              <a:t>Electromotive force: </a:t>
            </a:r>
            <a:r>
              <a:rPr lang="en-GB" altLang="en-US" sz="2400" dirty="0" smtClean="0"/>
              <a:t>charges </a:t>
            </a:r>
            <a:r>
              <a:rPr lang="en-GB" altLang="en-US" sz="2400" dirty="0"/>
              <a:t>gain electrical energy from the power supply</a:t>
            </a:r>
            <a:r>
              <a:rPr lang="en-GB" altLang="en-US" sz="24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voltmeter </a:t>
            </a:r>
            <a:r>
              <a:rPr lang="en-GB" altLang="en-US" sz="2400" dirty="0"/>
              <a:t>placed across the power supply measures the electromotive force (</a:t>
            </a:r>
            <a:r>
              <a:rPr lang="en-GB" altLang="en-US" sz="2400" dirty="0" err="1"/>
              <a:t>emf</a:t>
            </a:r>
            <a:r>
              <a:rPr lang="en-GB" altLang="en-US" sz="2400" dirty="0"/>
              <a:t>) of the </a:t>
            </a:r>
            <a:r>
              <a:rPr lang="en-GB" altLang="en-US" sz="2400" dirty="0" smtClean="0"/>
              <a:t>supply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/>
              <a:t>Potential difference: </a:t>
            </a:r>
            <a:r>
              <a:rPr lang="en-GB" altLang="en-US" sz="2400" dirty="0" smtClean="0"/>
              <a:t>when </a:t>
            </a:r>
            <a:r>
              <a:rPr lang="en-GB" altLang="en-US" sz="2400" dirty="0"/>
              <a:t>charges lose energy by transferring electrical energy to other forms of energy</a:t>
            </a:r>
            <a:r>
              <a:rPr lang="en-GB" altLang="en-US" sz="24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voltmeters </a:t>
            </a:r>
            <a:r>
              <a:rPr lang="en-GB" altLang="en-US" sz="2400" dirty="0"/>
              <a:t>placed </a:t>
            </a:r>
            <a:r>
              <a:rPr lang="en-GB" altLang="en-US" sz="2400" dirty="0" smtClean="0"/>
              <a:t>across the </a:t>
            </a:r>
            <a:r>
              <a:rPr lang="en-GB" altLang="en-US" sz="2400" dirty="0"/>
              <a:t>components measure the potential difference. </a:t>
            </a:r>
          </a:p>
          <a:p>
            <a:pPr lvl="1"/>
            <a:endParaRPr lang="en-GB" altLang="en-US" sz="2400" dirty="0"/>
          </a:p>
          <a:p>
            <a:pPr algn="ctr"/>
            <a:r>
              <a:rPr lang="en-GB" altLang="en-US" sz="2400" b="1" i="1" dirty="0"/>
              <a:t>Both </a:t>
            </a:r>
            <a:r>
              <a:rPr lang="en-GB" altLang="en-US" sz="2400" b="1" i="1" dirty="0" err="1"/>
              <a:t>emf</a:t>
            </a:r>
            <a:r>
              <a:rPr lang="en-GB" altLang="en-US" sz="2400" b="1" i="1" dirty="0"/>
              <a:t> and </a:t>
            </a:r>
            <a:r>
              <a:rPr lang="en-GB" altLang="en-US" sz="2400" b="1" i="1" dirty="0" err="1"/>
              <a:t>pd</a:t>
            </a:r>
            <a:r>
              <a:rPr lang="en-GB" altLang="en-US" sz="2400" b="1" i="1" dirty="0"/>
              <a:t> are measured in volts using a voltmeter.</a:t>
            </a:r>
            <a:endParaRPr lang="en-US" altLang="en-US" sz="2400" b="1" i="1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75856" y="793929"/>
            <a:ext cx="21964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</a:t>
            </a:r>
            <a:r>
              <a:rPr lang="en-GB" alt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ummary</a:t>
            </a:r>
            <a:endParaRPr lang="en-US" alt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8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111" name="Group 9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045015106"/>
              </p:ext>
            </p:extLst>
          </p:nvPr>
        </p:nvGraphicFramePr>
        <p:xfrm>
          <a:off x="107503" y="980728"/>
          <a:ext cx="8928993" cy="549000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872209"/>
                <a:gridCol w="1050728"/>
                <a:gridCol w="1414101"/>
                <a:gridCol w="2295978"/>
                <a:gridCol w="2295977"/>
              </a:tblGrid>
              <a:tr h="51512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Quantity</a:t>
                      </a:r>
                      <a:endParaRPr kumimoji="0" lang="en-GB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Symbol</a:t>
                      </a:r>
                      <a:endParaRPr kumimoji="0" lang="en-GB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S.I. unit</a:t>
                      </a:r>
                      <a:endParaRPr kumimoji="0" lang="en-GB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Comments</a:t>
                      </a:r>
                      <a:endParaRPr kumimoji="0" lang="en-GB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Equations</a:t>
                      </a:r>
                      <a:endParaRPr kumimoji="0" lang="en-GB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83300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Potential difference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V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volt (V)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also use mV and kV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V = W / Q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109151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charge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Q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coulomb (C)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Q = It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111036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current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amp (A)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also use mA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 = Q/t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 = V/R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 = P/V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</a:tr>
              <a:tr h="108960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energy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E or W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joule (J)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also use kJ, MJ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W</a:t>
                      </a:r>
                      <a:r>
                        <a:rPr kumimoji="0" lang="pl-PL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 = </a:t>
                      </a: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P</a:t>
                      </a:r>
                      <a:r>
                        <a:rPr kumimoji="0" lang="pl-PL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t</a:t>
                      </a:r>
                      <a:endParaRPr kumimoji="0" lang="en-GB" altLang="en-US" sz="2000" u="none" strike="noStrike" cap="none" normalizeH="0" baseline="0" smtClean="0">
                        <a:ln>
                          <a:noFill/>
                        </a:ln>
                        <a:effectLst/>
                        <a:latin typeface="+mj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W = VQ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83300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time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t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second (s)</a:t>
                      </a: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2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3924"/>
            <a:ext cx="9144000" cy="8509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Energy transfer in an </a:t>
            </a:r>
            <a:b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electric circuit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2262411"/>
            <a:ext cx="5976912" cy="469498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smtClean="0"/>
              <a:t>The battery gives each electron a fixed amount of energy. </a:t>
            </a:r>
          </a:p>
          <a:p>
            <a:pPr eaLnBrk="1" hangingPunct="1"/>
            <a:r>
              <a:rPr lang="en-GB" altLang="en-US" sz="2400" dirty="0" smtClean="0"/>
              <a:t>Chemical energy is transformed into electrical potential energy.</a:t>
            </a:r>
          </a:p>
          <a:p>
            <a:pPr marL="0" indent="0" eaLnBrk="1" hangingPunct="1">
              <a:buNone/>
            </a:pPr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Work has to be done to pass electrons through devices like the bulb. </a:t>
            </a:r>
            <a:endParaRPr lang="en-GB" altLang="en-US" sz="2400" dirty="0"/>
          </a:p>
          <a:p>
            <a:pPr eaLnBrk="1" hangingPunct="1"/>
            <a:r>
              <a:rPr lang="en-GB" altLang="en-US" sz="2400" dirty="0" smtClean="0"/>
              <a:t>This causes the electrons to lose their electrical potential energy. </a:t>
            </a:r>
          </a:p>
          <a:p>
            <a:pPr eaLnBrk="1" hangingPunct="1"/>
            <a:r>
              <a:rPr lang="en-GB" altLang="en-US" sz="2400" dirty="0" smtClean="0"/>
              <a:t>This energy is converted into thermal and light energy by the bulb.</a:t>
            </a:r>
          </a:p>
        </p:txBody>
      </p:sp>
      <p:pic>
        <p:nvPicPr>
          <p:cNvPr id="1026" name="Picture 2" descr="https://encrypted-tbn3.gstatic.com/images?q=tbn:ANd9GcToA0h5DkNmQdE9RlmrcuLYBKViGHKL88B0sCtnSz1BEWc_fj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321" y="4391025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owerup.ukpowernetworks.co.uk/powerup/en/under-11/electricity-in-the-home/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285" y="1940471"/>
            <a:ext cx="1905828" cy="238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84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980728"/>
            <a:ext cx="8208962" cy="237626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n-GB" altLang="en-US" sz="2400" dirty="0" smtClean="0"/>
              <a:t>Either side of the bulb there exists a difference in the electron’s electric potential energy. </a:t>
            </a:r>
          </a:p>
          <a:p>
            <a:pPr eaLnBrk="1" hangingPunct="1"/>
            <a:r>
              <a:rPr lang="en-GB" altLang="en-US" sz="2400" dirty="0" smtClean="0"/>
              <a:t>This difference when divided by the electron’s charge is called </a:t>
            </a:r>
            <a:r>
              <a:rPr lang="en-GB" altLang="en-US" sz="2400" b="1" u="sng" dirty="0" smtClean="0"/>
              <a:t>potential difference</a:t>
            </a:r>
            <a:r>
              <a:rPr lang="en-GB" altLang="en-US" sz="2400" dirty="0" smtClean="0"/>
              <a:t> or </a:t>
            </a:r>
            <a:r>
              <a:rPr lang="en-GB" altLang="en-US" sz="2400" b="1" u="sng" dirty="0" smtClean="0"/>
              <a:t>voltage</a:t>
            </a:r>
            <a:r>
              <a:rPr lang="en-GB" altLang="en-US" sz="2400" dirty="0" smtClean="0"/>
              <a:t>.</a:t>
            </a:r>
          </a:p>
          <a:p>
            <a:pPr eaLnBrk="1" hangingPunct="1"/>
            <a:r>
              <a:rPr lang="en-GB" altLang="en-US" sz="2400" dirty="0" smtClean="0"/>
              <a:t>The electrons return to the battery to receive further electrical potential energy.</a:t>
            </a:r>
          </a:p>
        </p:txBody>
      </p:sp>
      <p:pic>
        <p:nvPicPr>
          <p:cNvPr id="12291" name="Picture 4" descr="B048F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4750" y="3955257"/>
            <a:ext cx="6767513" cy="2205037"/>
          </a:xfrm>
          <a:noFill/>
        </p:spPr>
      </p:pic>
    </p:spTree>
    <p:extLst>
      <p:ext uri="{BB962C8B-B14F-4D97-AF65-F5344CB8AC3E}">
        <p14:creationId xmlns:p14="http://schemas.microsoft.com/office/powerpoint/2010/main" val="128883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45740" y="596106"/>
            <a:ext cx="7886700" cy="1325563"/>
          </a:xfrm>
        </p:spPr>
        <p:txBody>
          <a:bodyPr/>
          <a:lstStyle/>
          <a:p>
            <a:pPr algn="ctr" eaLnBrk="1" hangingPunct="1"/>
            <a:r>
              <a:rPr lang="en-GB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Potential difference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89" y="1532210"/>
            <a:ext cx="8245475" cy="513715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solidFill>
                  <a:schemeClr val="accent2"/>
                </a:solidFill>
              </a:rPr>
              <a:t>The potential difference across a device is equal to the work done (or energy transferred) per unit charge passing through the device.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</a:rPr>
              <a:t>V = W / Q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dirty="0" smtClean="0">
                <a:solidFill>
                  <a:srgbClr val="FF0066"/>
                </a:solidFill>
              </a:rPr>
              <a:t>1 volt </a:t>
            </a:r>
            <a:r>
              <a:rPr lang="en-GB" altLang="en-US" sz="2400" b="1" i="1" dirty="0" smtClean="0"/>
              <a:t>is equivalent to</a:t>
            </a:r>
            <a:r>
              <a:rPr lang="en-GB" altLang="en-US" sz="2400" b="1" i="1" dirty="0" smtClean="0">
                <a:solidFill>
                  <a:srgbClr val="FF0066"/>
                </a:solidFill>
              </a:rPr>
              <a:t> 1 joule per coulomb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27881" y="34764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Electromotive force (emf)</a:t>
            </a:r>
            <a:endParaRPr lang="en-GB" alt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4556794"/>
            <a:ext cx="8280400" cy="2015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altLang="en-US" dirty="0" smtClean="0">
                <a:solidFill>
                  <a:schemeClr val="accent2"/>
                </a:solidFill>
              </a:rPr>
              <a:t>The electromotive force (</a:t>
            </a:r>
            <a:r>
              <a:rPr lang="en-GB" altLang="en-US" dirty="0" err="1" smtClean="0">
                <a:solidFill>
                  <a:schemeClr val="accent2"/>
                </a:solidFill>
              </a:rPr>
              <a:t>emf</a:t>
            </a:r>
            <a:r>
              <a:rPr lang="en-GB" altLang="en-US" dirty="0" smtClean="0">
                <a:solidFill>
                  <a:schemeClr val="accent2"/>
                </a:solidFill>
              </a:rPr>
              <a:t>) of a power supply is equal to the energy supplied per unit charge by the power supply</a:t>
            </a:r>
            <a:endParaRPr lang="en-GB" altLang="en-US" sz="4000" i="1" dirty="0" smtClean="0">
              <a:cs typeface="Arial" charset="0"/>
            </a:endParaRPr>
          </a:p>
          <a:p>
            <a:pPr marL="0" indent="0" algn="ctr">
              <a:buFontTx/>
              <a:buNone/>
            </a:pPr>
            <a:r>
              <a:rPr lang="el-GR" altLang="en-US" b="1" i="1" dirty="0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b="1" i="1" dirty="0" smtClean="0">
                <a:solidFill>
                  <a:srgbClr val="FF3300"/>
                </a:solidFill>
              </a:rPr>
              <a:t> = W / Q</a:t>
            </a:r>
          </a:p>
        </p:txBody>
      </p:sp>
    </p:spTree>
    <p:extLst>
      <p:ext uri="{BB962C8B-B14F-4D97-AF65-F5344CB8AC3E}">
        <p14:creationId xmlns:p14="http://schemas.microsoft.com/office/powerpoint/2010/main" val="188616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980728"/>
            <a:ext cx="7886700" cy="5400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i="1" dirty="0" smtClean="0"/>
              <a:t>1. Calculate the potential difference across the bulb if 2kJ of work is required to push a charge of 250C through the bulb.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/>
              <a:t>				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V = W / Q</a:t>
            </a:r>
            <a:r>
              <a:rPr lang="en-GB" altLang="en-US" sz="2400" dirty="0" smtClean="0"/>
              <a:t> 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/>
              <a:t>				= 2000 J / 250 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b="1" dirty="0" smtClean="0"/>
              <a:t>				</a:t>
            </a:r>
            <a:r>
              <a:rPr lang="en-GB" altLang="en-US" sz="2400" b="1" dirty="0" smtClean="0">
                <a:solidFill>
                  <a:srgbClr val="FF3300"/>
                </a:solidFill>
              </a:rPr>
              <a:t>= 8.0 V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i="1" dirty="0" smtClean="0"/>
              <a:t>2. Calculate the energy supplied by a power supply of </a:t>
            </a:r>
            <a:r>
              <a:rPr lang="en-GB" altLang="en-US" sz="2400" i="1" dirty="0" err="1" smtClean="0"/>
              <a:t>emf</a:t>
            </a:r>
            <a:r>
              <a:rPr lang="en-GB" altLang="en-US" sz="2400" i="1" dirty="0" smtClean="0"/>
              <a:t> 12V when it produces a charge of 300 </a:t>
            </a:r>
            <a:r>
              <a:rPr lang="en-GB" altLang="en-US" sz="2400" i="1" dirty="0" err="1" smtClean="0"/>
              <a:t>mC</a:t>
            </a:r>
            <a:endParaRPr lang="en-GB" altLang="en-US" sz="24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/>
              <a:t>				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W = 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 x Q</a:t>
            </a:r>
            <a:r>
              <a:rPr lang="en-GB" altLang="en-US" sz="2400" dirty="0" smtClean="0"/>
              <a:t>	 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/>
              <a:t>				= 12 V x 0.300 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/>
              <a:t>				</a:t>
            </a:r>
            <a:r>
              <a:rPr lang="en-US" altLang="en-US" sz="2400" dirty="0" smtClean="0">
                <a:solidFill>
                  <a:srgbClr val="FF3300"/>
                </a:solidFill>
                <a:cs typeface="Arial" charset="0"/>
              </a:rPr>
              <a:t>= </a:t>
            </a:r>
            <a:r>
              <a:rPr lang="en-US" altLang="en-US" sz="2400" b="1" dirty="0" smtClean="0">
                <a:solidFill>
                  <a:srgbClr val="FF3300"/>
                </a:solidFill>
                <a:cs typeface="Arial" charset="0"/>
              </a:rPr>
              <a:t>3.6 J</a:t>
            </a:r>
            <a:endParaRPr lang="en-GB" altLang="en-US" sz="2400" b="1" dirty="0" smtClean="0">
              <a:solidFill>
                <a:srgbClr val="FF33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66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827088" y="841375"/>
            <a:ext cx="7112000" cy="23083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altLang="en-US" sz="2400" dirty="0"/>
              <a:t>A cordless drill operates using a 14.4 V battery pack.  The battery is rated at 2 amp hours which means that it can deliver a current of two amps for a period of 1 hour. </a:t>
            </a:r>
          </a:p>
          <a:p>
            <a:endParaRPr lang="en-GB" altLang="en-US" sz="2400" dirty="0" smtClean="0"/>
          </a:p>
          <a:p>
            <a:r>
              <a:rPr lang="en-GB" altLang="en-US" sz="2400" dirty="0" smtClean="0"/>
              <a:t>How </a:t>
            </a:r>
            <a:r>
              <a:rPr lang="en-GB" altLang="en-US" sz="2400" dirty="0"/>
              <a:t>much energy is held by the battery?  </a:t>
            </a:r>
            <a:endParaRPr lang="en-US" altLang="en-US" sz="2400" dirty="0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630486" y="4822279"/>
            <a:ext cx="33051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200" dirty="0"/>
              <a:t>Energy transferred    = </a:t>
            </a:r>
            <a:endParaRPr lang="en-US" altLang="en-US" sz="2200" dirty="0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4084886" y="4782592"/>
            <a:ext cx="8270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200"/>
              <a:t>Pd  x</a:t>
            </a:r>
            <a:endParaRPr lang="en-US" altLang="en-US" sz="2200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4956424" y="4796879"/>
            <a:ext cx="1066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200"/>
              <a:t>charge</a:t>
            </a:r>
            <a:endParaRPr lang="en-US" altLang="en-US" sz="2200"/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412999" y="5708104"/>
            <a:ext cx="8629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200"/>
              <a:t>Energy transferred </a:t>
            </a:r>
            <a:r>
              <a:rPr lang="en-US" altLang="en-US" sz="2400"/>
              <a:t>= 7200 C x 14.4 V = </a:t>
            </a:r>
            <a:r>
              <a:rPr lang="en-US" altLang="en-US" sz="2400" b="1"/>
              <a:t>103680 Joules </a:t>
            </a:r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395536" y="3607842"/>
            <a:ext cx="72024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dirty="0"/>
              <a:t>1 hour = 3600 s </a:t>
            </a:r>
          </a:p>
          <a:p>
            <a:pPr>
              <a:spcBef>
                <a:spcPct val="0"/>
              </a:spcBef>
            </a:pPr>
            <a:r>
              <a:rPr lang="en-US" altLang="en-US" sz="2400" dirty="0"/>
              <a:t>Charge = current x time = 2 A x 3600 s  = 7200 C</a:t>
            </a:r>
          </a:p>
          <a:p>
            <a:pPr>
              <a:spcBef>
                <a:spcPct val="0"/>
              </a:spcBef>
            </a:pPr>
            <a:r>
              <a:rPr lang="en-US" alt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4890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1" grpId="0"/>
      <p:bldP spid="77832" grpId="0"/>
      <p:bldP spid="77833" grpId="0"/>
      <p:bldP spid="778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176" y="722139"/>
            <a:ext cx="8229600" cy="692150"/>
          </a:xfrm>
        </p:spPr>
        <p:txBody>
          <a:bodyPr/>
          <a:lstStyle/>
          <a:p>
            <a:pPr eaLnBrk="1" hangingPunct="1"/>
            <a:r>
              <a:rPr lang="en-GB" altLang="en-US" sz="4000" dirty="0" smtClean="0">
                <a:solidFill>
                  <a:srgbClr val="FF3300"/>
                </a:solidFill>
              </a:rPr>
              <a:t>Answers:</a:t>
            </a:r>
          </a:p>
        </p:txBody>
      </p:sp>
      <p:graphicFrame>
        <p:nvGraphicFramePr>
          <p:cNvPr id="150561" name="Group 3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757374"/>
              </p:ext>
            </p:extLst>
          </p:nvPr>
        </p:nvGraphicFramePr>
        <p:xfrm>
          <a:off x="441325" y="1542876"/>
          <a:ext cx="8229600" cy="452913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58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voltage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work /energy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 kV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600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mJ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GJ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kC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 mV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600 </a:t>
                      </a: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562" name="Text Box 34"/>
          <p:cNvSpPr txBox="1">
            <a:spLocks noChangeArrowheads="1"/>
          </p:cNvSpPr>
          <p:nvPr/>
        </p:nvSpPr>
        <p:spPr bwMode="auto">
          <a:xfrm>
            <a:off x="3352800" y="772939"/>
            <a:ext cx="2540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+mj-lt"/>
              </a:rPr>
              <a:t>Complete:</a:t>
            </a:r>
          </a:p>
        </p:txBody>
      </p:sp>
      <p:sp>
        <p:nvSpPr>
          <p:cNvPr id="16418" name="Text Box 35"/>
          <p:cNvSpPr txBox="1">
            <a:spLocks noChangeArrowheads="1"/>
          </p:cNvSpPr>
          <p:nvPr/>
        </p:nvSpPr>
        <p:spPr bwMode="auto">
          <a:xfrm>
            <a:off x="581025" y="6446664"/>
            <a:ext cx="1493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+mj-lt"/>
            </a:endParaRPr>
          </a:p>
        </p:txBody>
      </p:sp>
      <p:sp>
        <p:nvSpPr>
          <p:cNvPr id="150564" name="Text Box 36"/>
          <p:cNvSpPr txBox="1">
            <a:spLocks noChangeArrowheads="1"/>
          </p:cNvSpPr>
          <p:nvPr/>
        </p:nvSpPr>
        <p:spPr bwMode="auto">
          <a:xfrm>
            <a:off x="1376363" y="2381076"/>
            <a:ext cx="12303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5.0 V</a:t>
            </a:r>
          </a:p>
        </p:txBody>
      </p:sp>
      <p:sp>
        <p:nvSpPr>
          <p:cNvPr id="150565" name="Text Box 37"/>
          <p:cNvSpPr txBox="1">
            <a:spLocks noChangeArrowheads="1"/>
          </p:cNvSpPr>
          <p:nvPr/>
        </p:nvSpPr>
        <p:spPr bwMode="auto">
          <a:xfrm>
            <a:off x="3941763" y="3076401"/>
            <a:ext cx="1636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500 kJ</a:t>
            </a:r>
          </a:p>
        </p:txBody>
      </p:sp>
      <p:sp>
        <p:nvSpPr>
          <p:cNvPr id="150566" name="Text Box 38"/>
          <p:cNvSpPr txBox="1">
            <a:spLocks noChangeArrowheads="1"/>
          </p:cNvSpPr>
          <p:nvPr/>
        </p:nvSpPr>
        <p:spPr bwMode="auto">
          <a:xfrm>
            <a:off x="6596063" y="3798714"/>
            <a:ext cx="1520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0.200 C</a:t>
            </a:r>
          </a:p>
        </p:txBody>
      </p:sp>
      <p:sp>
        <p:nvSpPr>
          <p:cNvPr id="150567" name="Text Box 39"/>
          <p:cNvSpPr txBox="1">
            <a:spLocks noChangeArrowheads="1"/>
          </p:cNvSpPr>
          <p:nvPr/>
        </p:nvSpPr>
        <p:spPr bwMode="auto">
          <a:xfrm>
            <a:off x="1225550" y="4567064"/>
            <a:ext cx="1230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50 kV</a:t>
            </a:r>
          </a:p>
        </p:txBody>
      </p:sp>
      <p:sp>
        <p:nvSpPr>
          <p:cNvPr id="150569" name="Text Box 41"/>
          <p:cNvSpPr txBox="1">
            <a:spLocks noChangeArrowheads="1"/>
          </p:cNvSpPr>
          <p:nvPr/>
        </p:nvSpPr>
        <p:spPr bwMode="auto">
          <a:xfrm>
            <a:off x="3260726" y="5355750"/>
            <a:ext cx="3335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+mj-lt"/>
              </a:rPr>
              <a:t>3.0 x 10</a:t>
            </a:r>
            <a:r>
              <a:rPr lang="en-GB" altLang="en-US" sz="2000" baseline="30000" dirty="0">
                <a:solidFill>
                  <a:srgbClr val="FF0000"/>
                </a:solidFill>
                <a:latin typeface="+mj-lt"/>
              </a:rPr>
              <a:t>-5</a:t>
            </a:r>
            <a:r>
              <a:rPr lang="en-GB" altLang="en-US" sz="2000" dirty="0">
                <a:solidFill>
                  <a:srgbClr val="FF0000"/>
                </a:solidFill>
                <a:latin typeface="+mj-lt"/>
              </a:rPr>
              <a:t> J  (30 </a:t>
            </a:r>
            <a:r>
              <a:rPr lang="el-GR" altLang="en-US" sz="2000" dirty="0">
                <a:solidFill>
                  <a:srgbClr val="FF0000"/>
                </a:solidFill>
                <a:latin typeface="+mj-lt"/>
              </a:rPr>
              <a:t>μ</a:t>
            </a:r>
            <a:r>
              <a:rPr lang="en-GB" altLang="en-US" sz="2000" dirty="0">
                <a:solidFill>
                  <a:srgbClr val="FF0000"/>
                </a:solidFill>
                <a:latin typeface="+mj-lt"/>
              </a:rPr>
              <a:t>J)</a:t>
            </a:r>
          </a:p>
        </p:txBody>
      </p:sp>
    </p:spTree>
    <p:extLst>
      <p:ext uri="{BB962C8B-B14F-4D97-AF65-F5344CB8AC3E}">
        <p14:creationId xmlns:p14="http://schemas.microsoft.com/office/powerpoint/2010/main" val="414257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62" grpId="0" animBg="1"/>
      <p:bldP spid="150564" grpId="0"/>
      <p:bldP spid="150565" grpId="0"/>
      <p:bldP spid="150566" grpId="0"/>
      <p:bldP spid="150567" grpId="0"/>
      <p:bldP spid="1505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15" name="Picture 3" descr="bulb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340768"/>
            <a:ext cx="344488" cy="57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1716" name="Picture 4" descr="Morphy Richards : Morphy Richards Hair Straight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57" b="20876"/>
          <a:stretch>
            <a:fillRect/>
          </a:stretch>
        </p:blipFill>
        <p:spPr bwMode="auto">
          <a:xfrm>
            <a:off x="0" y="2524078"/>
            <a:ext cx="1885950" cy="94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1717" name="Text Box 5"/>
          <p:cNvSpPr txBox="1">
            <a:spLocks noChangeArrowheads="1"/>
          </p:cNvSpPr>
          <p:nvPr/>
        </p:nvSpPr>
        <p:spPr bwMode="auto">
          <a:xfrm>
            <a:off x="900113" y="1407443"/>
            <a:ext cx="8034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>
                <a:cs typeface="Arial" charset="0"/>
              </a:rPr>
              <a:t>The power of this light bulb is </a:t>
            </a:r>
            <a:r>
              <a:rPr lang="en-GB" altLang="en-US" b="1" dirty="0">
                <a:cs typeface="Arial" charset="0"/>
              </a:rPr>
              <a:t>40 watt</a:t>
            </a:r>
            <a:r>
              <a:rPr lang="en-GB" altLang="en-US" dirty="0">
                <a:cs typeface="Arial" charset="0"/>
              </a:rPr>
              <a:t>. </a:t>
            </a:r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1909763" y="2838229"/>
            <a:ext cx="6967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>
                <a:cs typeface="Arial" charset="0"/>
              </a:rPr>
              <a:t>The power of this straightner is </a:t>
            </a:r>
            <a:r>
              <a:rPr lang="en-GB" altLang="en-US" b="1">
                <a:cs typeface="Arial" charset="0"/>
              </a:rPr>
              <a:t>2kW (2000 watt)</a:t>
            </a:r>
            <a:r>
              <a:rPr lang="en-GB" altLang="en-US">
                <a:cs typeface="Arial" charset="0"/>
              </a:rPr>
              <a:t>. </a:t>
            </a:r>
          </a:p>
        </p:txBody>
      </p:sp>
      <p:sp>
        <p:nvSpPr>
          <p:cNvPr id="371719" name="Text Box 7"/>
          <p:cNvSpPr txBox="1">
            <a:spLocks noChangeArrowheads="1"/>
          </p:cNvSpPr>
          <p:nvPr/>
        </p:nvSpPr>
        <p:spPr bwMode="auto">
          <a:xfrm>
            <a:off x="179388" y="4230467"/>
            <a:ext cx="8580437" cy="711200"/>
          </a:xfrm>
          <a:prstGeom prst="rect">
            <a:avLst/>
          </a:prstGeom>
          <a:noFill/>
          <a:ln w="9525">
            <a:solidFill>
              <a:srgbClr val="EE00E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000">
                <a:cs typeface="Arial" charset="0"/>
              </a:rPr>
              <a:t>Power is measured in </a:t>
            </a:r>
            <a:r>
              <a:rPr lang="en-GB" altLang="en-US" sz="2000" b="1">
                <a:cs typeface="Arial" charset="0"/>
              </a:rPr>
              <a:t>watts</a:t>
            </a:r>
            <a:r>
              <a:rPr lang="en-GB" altLang="en-US" sz="2000">
                <a:cs typeface="Arial" charset="0"/>
              </a:rPr>
              <a:t> (W). 1 watt of power means that 1 joule of energy is used every second.</a:t>
            </a:r>
          </a:p>
        </p:txBody>
      </p:sp>
      <p:sp>
        <p:nvSpPr>
          <p:cNvPr id="371720" name="Rectangle 8"/>
          <p:cNvSpPr>
            <a:spLocks noChangeArrowheads="1"/>
          </p:cNvSpPr>
          <p:nvPr/>
        </p:nvSpPr>
        <p:spPr bwMode="auto">
          <a:xfrm>
            <a:off x="0" y="191226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>
                <a:cs typeface="Arial" charset="0"/>
              </a:rPr>
              <a:t>It transfers </a:t>
            </a:r>
            <a:r>
              <a:rPr lang="en-GB" altLang="en-US" b="1">
                <a:cs typeface="Arial" charset="0"/>
              </a:rPr>
              <a:t>40 joules</a:t>
            </a:r>
            <a:r>
              <a:rPr lang="en-GB" altLang="en-US">
                <a:cs typeface="Arial" charset="0"/>
              </a:rPr>
              <a:t> of electrical energy into heat and light energy </a:t>
            </a:r>
            <a:r>
              <a:rPr lang="en-GB" altLang="en-US" b="1">
                <a:cs typeface="Arial" charset="0"/>
              </a:rPr>
              <a:t>every second</a:t>
            </a:r>
            <a:r>
              <a:rPr lang="en-GB" altLang="en-US">
                <a:cs typeface="Arial" charset="0"/>
              </a:rPr>
              <a:t>.  </a:t>
            </a:r>
          </a:p>
        </p:txBody>
      </p:sp>
      <p:sp>
        <p:nvSpPr>
          <p:cNvPr id="371721" name="Rectangle 9"/>
          <p:cNvSpPr>
            <a:spLocks noChangeArrowheads="1"/>
          </p:cNvSpPr>
          <p:nvPr/>
        </p:nvSpPr>
        <p:spPr bwMode="auto">
          <a:xfrm>
            <a:off x="0" y="3509742"/>
            <a:ext cx="8555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cs typeface="Arial" charset="0"/>
              </a:rPr>
              <a:t>It transfers </a:t>
            </a:r>
            <a:r>
              <a:rPr lang="en-GB" altLang="en-US" b="1">
                <a:cs typeface="Arial" charset="0"/>
              </a:rPr>
              <a:t>2000 joules</a:t>
            </a:r>
            <a:r>
              <a:rPr lang="en-GB" altLang="en-US">
                <a:cs typeface="Arial" charset="0"/>
              </a:rPr>
              <a:t> of electrical energy into heat energy </a:t>
            </a:r>
            <a:r>
              <a:rPr lang="en-GB" altLang="en-US" b="1">
                <a:cs typeface="Arial" charset="0"/>
              </a:rPr>
              <a:t>every second</a:t>
            </a:r>
            <a:r>
              <a:rPr lang="en-GB" altLang="en-US">
                <a:cs typeface="Arial" charset="0"/>
              </a:rPr>
              <a:t>.  </a:t>
            </a:r>
          </a:p>
        </p:txBody>
      </p:sp>
      <p:sp>
        <p:nvSpPr>
          <p:cNvPr id="371728" name="AutoShape 16"/>
          <p:cNvSpPr>
            <a:spLocks noChangeArrowheads="1"/>
          </p:cNvSpPr>
          <p:nvPr/>
        </p:nvSpPr>
        <p:spPr bwMode="auto">
          <a:xfrm>
            <a:off x="708025" y="5327923"/>
            <a:ext cx="6983413" cy="13414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5400">
            <a:solidFill>
              <a:srgbClr val="CC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GB" altLang="en-US">
              <a:latin typeface="Arial" charset="0"/>
              <a:cs typeface="Arial" charset="0"/>
            </a:endParaRPr>
          </a:p>
        </p:txBody>
      </p:sp>
      <p:sp>
        <p:nvSpPr>
          <p:cNvPr id="371729" name="Rectangle 17"/>
          <p:cNvSpPr>
            <a:spLocks noChangeArrowheads="1"/>
          </p:cNvSpPr>
          <p:nvPr/>
        </p:nvSpPr>
        <p:spPr bwMode="auto">
          <a:xfrm>
            <a:off x="708025" y="5686698"/>
            <a:ext cx="275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>
                <a:cs typeface="Arial" charset="0"/>
              </a:rPr>
              <a:t>power (Watts) = </a:t>
            </a:r>
          </a:p>
        </p:txBody>
      </p:sp>
      <p:sp>
        <p:nvSpPr>
          <p:cNvPr id="371730" name="Rectangle 18"/>
          <p:cNvSpPr>
            <a:spLocks noChangeArrowheads="1"/>
          </p:cNvSpPr>
          <p:nvPr/>
        </p:nvSpPr>
        <p:spPr bwMode="auto">
          <a:xfrm>
            <a:off x="3155950" y="5399360"/>
            <a:ext cx="4303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>
                <a:cs typeface="Arial" charset="0"/>
              </a:rPr>
              <a:t>energy transferred (Joules)</a:t>
            </a:r>
          </a:p>
        </p:txBody>
      </p:sp>
      <p:sp>
        <p:nvSpPr>
          <p:cNvPr id="371731" name="Rectangle 19"/>
          <p:cNvSpPr>
            <a:spLocks noChangeArrowheads="1"/>
          </p:cNvSpPr>
          <p:nvPr/>
        </p:nvSpPr>
        <p:spPr bwMode="auto">
          <a:xfrm>
            <a:off x="3732213" y="5975623"/>
            <a:ext cx="323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>
                <a:cs typeface="Arial" charset="0"/>
              </a:rPr>
              <a:t>time taken (seconds)</a:t>
            </a:r>
          </a:p>
        </p:txBody>
      </p:sp>
      <p:sp>
        <p:nvSpPr>
          <p:cNvPr id="371732" name="Line 20"/>
          <p:cNvSpPr>
            <a:spLocks noChangeShapeType="1"/>
          </p:cNvSpPr>
          <p:nvPr/>
        </p:nvSpPr>
        <p:spPr bwMode="auto">
          <a:xfrm>
            <a:off x="3344863" y="5961335"/>
            <a:ext cx="4321175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0" y="69443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Recap of Power</a:t>
            </a:r>
            <a:endParaRPr lang="en-US" alt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3690927"/>
      </p:ext>
    </p:extLst>
  </p:cSld>
  <p:clrMapOvr>
    <a:masterClrMapping/>
  </p:clrMapOvr>
  <p:transition/>
  <p:timing>
    <p:tnLst>
      <p:par>
        <p:cTn id="1" dur="indefinite" restart="never" nodeType="tmRoot"/>
      </p:par>
    </p:tnLst>
    <p:bldLst>
      <p:bldP spid="3717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2964" y="332656"/>
            <a:ext cx="9156964" cy="1408411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en-GB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Electrical power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024" y="1484785"/>
            <a:ext cx="8892480" cy="14401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dirty="0" smtClean="0">
                <a:latin typeface="+mj-lt"/>
              </a:rPr>
              <a:t>Using the definition of </a:t>
            </a:r>
            <a:r>
              <a:rPr lang="en-GB" altLang="en-US" dirty="0" err="1" smtClean="0">
                <a:latin typeface="+mj-lt"/>
              </a:rPr>
              <a:t>power,</a:t>
            </a:r>
            <a:r>
              <a:rPr lang="en-GB" altLang="en-US" sz="2800" b="1" dirty="0" err="1" smtClean="0">
                <a:solidFill>
                  <a:srgbClr val="FF3300"/>
                </a:solidFill>
                <a:latin typeface="+mj-lt"/>
              </a:rPr>
              <a:t>V</a:t>
            </a:r>
            <a:r>
              <a:rPr lang="en-GB" altLang="en-US" sz="2800" b="1" dirty="0" smtClean="0">
                <a:solidFill>
                  <a:srgbClr val="FF3300"/>
                </a:solidFill>
                <a:latin typeface="+mj-lt"/>
              </a:rPr>
              <a:t>=W/Q</a:t>
            </a:r>
            <a:r>
              <a:rPr lang="en-GB" altLang="en-US" sz="2800" dirty="0" smtClean="0">
                <a:latin typeface="+mj-lt"/>
              </a:rPr>
              <a:t> </a:t>
            </a:r>
            <a:r>
              <a:rPr lang="en-GB" altLang="en-US" dirty="0" smtClean="0">
                <a:latin typeface="+mj-lt"/>
              </a:rPr>
              <a:t> and </a:t>
            </a:r>
            <a:r>
              <a:rPr lang="en-GB" altLang="en-US" sz="2800" b="1" dirty="0" smtClean="0">
                <a:solidFill>
                  <a:srgbClr val="FF3300"/>
                </a:solidFill>
                <a:latin typeface="+mj-lt"/>
              </a:rPr>
              <a:t>I=ΔQ/</a:t>
            </a:r>
            <a:r>
              <a:rPr lang="en-GB" altLang="en-US" sz="2800" b="1" dirty="0" err="1" smtClean="0">
                <a:solidFill>
                  <a:srgbClr val="FF3300"/>
                </a:solidFill>
                <a:latin typeface="+mj-lt"/>
              </a:rPr>
              <a:t>Δt</a:t>
            </a:r>
            <a:r>
              <a:rPr lang="en-GB" altLang="en-US" dirty="0" smtClean="0">
                <a:latin typeface="+mj-lt"/>
              </a:rPr>
              <a:t>, </a:t>
            </a:r>
            <a:r>
              <a:rPr lang="en-GB" altLang="en-US" dirty="0">
                <a:latin typeface="+mj-lt"/>
              </a:rPr>
              <a:t>d</a:t>
            </a:r>
            <a:r>
              <a:rPr lang="en-GB" altLang="en-US" sz="2800" dirty="0" smtClean="0">
                <a:latin typeface="+mj-lt"/>
              </a:rPr>
              <a:t>erive an equation for power in terms of </a:t>
            </a:r>
            <a:r>
              <a:rPr lang="en-GB" altLang="en-US" sz="2800" b="1" i="1" dirty="0" smtClean="0">
                <a:latin typeface="+mj-lt"/>
              </a:rPr>
              <a:t>V and I</a:t>
            </a:r>
            <a:endParaRPr lang="en-GB" altLang="en-US" sz="2800" b="1" i="1" dirty="0" smtClean="0">
              <a:solidFill>
                <a:srgbClr val="FF33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262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825</Words>
  <Application>Microsoft Office PowerPoint</Application>
  <PresentationFormat>On-screen Show (4:3)</PresentationFormat>
  <Paragraphs>188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1_Office Theme</vt:lpstr>
      <vt:lpstr>VS</vt:lpstr>
      <vt:lpstr>Energy transfer in an  electric circuit</vt:lpstr>
      <vt:lpstr>PowerPoint Presentation</vt:lpstr>
      <vt:lpstr>Potential difference</vt:lpstr>
      <vt:lpstr>PowerPoint Presentation</vt:lpstr>
      <vt:lpstr>PowerPoint Presentation</vt:lpstr>
      <vt:lpstr>Answers:</vt:lpstr>
      <vt:lpstr>PowerPoint Presentation</vt:lpstr>
      <vt:lpstr>Electrical power</vt:lpstr>
      <vt:lpstr>Questions on P = I V </vt:lpstr>
      <vt:lpstr>PowerPoint Presentation</vt:lpstr>
      <vt:lpstr>PowerPoint Presentation</vt:lpstr>
      <vt:lpstr>Answers:</vt:lpstr>
      <vt:lpstr>PowerPoint Presentation</vt:lpstr>
      <vt:lpstr>Homework for Next lesson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32</cp:revision>
  <dcterms:created xsi:type="dcterms:W3CDTF">2016-05-16T13:02:05Z</dcterms:created>
  <dcterms:modified xsi:type="dcterms:W3CDTF">2016-05-26T16:02:41Z</dcterms:modified>
</cp:coreProperties>
</file>